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3"/>
  </p:notesMasterIdLst>
  <p:sldIdLst>
    <p:sldId id="256" r:id="rId2"/>
    <p:sldId id="260" r:id="rId3"/>
    <p:sldId id="276" r:id="rId4"/>
    <p:sldId id="268" r:id="rId5"/>
    <p:sldId id="269" r:id="rId6"/>
    <p:sldId id="277" r:id="rId7"/>
    <p:sldId id="270" r:id="rId8"/>
    <p:sldId id="278" r:id="rId9"/>
    <p:sldId id="275" r:id="rId10"/>
    <p:sldId id="271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820" autoAdjust="0"/>
    <p:restoredTop sz="83684" autoAdjust="0"/>
  </p:normalViewPr>
  <p:slideViewPr>
    <p:cSldViewPr snapToGrid="0">
      <p:cViewPr varScale="1">
        <p:scale>
          <a:sx n="78" d="100"/>
          <a:sy n="78" d="100"/>
        </p:scale>
        <p:origin x="41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59E60-736B-4709-9DEC-884AC3865155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61C81E-D75B-4D43-864A-B1DA3C5893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383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1C81E-D75B-4D43-864A-B1DA3C5893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68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61C81E-D75B-4D43-864A-B1DA3C5893A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195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3206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7894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5522503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8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268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89320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89320" y="2967788"/>
            <a:ext cx="4754880" cy="3341572"/>
          </a:xfrm>
        </p:spPr>
        <p:txBody>
          <a:bodyPr lIns="45720" rIns="4572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580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586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6814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134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943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5343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908999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1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8" y="6470704"/>
            <a:ext cx="2154142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87619F06-7110-40E1-8033-A342777E006C}" type="datetimeFigureOut">
              <a:rPr lang="en-US" smtClean="0"/>
              <a:t>10/14/2020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8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4" y="6470704"/>
            <a:ext cx="973666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</a:defRPr>
            </a:lvl1pPr>
          </a:lstStyle>
          <a:p>
            <a:fld id="{850CE507-C71D-44D8-AF4F-B71FD64C422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6510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0000"/>
              <a:lumOff val="10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400" dirty="0"/>
              <a:t>Los </a:t>
            </a:r>
            <a:r>
              <a:rPr lang="en-US" sz="5400" dirty="0" smtClean="0"/>
              <a:t>Rios </a:t>
            </a:r>
            <a:br>
              <a:rPr lang="en-US" sz="5400" dirty="0" smtClean="0"/>
            </a:br>
            <a:r>
              <a:rPr lang="en-US" sz="3600" dirty="0" smtClean="0"/>
              <a:t>Community College District’s</a:t>
            </a:r>
            <a:br>
              <a:rPr lang="en-US" sz="3600" dirty="0" smtClean="0"/>
            </a:br>
            <a:r>
              <a:rPr lang="en-US" sz="5400" dirty="0" smtClean="0"/>
              <a:t>Adopted Budget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dirty="0" smtClean="0"/>
              <a:t>October 14, 2020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42065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2020-21 Budget 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Deferrals over reductions</a:t>
            </a:r>
          </a:p>
          <a:p>
            <a:pPr lvl="1"/>
            <a:r>
              <a:rPr lang="en-US" dirty="0" smtClean="0"/>
              <a:t>Triggered based on federal stimulus by October 15, 2020</a:t>
            </a:r>
          </a:p>
          <a:p>
            <a:pPr lvl="1"/>
            <a:r>
              <a:rPr lang="en-US" dirty="0" smtClean="0"/>
              <a:t>Los Rios may have to borrow externally</a:t>
            </a:r>
          </a:p>
          <a:p>
            <a:r>
              <a:rPr lang="en-US" dirty="0" smtClean="0"/>
              <a:t>COVID-19 Block Grant</a:t>
            </a:r>
          </a:p>
          <a:p>
            <a:pPr lvl="1"/>
            <a:r>
              <a:rPr lang="en-US" dirty="0" smtClean="0"/>
              <a:t>$5.6 million to mitigate impact at Los Rios</a:t>
            </a:r>
          </a:p>
          <a:p>
            <a:pPr lvl="1"/>
            <a:r>
              <a:rPr lang="en-US" dirty="0" smtClean="0"/>
              <a:t>Somewhat more flexible than CARES Act funding</a:t>
            </a:r>
          </a:p>
          <a:p>
            <a:r>
              <a:rPr lang="en-US" dirty="0" smtClean="0"/>
              <a:t>Dreamers/Immigrant Support Services</a:t>
            </a:r>
          </a:p>
          <a:p>
            <a:pPr lvl="1"/>
            <a:r>
              <a:rPr lang="en-US" dirty="0" smtClean="0"/>
              <a:t>$10 million ongoing statewide funding for immigrant legal services</a:t>
            </a:r>
          </a:p>
          <a:p>
            <a:pPr lvl="1"/>
            <a:r>
              <a:rPr lang="en-US" dirty="0" smtClean="0"/>
              <a:t>$5.8 million ongoing statewide funding for dreamer liaisons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8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Enrollment Trend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97172" y="1822183"/>
            <a:ext cx="6773983" cy="47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X,Y,Z Budgets for Los </a:t>
            </a:r>
            <a:r>
              <a:rPr lang="en-US" dirty="0" err="1" smtClean="0"/>
              <a:t>rios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All three budgets at the “hold harmless</a:t>
            </a:r>
            <a:r>
              <a:rPr lang="en-US" dirty="0"/>
              <a:t>” level of </a:t>
            </a:r>
            <a:r>
              <a:rPr lang="en-US" dirty="0" smtClean="0"/>
              <a:t>$324 million</a:t>
            </a:r>
          </a:p>
          <a:p>
            <a:pPr lvl="1"/>
            <a:r>
              <a:rPr lang="en-US" dirty="0" smtClean="0"/>
              <a:t>Same level of funding provided in 2019-20</a:t>
            </a:r>
          </a:p>
          <a:p>
            <a:r>
              <a:rPr lang="en-US" dirty="0" smtClean="0"/>
              <a:t>X Budget assumes a 10% enrollment decline</a:t>
            </a:r>
          </a:p>
          <a:p>
            <a:pPr lvl="1"/>
            <a:r>
              <a:rPr lang="en-US" dirty="0" smtClean="0"/>
              <a:t>Assumes no improvements in demand for spring term</a:t>
            </a:r>
          </a:p>
          <a:p>
            <a:r>
              <a:rPr lang="en-US" dirty="0" smtClean="0"/>
              <a:t>Y Budget assumes a 7.5% enrollment decline</a:t>
            </a:r>
          </a:p>
          <a:p>
            <a:pPr lvl="1"/>
            <a:r>
              <a:rPr lang="en-US" dirty="0" smtClean="0"/>
              <a:t>Assumes a modest improvement in demand for spring term</a:t>
            </a:r>
          </a:p>
          <a:p>
            <a:r>
              <a:rPr lang="en-US" dirty="0" smtClean="0"/>
              <a:t>Z Budget assumes </a:t>
            </a:r>
            <a:r>
              <a:rPr lang="en-US" dirty="0"/>
              <a:t>a </a:t>
            </a:r>
            <a:r>
              <a:rPr lang="en-US" dirty="0" smtClean="0"/>
              <a:t>5% </a:t>
            </a:r>
            <a:r>
              <a:rPr lang="en-US" dirty="0"/>
              <a:t>enrollment decline </a:t>
            </a:r>
          </a:p>
          <a:p>
            <a:pPr lvl="1"/>
            <a:r>
              <a:rPr lang="en-US" dirty="0" smtClean="0"/>
              <a:t>Assumes a substantial improvement in demand for spring term</a:t>
            </a:r>
          </a:p>
          <a:p>
            <a:r>
              <a:rPr lang="en-US" dirty="0" smtClean="0"/>
              <a:t>Los Rios will operate at the X Budget level until additional revenues materialize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19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2020-21 Budget reductions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10% reduction to the fall and spring instructional schedule</a:t>
            </a:r>
          </a:p>
          <a:p>
            <a:pPr lvl="1"/>
            <a:r>
              <a:rPr lang="en-US" dirty="0" smtClean="0"/>
              <a:t>Increased productivity may offset some or all of the reduction, but remains to be seen</a:t>
            </a:r>
          </a:p>
          <a:p>
            <a:r>
              <a:rPr lang="en-US" dirty="0" smtClean="0"/>
              <a:t>10% reduction in vacancy factor for classified and management positions</a:t>
            </a:r>
          </a:p>
          <a:p>
            <a:pPr lvl="1"/>
            <a:r>
              <a:rPr lang="en-US" dirty="0" smtClean="0"/>
              <a:t>The early action to pause hiring makes this achievable</a:t>
            </a:r>
          </a:p>
          <a:p>
            <a:r>
              <a:rPr lang="en-US" dirty="0" smtClean="0"/>
              <a:t>Significantly scaled back operational budgets</a:t>
            </a:r>
          </a:p>
          <a:p>
            <a:pPr lvl="1"/>
            <a:r>
              <a:rPr lang="en-US" dirty="0" smtClean="0"/>
              <a:t>Reductions reduce ability to support temporary classified and student help to levels in prior year</a:t>
            </a:r>
          </a:p>
          <a:p>
            <a:r>
              <a:rPr lang="en-US" dirty="0" smtClean="0"/>
              <a:t>Utilize CARES Act and COVID Block Grant funding to mitigate costs</a:t>
            </a:r>
          </a:p>
          <a:p>
            <a:pPr lvl="1"/>
            <a:r>
              <a:rPr lang="en-US" dirty="0" smtClean="0"/>
              <a:t>Balance between meeting needs and understanding the financial difficulties of this recession</a:t>
            </a:r>
          </a:p>
        </p:txBody>
      </p:sp>
    </p:spTree>
    <p:extLst>
      <p:ext uri="{BB962C8B-B14F-4D97-AF65-F5344CB8AC3E}">
        <p14:creationId xmlns:p14="http://schemas.microsoft.com/office/powerpoint/2010/main" val="4282492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Federal and State Support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CARES Act</a:t>
            </a:r>
          </a:p>
          <a:p>
            <a:pPr lvl="1"/>
            <a:r>
              <a:rPr lang="en-US" dirty="0" smtClean="0"/>
              <a:t>$13.5 million for student grants</a:t>
            </a:r>
          </a:p>
          <a:p>
            <a:pPr lvl="2"/>
            <a:r>
              <a:rPr lang="en-US" dirty="0" smtClean="0"/>
              <a:t>Emergency grants for students</a:t>
            </a:r>
          </a:p>
          <a:p>
            <a:pPr lvl="1"/>
            <a:r>
              <a:rPr lang="en-US" dirty="0" smtClean="0"/>
              <a:t>$14.5</a:t>
            </a:r>
            <a:r>
              <a:rPr lang="en-US" dirty="0" smtClean="0"/>
              <a:t> million for </a:t>
            </a:r>
            <a:r>
              <a:rPr lang="en-US" dirty="0" smtClean="0"/>
              <a:t>institutional needs</a:t>
            </a:r>
          </a:p>
          <a:p>
            <a:pPr lvl="2"/>
            <a:r>
              <a:rPr lang="en-US" dirty="0" smtClean="0"/>
              <a:t>Devices and access for students and faculty</a:t>
            </a:r>
          </a:p>
          <a:p>
            <a:pPr lvl="2"/>
            <a:r>
              <a:rPr lang="en-US" dirty="0" smtClean="0"/>
              <a:t>Professional development and support for changes to online modality</a:t>
            </a:r>
          </a:p>
          <a:p>
            <a:pPr lvl="2"/>
            <a:r>
              <a:rPr lang="en-US" dirty="0" smtClean="0"/>
              <a:t>Technology projects that support the deliver of instruction</a:t>
            </a:r>
          </a:p>
          <a:p>
            <a:r>
              <a:rPr lang="en-US" dirty="0" smtClean="0"/>
              <a:t>COVID-19 Block Grant</a:t>
            </a:r>
            <a:endParaRPr lang="en-US" dirty="0" smtClean="0"/>
          </a:p>
          <a:p>
            <a:pPr lvl="1"/>
            <a:r>
              <a:rPr lang="en-US" dirty="0" smtClean="0"/>
              <a:t>$5.6 million to mitiga</a:t>
            </a:r>
            <a:r>
              <a:rPr lang="en-US" dirty="0" smtClean="0"/>
              <a:t>te costs</a:t>
            </a:r>
            <a:endParaRPr lang="en-US" dirty="0" smtClean="0"/>
          </a:p>
          <a:p>
            <a:pPr lvl="2"/>
            <a:r>
              <a:rPr lang="en-US" dirty="0" smtClean="0"/>
              <a:t>Increased capacity in LRCF for emergency grants</a:t>
            </a:r>
          </a:p>
          <a:p>
            <a:pPr lvl="2"/>
            <a:r>
              <a:rPr lang="en-US" dirty="0" smtClean="0"/>
              <a:t>Support operations for public safety</a:t>
            </a:r>
          </a:p>
        </p:txBody>
      </p:sp>
    </p:spTree>
    <p:extLst>
      <p:ext uri="{BB962C8B-B14F-4D97-AF65-F5344CB8AC3E}">
        <p14:creationId xmlns:p14="http://schemas.microsoft.com/office/powerpoint/2010/main" val="3681059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2020-21 Fiscal Health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Prudent General Fund balance in-line with best practices</a:t>
            </a:r>
          </a:p>
          <a:p>
            <a:r>
              <a:rPr lang="en-US" dirty="0"/>
              <a:t>Additional flexible capital outlay reserves</a:t>
            </a:r>
          </a:p>
          <a:p>
            <a:r>
              <a:rPr lang="en-US" dirty="0"/>
              <a:t>Pre-funded pension contribution rate increases</a:t>
            </a:r>
          </a:p>
          <a:p>
            <a:r>
              <a:rPr lang="en-US" dirty="0"/>
              <a:t>Fully funded retiree benefits plan</a:t>
            </a:r>
          </a:p>
          <a:p>
            <a:r>
              <a:rPr lang="en-US" dirty="0"/>
              <a:t>Fully funded employee </a:t>
            </a:r>
            <a:r>
              <a:rPr lang="en-US" dirty="0" smtClean="0"/>
              <a:t>leaves</a:t>
            </a:r>
          </a:p>
          <a:p>
            <a:r>
              <a:rPr lang="en-US" dirty="0" smtClean="0"/>
              <a:t>Fully </a:t>
            </a:r>
            <a:r>
              <a:rPr lang="en-US" dirty="0"/>
              <a:t>funded self insurance program</a:t>
            </a:r>
          </a:p>
          <a:p>
            <a:r>
              <a:rPr lang="en-US" dirty="0" smtClean="0"/>
              <a:t>“Low Risk” in the Fiscal Crisis Management Team’s Fiscal Health Risk Assessment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230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2021-22 CCC System Budget Request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Funding to Meet Fundamental Needs and Growing </a:t>
            </a:r>
            <a:r>
              <a:rPr lang="en-US" dirty="0" smtClean="0"/>
              <a:t>Obligations</a:t>
            </a:r>
          </a:p>
          <a:p>
            <a:r>
              <a:rPr lang="en-US" dirty="0"/>
              <a:t>Implementation of Faculty and Staff Diversity </a:t>
            </a:r>
            <a:r>
              <a:rPr lang="en-US" dirty="0" smtClean="0"/>
              <a:t>Taskforce Recommendations</a:t>
            </a:r>
          </a:p>
          <a:p>
            <a:r>
              <a:rPr lang="en-US" dirty="0"/>
              <a:t>Part-Time Faculty Support </a:t>
            </a:r>
            <a:endParaRPr lang="en-US" dirty="0" smtClean="0"/>
          </a:p>
          <a:p>
            <a:r>
              <a:rPr lang="en-US" dirty="0"/>
              <a:t>Student Emergency Supports and Emergency Response </a:t>
            </a:r>
            <a:r>
              <a:rPr lang="en-US" dirty="0" smtClean="0"/>
              <a:t>Block Grant</a:t>
            </a:r>
          </a:p>
          <a:p>
            <a:r>
              <a:rPr lang="en-US" dirty="0"/>
              <a:t>CCC Library </a:t>
            </a:r>
            <a:r>
              <a:rPr lang="en-US" dirty="0" smtClean="0"/>
              <a:t>System</a:t>
            </a:r>
          </a:p>
          <a:p>
            <a:r>
              <a:rPr lang="en-US" dirty="0"/>
              <a:t>Expansion of Mental Health Services (Proposition 63</a:t>
            </a:r>
            <a:r>
              <a:rPr lang="en-US" dirty="0" smtClean="0"/>
              <a:t>)</a:t>
            </a:r>
          </a:p>
          <a:p>
            <a:r>
              <a:rPr lang="en-US" dirty="0"/>
              <a:t>Cal Grant </a:t>
            </a:r>
            <a:r>
              <a:rPr lang="en-US" dirty="0" smtClean="0"/>
              <a:t>Reform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915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2021-22 Fiscal Forecast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2020-21 cash is coming in ahead on schedule</a:t>
            </a:r>
          </a:p>
          <a:p>
            <a:pPr lvl="1"/>
            <a:r>
              <a:rPr lang="en-US" dirty="0" smtClean="0"/>
              <a:t>High wage earners have been less impacted by the recession</a:t>
            </a:r>
          </a:p>
          <a:p>
            <a:pPr lvl="1"/>
            <a:r>
              <a:rPr lang="en-US" dirty="0" smtClean="0"/>
              <a:t>Changes in tax payment timelines make data hard to </a:t>
            </a:r>
          </a:p>
          <a:p>
            <a:r>
              <a:rPr lang="en-US" dirty="0" smtClean="0"/>
              <a:t>Economic forecasts are still between 3 to 5 years for a recovery</a:t>
            </a:r>
          </a:p>
          <a:p>
            <a:pPr lvl="1"/>
            <a:r>
              <a:rPr lang="en-US" dirty="0" smtClean="0"/>
              <a:t>Longer to get back to the levels in March 2020</a:t>
            </a:r>
          </a:p>
          <a:p>
            <a:pPr lvl="1"/>
            <a:r>
              <a:rPr lang="en-US" dirty="0" smtClean="0"/>
              <a:t>Vaccine development and opening the economy will determine recovery</a:t>
            </a:r>
          </a:p>
          <a:p>
            <a:r>
              <a:rPr lang="en-US" dirty="0" smtClean="0"/>
              <a:t>Additional solutions will be needed in the 2021-22 Budget</a:t>
            </a:r>
          </a:p>
          <a:p>
            <a:pPr lvl="1"/>
            <a:r>
              <a:rPr lang="en-US" dirty="0" smtClean="0"/>
              <a:t>LAO is projecting a $6.2 billion deficit in P98 for 2021-22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43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Vaccine development</a:t>
            </a:r>
          </a:p>
          <a:p>
            <a:pPr lvl="1"/>
            <a:r>
              <a:rPr lang="en-US" dirty="0" smtClean="0"/>
              <a:t>How quickly the economy opens and recovers</a:t>
            </a:r>
          </a:p>
          <a:p>
            <a:r>
              <a:rPr lang="en-US" dirty="0" smtClean="0"/>
              <a:t>Federal stimulus</a:t>
            </a:r>
          </a:p>
          <a:p>
            <a:pPr lvl="1"/>
            <a:r>
              <a:rPr lang="en-US" dirty="0" smtClean="0"/>
              <a:t>Level of funding, timing of funding, and restrictions remain to be developed</a:t>
            </a:r>
          </a:p>
          <a:p>
            <a:r>
              <a:rPr lang="en-US" dirty="0"/>
              <a:t>Proposition </a:t>
            </a:r>
            <a:r>
              <a:rPr lang="en-US" dirty="0" smtClean="0"/>
              <a:t>15 “split roll”</a:t>
            </a:r>
          </a:p>
          <a:p>
            <a:pPr lvl="1"/>
            <a:r>
              <a:rPr lang="en-US" dirty="0" smtClean="0"/>
              <a:t>Could mean $15 to $25 million annually for Los Rios</a:t>
            </a:r>
          </a:p>
          <a:p>
            <a:r>
              <a:rPr lang="en-US" dirty="0" smtClean="0"/>
              <a:t>Health benefits</a:t>
            </a:r>
          </a:p>
          <a:p>
            <a:pPr lvl="1"/>
            <a:r>
              <a:rPr lang="en-US" dirty="0" smtClean="0"/>
              <a:t>Likely increased costs due to COVID disruption on healthcare sector</a:t>
            </a:r>
          </a:p>
        </p:txBody>
      </p:sp>
    </p:spTree>
    <p:extLst>
      <p:ext uri="{BB962C8B-B14F-4D97-AF65-F5344CB8AC3E}">
        <p14:creationId xmlns:p14="http://schemas.microsoft.com/office/powerpoint/2010/main" val="355360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483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8000"/>
              </a:schemeClr>
              <a:schemeClr val="phClr">
                <a:shade val="89000"/>
                <a:satMod val="145000"/>
              </a:schemeClr>
            </a:duotone>
          </a:blip>
          <a:tile tx="0" ty="0" sx="32000" sy="32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</a:schemeClr>
              <a:schemeClr val="phClr">
                <a:shade val="95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090DCB5F-146D-478A-852A-34B16FE9F3A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5213</TotalTime>
  <Words>558</Words>
  <Application>Microsoft Office PowerPoint</Application>
  <PresentationFormat>Widescreen</PresentationFormat>
  <Paragraphs>82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Calibri</vt:lpstr>
      <vt:lpstr>Tw Cen MT</vt:lpstr>
      <vt:lpstr>Tw Cen MT Condensed</vt:lpstr>
      <vt:lpstr>Wingdings 3</vt:lpstr>
      <vt:lpstr>Integral</vt:lpstr>
      <vt:lpstr>Los Rios  Community College District’s Adopted Budget</vt:lpstr>
      <vt:lpstr>2020-21 Budget Act</vt:lpstr>
      <vt:lpstr>Enrollment Trend</vt:lpstr>
      <vt:lpstr>X,Y,Z Budgets for Los rios</vt:lpstr>
      <vt:lpstr>2020-21 Budget reductions</vt:lpstr>
      <vt:lpstr>Federal and State Support</vt:lpstr>
      <vt:lpstr>2020-21 Fiscal Health</vt:lpstr>
      <vt:lpstr>2021-22 CCC System Budget Request</vt:lpstr>
      <vt:lpstr>2021-22 Fiscal Forecast</vt:lpstr>
      <vt:lpstr>Future considerations</vt:lpstr>
      <vt:lpstr>Questions</vt:lpstr>
    </vt:vector>
  </TitlesOfParts>
  <Company>LRCCD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Rios Budget Overview</dc:title>
  <dc:creator>W0978030</dc:creator>
  <cp:lastModifiedBy>W0978030</cp:lastModifiedBy>
  <cp:revision>66</cp:revision>
  <dcterms:created xsi:type="dcterms:W3CDTF">2020-05-15T02:12:38Z</dcterms:created>
  <dcterms:modified xsi:type="dcterms:W3CDTF">2020-10-15T00:11:35Z</dcterms:modified>
</cp:coreProperties>
</file>