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0" autoAdjust="0"/>
    <p:restoredTop sz="94660"/>
  </p:normalViewPr>
  <p:slideViewPr>
    <p:cSldViewPr snapToGrid="0">
      <p:cViewPr varScale="1">
        <p:scale>
          <a:sx n="118" d="100"/>
          <a:sy n="118" d="100"/>
        </p:scale>
        <p:origin x="126"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203686B-7545-4205-BC71-4627AEAE4AEC}" type="datetimeFigureOut">
              <a:rPr lang="en-US" smtClean="0"/>
              <a:t>9/16/2019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2034358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03686B-7545-4205-BC71-4627AEAE4AEC}" type="datetimeFigureOut">
              <a:rPr lang="en-US" smtClean="0"/>
              <a:t>9/16/2019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1210065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203686B-7545-4205-BC71-4627AEAE4AEC}" type="datetimeFigureOut">
              <a:rPr lang="en-US" smtClean="0"/>
              <a:t>9/16/2019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249911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203686B-7545-4205-BC71-4627AEAE4AEC}" type="datetimeFigureOut">
              <a:rPr lang="en-US" smtClean="0"/>
              <a:t>9/16/2019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2852088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203686B-7545-4205-BC71-4627AEAE4AEC}" type="datetimeFigureOut">
              <a:rPr lang="en-US" smtClean="0"/>
              <a:t>9/16/2019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43699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203686B-7545-4205-BC71-4627AEAE4AEC}" type="datetimeFigureOut">
              <a:rPr lang="en-US" smtClean="0"/>
              <a:t>9/16/2019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2600492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03686B-7545-4205-BC71-4627AEAE4AEC}" type="datetimeFigureOut">
              <a:rPr lang="en-US" smtClean="0"/>
              <a:t>9/16/2019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2035342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03686B-7545-4205-BC71-4627AEAE4AEC}" type="datetimeFigureOut">
              <a:rPr lang="en-US" smtClean="0"/>
              <a:t>9/16/2019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2472709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03686B-7545-4205-BC71-4627AEAE4AEC}" type="datetimeFigureOut">
              <a:rPr lang="en-US" smtClean="0"/>
              <a:t>9/16/2019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1291828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03686B-7545-4205-BC71-4627AEAE4AEC}" type="datetimeFigureOut">
              <a:rPr lang="en-US" smtClean="0"/>
              <a:t>9/16/2019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4205872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03686B-7545-4205-BC71-4627AEAE4AEC}" type="datetimeFigureOut">
              <a:rPr lang="en-US" smtClean="0"/>
              <a:t>9/16/2019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80B675-F578-4565-A957-12871A702059}" type="slidenum">
              <a:rPr lang="en-US" smtClean="0"/>
              <a:t>‹#›</a:t>
            </a:fld>
            <a:endParaRPr lang="en-US"/>
          </a:p>
        </p:txBody>
      </p:sp>
    </p:spTree>
    <p:extLst>
      <p:ext uri="{BB962C8B-B14F-4D97-AF65-F5344CB8AC3E}">
        <p14:creationId xmlns:p14="http://schemas.microsoft.com/office/powerpoint/2010/main" val="3161191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03686B-7545-4205-BC71-4627AEAE4AEC}" type="datetimeFigureOut">
              <a:rPr lang="en-US" smtClean="0"/>
              <a:t>9/16/2019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80B675-F578-4565-A957-12871A702059}" type="slidenum">
              <a:rPr lang="en-US" smtClean="0"/>
              <a:t>‹#›</a:t>
            </a:fld>
            <a:endParaRPr lang="en-US"/>
          </a:p>
        </p:txBody>
      </p:sp>
    </p:spTree>
    <p:extLst>
      <p:ext uri="{BB962C8B-B14F-4D97-AF65-F5344CB8AC3E}">
        <p14:creationId xmlns:p14="http://schemas.microsoft.com/office/powerpoint/2010/main" val="1363118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37289" y="1165253"/>
            <a:ext cx="9144000" cy="4489057"/>
          </a:xfrm>
        </p:spPr>
        <p:txBody>
          <a:bodyPr>
            <a:normAutofit fontScale="92500" lnSpcReduction="10000"/>
          </a:bodyPr>
          <a:lstStyle/>
          <a:p>
            <a:r>
              <a:rPr lang="en-US" b="1" dirty="0"/>
              <a:t>What is an Institutional Campus Climate survey?</a:t>
            </a:r>
            <a:endParaRPr lang="en-US" dirty="0"/>
          </a:p>
          <a:p>
            <a:r>
              <a:rPr lang="en-US" dirty="0"/>
              <a:t> </a:t>
            </a:r>
          </a:p>
          <a:p>
            <a:r>
              <a:rPr lang="en-US" i="1" dirty="0"/>
              <a:t>“…the current attitudes, behaviors and standards of faculty, staff, administrators and students concerning the level of respect for individual needs, abilities and potential.” - S. Rankin, Penn. State.</a:t>
            </a:r>
            <a:r>
              <a:rPr lang="en-US" dirty="0"/>
              <a:t> </a:t>
            </a:r>
          </a:p>
          <a:p>
            <a:r>
              <a:rPr lang="en-US" dirty="0"/>
              <a:t> </a:t>
            </a:r>
          </a:p>
          <a:p>
            <a:r>
              <a:rPr lang="en-US" dirty="0"/>
              <a:t> </a:t>
            </a:r>
          </a:p>
          <a:p>
            <a:r>
              <a:rPr lang="en-US" i="1" dirty="0"/>
              <a:t>“‘Campus climate’ refers to the general atmosphere experienced by the students, faculty, staff and administration of FRC, primarily in terms of their overall comfort, their sense of safety and belonging, and whether they feel valued, treated fairly with respect and without discrimination. FRC recognizes the importance of diversity, inclusion, and providing a safe learning and working environment for all students and employees. – Feather River College.”</a:t>
            </a:r>
            <a:endParaRPr lang="en-US" dirty="0"/>
          </a:p>
        </p:txBody>
      </p:sp>
    </p:spTree>
    <p:extLst>
      <p:ext uri="{BB962C8B-B14F-4D97-AF65-F5344CB8AC3E}">
        <p14:creationId xmlns:p14="http://schemas.microsoft.com/office/powerpoint/2010/main" val="1996435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69891" y="1019597"/>
            <a:ext cx="10280934" cy="1764063"/>
          </a:xfrm>
        </p:spPr>
        <p:txBody>
          <a:bodyPr>
            <a:normAutofit fontScale="92500" lnSpcReduction="10000"/>
          </a:bodyPr>
          <a:lstStyle/>
          <a:p>
            <a:r>
              <a:rPr lang="en-US" b="1" dirty="0"/>
              <a:t>Why is an Institutional Campus Climate survey being conducted at ARC?</a:t>
            </a:r>
            <a:endParaRPr lang="en-US" dirty="0"/>
          </a:p>
          <a:p>
            <a:r>
              <a:rPr lang="en-US" dirty="0"/>
              <a:t> </a:t>
            </a:r>
          </a:p>
          <a:p>
            <a:r>
              <a:rPr lang="en-US" dirty="0"/>
              <a:t>The regular ongoing assessment of campus climate informs numerous college plans and planning processes, including </a:t>
            </a:r>
            <a:br>
              <a:rPr lang="en-US" dirty="0"/>
            </a:br>
            <a:endParaRPr lang="en-US" dirty="0"/>
          </a:p>
        </p:txBody>
      </p:sp>
      <p:sp>
        <p:nvSpPr>
          <p:cNvPr id="4" name="TextBox 3"/>
          <p:cNvSpPr txBox="1"/>
          <p:nvPr/>
        </p:nvSpPr>
        <p:spPr>
          <a:xfrm>
            <a:off x="3139707" y="2598350"/>
            <a:ext cx="5996199" cy="2462213"/>
          </a:xfrm>
          <a:prstGeom prst="rect">
            <a:avLst/>
          </a:prstGeom>
          <a:noFill/>
        </p:spPr>
        <p:txBody>
          <a:bodyPr wrap="square" rtlCol="0">
            <a:spAutoFit/>
          </a:bodyPr>
          <a:lstStyle/>
          <a:p>
            <a:r>
              <a:rPr lang="en-US" sz="2200" dirty="0" smtClean="0"/>
              <a:t>1) Police/Security, </a:t>
            </a:r>
            <a:br>
              <a:rPr lang="en-US" sz="2200" dirty="0" smtClean="0"/>
            </a:br>
            <a:r>
              <a:rPr lang="en-US" sz="2200" dirty="0" smtClean="0"/>
              <a:t>2) Safety, </a:t>
            </a:r>
            <a:br>
              <a:rPr lang="en-US" sz="2200" dirty="0" smtClean="0"/>
            </a:br>
            <a:r>
              <a:rPr lang="en-US" sz="2200" dirty="0" smtClean="0"/>
              <a:t>3) Institutional Equity, </a:t>
            </a:r>
            <a:br>
              <a:rPr lang="en-US" sz="2200" dirty="0" smtClean="0"/>
            </a:br>
            <a:r>
              <a:rPr lang="en-US" sz="2200" dirty="0" smtClean="0"/>
              <a:t>4) Disproportionate Impact, </a:t>
            </a:r>
            <a:br>
              <a:rPr lang="en-US" sz="2200" dirty="0" smtClean="0"/>
            </a:br>
            <a:r>
              <a:rPr lang="en-US" sz="2200" dirty="0" smtClean="0"/>
              <a:t>5) Educational &amp; Facilities Master Plan, </a:t>
            </a:r>
            <a:br>
              <a:rPr lang="en-US" sz="2200" dirty="0" smtClean="0"/>
            </a:br>
            <a:r>
              <a:rPr lang="en-US" sz="2200" dirty="0" smtClean="0"/>
              <a:t>6) Accreditation Self-Evaluation, and </a:t>
            </a:r>
            <a:br>
              <a:rPr lang="en-US" sz="2200" dirty="0" smtClean="0"/>
            </a:br>
            <a:r>
              <a:rPr lang="en-US" sz="2200" dirty="0" smtClean="0"/>
              <a:t>7) Strategic Plan. </a:t>
            </a:r>
            <a:endParaRPr lang="en-US" sz="2200" dirty="0"/>
          </a:p>
        </p:txBody>
      </p:sp>
      <p:sp>
        <p:nvSpPr>
          <p:cNvPr id="5" name="TextBox 4"/>
          <p:cNvSpPr txBox="1"/>
          <p:nvPr/>
        </p:nvSpPr>
        <p:spPr>
          <a:xfrm>
            <a:off x="869892" y="5413572"/>
            <a:ext cx="10535831" cy="430887"/>
          </a:xfrm>
          <a:prstGeom prst="rect">
            <a:avLst/>
          </a:prstGeom>
          <a:noFill/>
        </p:spPr>
        <p:txBody>
          <a:bodyPr wrap="square" rtlCol="0">
            <a:spAutoFit/>
          </a:bodyPr>
          <a:lstStyle/>
          <a:p>
            <a:r>
              <a:rPr lang="en-US" sz="2200" dirty="0" smtClean="0"/>
              <a:t>That is, such assessments typically support multiple information needs on campus.</a:t>
            </a:r>
          </a:p>
        </p:txBody>
      </p:sp>
    </p:spTree>
    <p:extLst>
      <p:ext uri="{BB962C8B-B14F-4D97-AF65-F5344CB8AC3E}">
        <p14:creationId xmlns:p14="http://schemas.microsoft.com/office/powerpoint/2010/main" val="41698226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Words>
  <Application>Microsoft Office PowerPoint</Application>
  <PresentationFormat>Widescreen</PresentationFormat>
  <Paragraphs>11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American River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Olson, Chris</dc:creator>
  <cp:lastModifiedBy>Olson, Chris</cp:lastModifiedBy>
  <cp:revision>2</cp:revision>
  <dcterms:created xsi:type="dcterms:W3CDTF">2019-09-16T16:42:14Z</dcterms:created>
  <dcterms:modified xsi:type="dcterms:W3CDTF">2019-09-16T16:43:02Z</dcterms:modified>
</cp:coreProperties>
</file>