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13"/>
  </p:notesMasterIdLst>
  <p:handoutMasterIdLst>
    <p:handoutMasterId r:id="rId14"/>
  </p:handoutMasterIdLst>
  <p:sldIdLst>
    <p:sldId id="257" r:id="rId2"/>
    <p:sldId id="280" r:id="rId3"/>
    <p:sldId id="274" r:id="rId4"/>
    <p:sldId id="275" r:id="rId5"/>
    <p:sldId id="279" r:id="rId6"/>
    <p:sldId id="260" r:id="rId7"/>
    <p:sldId id="282" r:id="rId8"/>
    <p:sldId id="284" r:id="rId9"/>
    <p:sldId id="285" r:id="rId10"/>
    <p:sldId id="283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243" autoAdjust="0"/>
    <p:restoredTop sz="64558" autoAdjust="0"/>
  </p:normalViewPr>
  <p:slideViewPr>
    <p:cSldViewPr snapToGrid="0">
      <p:cViewPr varScale="1">
        <p:scale>
          <a:sx n="85" d="100"/>
          <a:sy n="85" d="100"/>
        </p:scale>
        <p:origin x="19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7AD7BB-5C89-C14D-AD3A-A25CADE312FC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407F8-552D-F944-B2B1-D5D76485BE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806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61B3A8-4180-4C4A-A197-4EA0196A2359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8A1BB6-44A6-47E6-BC06-F286EAEC65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153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8A1BB6-44A6-47E6-BC06-F286EAEC65D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336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2836F-78D9-4E33-A90F-ACE08C18A69B}" type="slidenum">
              <a:rPr lang="en-US">
                <a:solidFill>
                  <a:prstClr val="black"/>
                </a:solidFill>
              </a:rPr>
              <a:pPr/>
              <a:t>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220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2836F-78D9-4E33-A90F-ACE08C18A69B}" type="slidenum">
              <a:rPr lang="en-US">
                <a:solidFill>
                  <a:prstClr val="black"/>
                </a:solidFill>
              </a:rPr>
              <a:pPr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9945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2836F-78D9-4E33-A90F-ACE08C18A69B}" type="slidenum">
              <a:rPr lang="en-US">
                <a:solidFill>
                  <a:prstClr val="black"/>
                </a:solidFill>
              </a:rPr>
              <a:pPr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2653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SEMS was adopted in Senate Bill 1841 Government Code 8607.  </a:t>
            </a:r>
          </a:p>
          <a:p>
            <a:r>
              <a:rPr lang="en-US" dirty="0" smtClean="0"/>
              <a:t>SEMS regulations are described in California Code of Regulations, Title 19, Division 2, Chapter 1.  </a:t>
            </a:r>
          </a:p>
          <a:p>
            <a:r>
              <a:rPr lang="en-US" dirty="0" smtClean="0"/>
              <a:t>Local governments must use</a:t>
            </a:r>
            <a:r>
              <a:rPr lang="en-US" baseline="0" dirty="0" smtClean="0"/>
              <a:t> SEMS to be eligible for funding of their response-related personnel costs under state disaster assistance programs.</a:t>
            </a:r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4F31A1-D91F-47D5-9D22-981F7C1A8E4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18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2836F-78D9-4E33-A90F-ACE08C18A69B}" type="slidenum">
              <a:rPr lang="en-US">
                <a:solidFill>
                  <a:prstClr val="black"/>
                </a:solidFill>
              </a:rPr>
              <a:pPr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3305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2836F-78D9-4E33-A90F-ACE08C18A69B}" type="slidenum">
              <a:rPr lang="en-US">
                <a:solidFill>
                  <a:prstClr val="black"/>
                </a:solidFill>
              </a:rPr>
              <a:pPr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6825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C78DFB-11AA-45CF-BC9B-808448C2104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11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400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385A02A-F361-4E3B-A7EB-161CE1C08DEB}" type="datetime1">
              <a:rPr lang="en-US" smtClean="0"/>
              <a:t>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fld id="{A72258D6-0892-4338-B03B-FDC03C85A58F}" type="slidenum">
              <a:rPr lang="en-US" smtClean="0"/>
              <a:pPr>
                <a:buFont typeface="Wingdings" panose="05000000000000000000" pitchFamily="2" charset="2"/>
                <a:buNone/>
                <a:defRPr/>
              </a:pPr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020465-4C59-4617-A6CB-A979DB1BD4C1}" type="datetime1">
              <a:rPr lang="en-US" smtClean="0"/>
              <a:t>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fld id="{BA26DA73-4C32-4FD7-973F-0B26F5D42A07}" type="slidenum">
              <a:rPr lang="en-US" smtClean="0"/>
              <a:pPr>
                <a:buFont typeface="Wingdings" panose="05000000000000000000" pitchFamily="2" charset="2"/>
                <a:buNone/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875AA9-A93F-46AA-82E4-53273AB9D3D0}" type="datetime1">
              <a:rPr lang="en-US" smtClean="0"/>
              <a:t>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fld id="{D05D8E30-4D6E-4393-B085-49E71AB454A1}" type="slidenum">
              <a:rPr lang="en-US" smtClean="0"/>
              <a:pPr>
                <a:buFont typeface="Wingdings" panose="05000000000000000000" pitchFamily="2" charset="2"/>
                <a:buNone/>
                <a:defRPr/>
              </a:pPr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1BE4A6-482F-44A2-BADB-5607E5597484}" type="datetime1">
              <a:rPr lang="en-US" smtClean="0"/>
              <a:t>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fld id="{0FFB9FA2-312D-47CC-9E63-1DC03B610D65}" type="slidenum">
              <a:rPr lang="en-US" smtClean="0"/>
              <a:pPr>
                <a:buFont typeface="Wingdings" panose="05000000000000000000" pitchFamily="2" charset="2"/>
                <a:buNone/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1DCB2D-A099-4AE8-87C8-64D1F8ABE76E}" type="datetime1">
              <a:rPr lang="en-US" smtClean="0"/>
              <a:t>2/11/2020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fld id="{C95A3040-9861-4E6F-80BC-6C8FA6F7BC16}" type="slidenum">
              <a:rPr lang="en-US" smtClean="0"/>
              <a:pPr>
                <a:buFont typeface="Wingdings" panose="05000000000000000000" pitchFamily="2" charset="2"/>
                <a:buNone/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29A1AE-EDC3-42C2-85C1-B5F9DEAD0293}" type="datetime1">
              <a:rPr lang="en-US" smtClean="0"/>
              <a:t>2/11/2020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fld id="{B39A6D21-726D-4077-BDD2-A90597FD4960}" type="slidenum">
              <a:rPr lang="en-US" smtClean="0"/>
              <a:pPr>
                <a:buFont typeface="Wingdings" panose="05000000000000000000" pitchFamily="2" charset="2"/>
                <a:buNone/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65D8C1-9255-4DB2-8E0B-A525766E547F}" type="datetime1">
              <a:rPr lang="en-US" smtClean="0"/>
              <a:t>2/11/2020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fld id="{5267D70D-8AAF-4A8B-90B2-99BB2A546BD8}" type="slidenum">
              <a:rPr lang="en-US" smtClean="0"/>
              <a:pPr>
                <a:buFont typeface="Wingdings" panose="05000000000000000000" pitchFamily="2" charset="2"/>
                <a:buNone/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B0299013-C307-4267-BDBF-B3CCC0B53D18}" type="datetime1">
              <a:rPr lang="en-US" smtClean="0"/>
              <a:t>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buFont typeface="Wingdings" panose="05000000000000000000" pitchFamily="2" charset="2"/>
              <a:buNone/>
              <a:defRPr/>
            </a:pPr>
            <a:fld id="{38058F37-4C87-4928-A5D1-896183E9AFB4}" type="slidenum">
              <a:rPr lang="en-US" smtClean="0"/>
              <a:pPr>
                <a:buFont typeface="Wingdings" panose="05000000000000000000" pitchFamily="2" charset="2"/>
                <a:buNone/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accent2"/>
          </a:solid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989622-A41E-4D0A-8D42-66C1517364CB}" type="datetime1">
              <a:rPr lang="en-US" smtClean="0"/>
              <a:t>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fld id="{48594497-ED7E-47E9-A656-0E5F3D5BEBA0}" type="slidenum">
              <a:rPr lang="en-US" smtClean="0"/>
              <a:pPr>
                <a:buFont typeface="Wingdings" panose="05000000000000000000" pitchFamily="2" charset="2"/>
                <a:buNone/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2C20C3-2171-45D5-B6A0-345CEFFE4DD0}" type="datetime1">
              <a:rPr lang="en-US" smtClean="0"/>
              <a:t>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D791FF-694E-4768-90B9-6BB1CF782E3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D3D921-15D6-4E29-892D-BBE7A61399F7}" type="datetime1">
              <a:rPr lang="en-US" smtClean="0"/>
              <a:t>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CFAA2B-D52E-41C0-8534-D4670DBD67F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2206F1D-F533-40E9-83F0-1327F6EF7150}" type="datetime1">
              <a:rPr lang="en-US" smtClean="0">
                <a:cs typeface="Arial" panose="020B0604020202020204" pitchFamily="34" charset="0"/>
              </a:rPr>
              <a:t>2/11/2020</a:t>
            </a:fld>
            <a:endParaRPr lang="en-US" dirty="0"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8C4211A-A033-4EDD-A897-59E1300C1011}" type="slidenum">
              <a:rPr lang="en-US" smtClean="0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en-US" dirty="0">
              <a:cs typeface="Arial" panose="020B06040202020202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0871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829340"/>
            <a:ext cx="9372600" cy="11430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b="1" dirty="0" smtClean="0"/>
              <a:t>American River College</a:t>
            </a:r>
            <a:br>
              <a:rPr lang="en-US" sz="3200" b="1" dirty="0" smtClean="0"/>
            </a:br>
            <a:r>
              <a:rPr lang="en-US" sz="3200" b="1" dirty="0" smtClean="0"/>
              <a:t>Emergency Operations Plan (EOP) Update</a:t>
            </a:r>
            <a:endParaRPr lang="en-US" sz="32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1318" y="4617027"/>
            <a:ext cx="8880764" cy="827809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February 25, 2020 Operations Council Meeting</a:t>
            </a:r>
            <a:endParaRPr lang="en-US" b="1" dirty="0"/>
          </a:p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Consultant: Brenna Howell, Howell Consulting, Inc.</a:t>
            </a:r>
            <a:endParaRPr lang="en-US" b="1" dirty="0"/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7754090" y="1277983"/>
            <a:ext cx="2168844" cy="1813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61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609600"/>
            <a:ext cx="818388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Table of Contents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3004" y="1702338"/>
            <a:ext cx="8485308" cy="3870701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  <a:buFont typeface="Wingdings" charset="2"/>
              <a:buChar char="v"/>
            </a:pPr>
            <a:endParaRPr lang="en-US" sz="2400" dirty="0" smtClean="0"/>
          </a:p>
          <a:p>
            <a:pPr>
              <a:spcAft>
                <a:spcPts val="600"/>
              </a:spcAft>
              <a:buFont typeface="Wingdings" charset="2"/>
              <a:buChar char="v"/>
            </a:pPr>
            <a:r>
              <a:rPr lang="en-US" sz="2400" dirty="0" smtClean="0"/>
              <a:t>What is an Emergency Operations Plan (EOP)?</a:t>
            </a:r>
          </a:p>
          <a:p>
            <a:pPr>
              <a:spcAft>
                <a:spcPts val="600"/>
              </a:spcAft>
              <a:buFont typeface="Wingdings" charset="2"/>
              <a:buChar char="v"/>
            </a:pPr>
            <a:r>
              <a:rPr lang="en-US" sz="2400" dirty="0" smtClean="0"/>
              <a:t>Why is it Required and by Who?</a:t>
            </a:r>
          </a:p>
          <a:p>
            <a:pPr>
              <a:spcAft>
                <a:spcPts val="600"/>
              </a:spcAft>
              <a:buFont typeface="Wingdings" charset="2"/>
              <a:buChar char="v"/>
            </a:pPr>
            <a:r>
              <a:rPr lang="en-US" sz="2400" dirty="0" smtClean="0"/>
              <a:t>EOP Project Overview</a:t>
            </a:r>
          </a:p>
          <a:p>
            <a:pPr>
              <a:spcAft>
                <a:spcPts val="600"/>
              </a:spcAft>
              <a:buFont typeface="Wingdings" charset="2"/>
              <a:buChar char="v"/>
            </a:pPr>
            <a:r>
              <a:rPr lang="en-US" sz="2400" dirty="0" smtClean="0"/>
              <a:t>EOP Update Process</a:t>
            </a:r>
          </a:p>
          <a:p>
            <a:pPr>
              <a:spcAft>
                <a:spcPts val="600"/>
              </a:spcAft>
              <a:buFont typeface="Wingdings" charset="2"/>
              <a:buChar char="v"/>
            </a:pPr>
            <a:r>
              <a:rPr lang="en-US" sz="2400" dirty="0" smtClean="0"/>
              <a:t>What’s In the Plan</a:t>
            </a:r>
          </a:p>
          <a:p>
            <a:pPr>
              <a:spcAft>
                <a:spcPts val="600"/>
              </a:spcAft>
              <a:buFont typeface="Wingdings" charset="2"/>
              <a:buChar char="v"/>
            </a:pPr>
            <a:r>
              <a:rPr lang="en-US" sz="2400" dirty="0" smtClean="0"/>
              <a:t>Next Steps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BA26DA73-4C32-4FD7-973F-0B26F5D42A07}" type="slidenum">
              <a:rPr lang="en-US" smtClean="0"/>
              <a:pPr>
                <a:buNone/>
                <a:defRPr/>
              </a:pPr>
              <a:t>2</a:t>
            </a:fld>
            <a:endParaRPr lang="en-US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03975" y="3318921"/>
            <a:ext cx="5074337" cy="2492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8527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120" y="168870"/>
            <a:ext cx="11003280" cy="104217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What is an Emergency Operations Plan (</a:t>
            </a:r>
            <a:r>
              <a:rPr lang="en-US" dirty="0" err="1" smtClean="0"/>
              <a:t>EOP</a:t>
            </a:r>
            <a:r>
              <a:rPr lang="en-US" dirty="0" smtClean="0"/>
              <a:t>)?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6371" y="1772971"/>
            <a:ext cx="9408778" cy="3768903"/>
          </a:xfrm>
        </p:spPr>
        <p:txBody>
          <a:bodyPr>
            <a:normAutofit fontScale="92500" lnSpcReduction="10000"/>
          </a:bodyPr>
          <a:lstStyle/>
          <a:p>
            <a:pPr marL="68580" indent="0">
              <a:buNone/>
            </a:pPr>
            <a:endParaRPr lang="en-US" sz="2400" dirty="0" smtClean="0"/>
          </a:p>
          <a:p>
            <a:pPr marL="68580" indent="0">
              <a:buNone/>
            </a:pPr>
            <a:endParaRPr lang="en-US" dirty="0"/>
          </a:p>
          <a:p>
            <a:pPr marL="68580" indent="0">
              <a:buNone/>
            </a:pPr>
            <a:r>
              <a:rPr lang="en-US" sz="2400" dirty="0" smtClean="0"/>
              <a:t>A document that </a:t>
            </a:r>
            <a:r>
              <a:rPr lang="en-US" sz="2400" dirty="0"/>
              <a:t>defines the </a:t>
            </a:r>
            <a:r>
              <a:rPr lang="en-US" sz="2400" dirty="0" smtClean="0"/>
              <a:t>scope </a:t>
            </a:r>
            <a:r>
              <a:rPr lang="en-US" sz="2400" dirty="0"/>
              <a:t>of preparedness and emergency management activities </a:t>
            </a:r>
            <a:r>
              <a:rPr lang="en-US" sz="2400" dirty="0" smtClean="0"/>
              <a:t>necessary for an agency or organization</a:t>
            </a:r>
            <a:endParaRPr lang="en-US" sz="2400" dirty="0"/>
          </a:p>
          <a:p>
            <a:pPr marL="282575" lvl="1" indent="0">
              <a:spcAft>
                <a:spcPts val="600"/>
              </a:spcAft>
              <a:buNone/>
            </a:pPr>
            <a:endParaRPr lang="en-US" sz="2200" b="1" dirty="0"/>
          </a:p>
          <a:p>
            <a:pPr>
              <a:buFont typeface="Wingdings" charset="2"/>
              <a:buChar char="v"/>
            </a:pPr>
            <a:r>
              <a:rPr lang="en-US" sz="2400" b="1" dirty="0"/>
              <a:t>Assigns </a:t>
            </a:r>
            <a:r>
              <a:rPr lang="en-US" sz="2400" b="1" dirty="0" smtClean="0"/>
              <a:t>responsibilities</a:t>
            </a:r>
            <a:endParaRPr lang="en-US" sz="2400" b="1" dirty="0"/>
          </a:p>
          <a:p>
            <a:pPr>
              <a:buFont typeface="Wingdings" charset="2"/>
              <a:buChar char="v"/>
            </a:pPr>
            <a:r>
              <a:rPr lang="en-US" sz="2400" b="1" dirty="0"/>
              <a:t>Sets </a:t>
            </a:r>
            <a:r>
              <a:rPr lang="en-US" sz="2400" b="1" dirty="0" smtClean="0"/>
              <a:t>authorities</a:t>
            </a:r>
          </a:p>
          <a:p>
            <a:pPr>
              <a:buFont typeface="Wingdings" charset="2"/>
              <a:buChar char="v"/>
            </a:pPr>
            <a:r>
              <a:rPr lang="en-US" sz="2400" b="1" dirty="0" smtClean="0"/>
              <a:t>Establishes the EMO</a:t>
            </a:r>
          </a:p>
          <a:p>
            <a:pPr>
              <a:buFont typeface="Wingdings" charset="2"/>
              <a:buChar char="v"/>
            </a:pPr>
            <a:r>
              <a:rPr lang="en-US" sz="2400" b="1" dirty="0" smtClean="0"/>
              <a:t>Defines the overall coordination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/>
          </a:p>
          <a:p>
            <a:pPr marL="282575" lvl="1" indent="0">
              <a:spcAft>
                <a:spcPts val="600"/>
              </a:spcAft>
              <a:buNone/>
            </a:pPr>
            <a:endParaRPr lang="en-US" sz="2600" dirty="0"/>
          </a:p>
          <a:p>
            <a:pPr marL="282575" lvl="1" indent="0">
              <a:spcAft>
                <a:spcPts val="600"/>
              </a:spcAft>
              <a:buNone/>
            </a:pPr>
            <a:endParaRPr lang="en-US" sz="2600" dirty="0"/>
          </a:p>
          <a:p>
            <a:pPr marL="282575" lvl="1" indent="0">
              <a:buNone/>
            </a:pPr>
            <a:endParaRPr lang="en-US" sz="2600" dirty="0" smtClean="0"/>
          </a:p>
          <a:p>
            <a:pPr marL="282575" lvl="1" indent="0">
              <a:buNone/>
            </a:pPr>
            <a:endParaRPr lang="en-US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BA26DA73-4C32-4FD7-973F-0B26F5D42A07}" type="slidenum">
              <a:rPr lang="en-US" smtClean="0"/>
              <a:pPr>
                <a:buNone/>
                <a:defRPr/>
              </a:pPr>
              <a:t>3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275" y="2968813"/>
            <a:ext cx="3783874" cy="331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8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4696" y="488910"/>
            <a:ext cx="10292904" cy="1042177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Who Mandates this Plan and Why?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3352" y="2405896"/>
            <a:ext cx="10598648" cy="41016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/>
              <a:t>An </a:t>
            </a:r>
            <a:r>
              <a:rPr lang="en-US" sz="2400" dirty="0" err="1" smtClean="0"/>
              <a:t>EOP</a:t>
            </a:r>
            <a:r>
              <a:rPr lang="en-US" sz="2400" dirty="0" smtClean="0"/>
              <a:t> is mandated by:</a:t>
            </a:r>
            <a:br>
              <a:rPr lang="en-US" sz="2400" dirty="0" smtClean="0"/>
            </a:br>
            <a:endParaRPr lang="en-US" sz="2400" dirty="0" smtClean="0"/>
          </a:p>
          <a:p>
            <a:pPr>
              <a:buFont typeface="Wingdings" charset="2"/>
              <a:buChar char="v"/>
            </a:pPr>
            <a:r>
              <a:rPr lang="en-US" sz="2200" dirty="0" smtClean="0"/>
              <a:t>Federal </a:t>
            </a:r>
            <a:r>
              <a:rPr lang="en-US" sz="2200" dirty="0"/>
              <a:t>Emergency Management Agency (FEMA</a:t>
            </a:r>
            <a:r>
              <a:rPr lang="en-US" sz="2200" dirty="0" smtClean="0"/>
              <a:t>)</a:t>
            </a:r>
            <a:br>
              <a:rPr lang="en-US" sz="2200" dirty="0" smtClean="0"/>
            </a:br>
            <a:endParaRPr lang="en-US" sz="2200" dirty="0" smtClean="0"/>
          </a:p>
          <a:p>
            <a:pPr>
              <a:buFont typeface="Wingdings" charset="2"/>
              <a:buChar char="v"/>
            </a:pPr>
            <a:r>
              <a:rPr lang="en-US" sz="2200" dirty="0" smtClean="0"/>
              <a:t>National Response Framework (requires a detailed </a:t>
            </a:r>
            <a:r>
              <a:rPr lang="en-US" sz="2200" dirty="0" err="1" smtClean="0"/>
              <a:t>EOP</a:t>
            </a:r>
            <a:r>
              <a:rPr lang="en-US" sz="2200" dirty="0" smtClean="0"/>
              <a:t> addressing various hazards)</a:t>
            </a:r>
            <a:br>
              <a:rPr lang="en-US" sz="2200" dirty="0" smtClean="0"/>
            </a:br>
            <a:endParaRPr lang="en-US" sz="2200" dirty="0"/>
          </a:p>
          <a:p>
            <a:pPr>
              <a:buFont typeface="Wingdings" charset="2"/>
              <a:buChar char="v"/>
            </a:pPr>
            <a:r>
              <a:rPr lang="en-US" sz="2200" dirty="0"/>
              <a:t>Standardized Emergency Management System (SEMS</a:t>
            </a:r>
            <a:r>
              <a:rPr lang="en-US" sz="2200" dirty="0" smtClean="0"/>
              <a:t>)</a:t>
            </a:r>
            <a:br>
              <a:rPr lang="en-US" sz="2200" dirty="0" smtClean="0"/>
            </a:br>
            <a:endParaRPr lang="en-US" sz="2200" dirty="0" smtClean="0"/>
          </a:p>
          <a:p>
            <a:pPr>
              <a:buFont typeface="Wingdings" charset="2"/>
              <a:buChar char="v"/>
            </a:pPr>
            <a:r>
              <a:rPr lang="en-US" sz="2200" dirty="0"/>
              <a:t>Federal and State Preparedness Funding </a:t>
            </a:r>
            <a:r>
              <a:rPr lang="en-US" sz="2200" dirty="0" smtClean="0"/>
              <a:t>requires the development of EOP</a:t>
            </a:r>
            <a:endParaRPr lang="en-US" sz="2200" dirty="0"/>
          </a:p>
          <a:p>
            <a:pPr marL="0" indent="0">
              <a:spcAft>
                <a:spcPts val="600"/>
              </a:spcAft>
              <a:buNone/>
            </a:pPr>
            <a:endParaRPr lang="en-US" sz="3000" dirty="0"/>
          </a:p>
          <a:p>
            <a:pPr marL="282575" lvl="1" indent="0">
              <a:spcAft>
                <a:spcPts val="600"/>
              </a:spcAft>
              <a:buNone/>
            </a:pPr>
            <a:endParaRPr lang="en-US" sz="2600" dirty="0"/>
          </a:p>
          <a:p>
            <a:pPr marL="282575" lvl="1" indent="0">
              <a:buNone/>
            </a:pPr>
            <a:endParaRPr lang="en-US" sz="2600" dirty="0" smtClean="0"/>
          </a:p>
          <a:p>
            <a:pPr marL="282575" lvl="1" indent="0">
              <a:buNone/>
            </a:pPr>
            <a:endParaRPr lang="en-US" sz="1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BA26DA73-4C32-4FD7-973F-0B26F5D42A07}" type="slidenum">
              <a:rPr lang="en-US" smtClean="0"/>
              <a:pPr>
                <a:buNone/>
                <a:defRPr/>
              </a:pPr>
              <a:t>4</a:t>
            </a:fld>
            <a:endParaRPr lang="en-US" dirty="0"/>
          </a:p>
        </p:txBody>
      </p:sp>
      <p:pic>
        <p:nvPicPr>
          <p:cNvPr id="2050" name="Picture 2" descr="https://upload.wikimedia.org/wikipedia/commons/thumb/6/67/FEMA_logo.svg/500px-FEMA_logo.svg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10"/>
          <a:stretch/>
        </p:blipFill>
        <p:spPr bwMode="auto">
          <a:xfrm>
            <a:off x="7723639" y="2171848"/>
            <a:ext cx="1463732" cy="136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alumni.soe.ucsc.edu/~fred/oe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47836" y="2092916"/>
            <a:ext cx="1248545" cy="1439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5479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149" y="695851"/>
            <a:ext cx="7652995" cy="849649"/>
          </a:xfrm>
        </p:spPr>
        <p:txBody>
          <a:bodyPr anchor="t">
            <a:normAutofit/>
          </a:bodyPr>
          <a:lstStyle/>
          <a:p>
            <a:r>
              <a:rPr lang="en-US" dirty="0" smtClean="0"/>
              <a:t>ARC is Part </a:t>
            </a:r>
            <a:r>
              <a:rPr lang="en-US" smtClean="0"/>
              <a:t>of a Larger </a:t>
            </a:r>
            <a:r>
              <a:rPr lang="en-US" dirty="0" smtClean="0"/>
              <a:t>System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BA26DA73-4C32-4FD7-973F-0B26F5D42A07}" type="slidenum">
              <a:rPr lang="en-US" smtClean="0"/>
              <a:pPr>
                <a:buNone/>
                <a:defRPr/>
              </a:pPr>
              <a:t>5</a:t>
            </a:fld>
            <a:endParaRPr lang="en-US" dirty="0"/>
          </a:p>
        </p:txBody>
      </p:sp>
      <p:pic>
        <p:nvPicPr>
          <p:cNvPr id="14" name="Picture 2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12"/>
          <a:stretch/>
        </p:blipFill>
        <p:spPr bwMode="auto">
          <a:xfrm>
            <a:off x="3854054" y="3480309"/>
            <a:ext cx="1295172" cy="85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4" descr="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538" y="2657106"/>
            <a:ext cx="1031456" cy="111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" name="Group 37"/>
          <p:cNvGrpSpPr/>
          <p:nvPr/>
        </p:nvGrpSpPr>
        <p:grpSpPr>
          <a:xfrm>
            <a:off x="2356961" y="2696955"/>
            <a:ext cx="7552454" cy="3255451"/>
            <a:chOff x="2297421" y="1941161"/>
            <a:chExt cx="7552454" cy="3255451"/>
          </a:xfrm>
        </p:grpSpPr>
        <p:sp>
          <p:nvSpPr>
            <p:cNvPr id="42" name="L-Shape 41"/>
            <p:cNvSpPr/>
            <p:nvPr/>
          </p:nvSpPr>
          <p:spPr>
            <a:xfrm rot="5400000">
              <a:off x="2732951" y="3955127"/>
              <a:ext cx="731520" cy="1602579"/>
            </a:xfrm>
            <a:prstGeom prst="corner">
              <a:avLst>
                <a:gd name="adj1" fmla="val 16120"/>
                <a:gd name="adj2" fmla="val 16110"/>
              </a:avLst>
            </a:prstGeom>
          </p:spPr>
          <p:style>
            <a:lnRef idx="1">
              <a:schemeClr val="accent2">
                <a:hueOff val="-1813441"/>
                <a:satOff val="1047"/>
                <a:lumOff val="-1921"/>
                <a:alphaOff val="0"/>
              </a:schemeClr>
            </a:lnRef>
            <a:fillRef idx="3">
              <a:schemeClr val="accent2">
                <a:hueOff val="-1813441"/>
                <a:satOff val="1047"/>
                <a:lumOff val="-1921"/>
                <a:alphaOff val="0"/>
              </a:schemeClr>
            </a:fillRef>
            <a:effectRef idx="2">
              <a:schemeClr val="accent2">
                <a:hueOff val="-1813441"/>
                <a:satOff val="1047"/>
                <a:lumOff val="-192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Freeform 42"/>
            <p:cNvSpPr/>
            <p:nvPr/>
          </p:nvSpPr>
          <p:spPr>
            <a:xfrm>
              <a:off x="2453184" y="4536800"/>
              <a:ext cx="1446817" cy="659812"/>
            </a:xfrm>
            <a:custGeom>
              <a:avLst/>
              <a:gdLst>
                <a:gd name="connsiteX0" fmla="*/ 0 w 1446817"/>
                <a:gd name="connsiteY0" fmla="*/ 0 h 1268220"/>
                <a:gd name="connsiteX1" fmla="*/ 1446817 w 1446817"/>
                <a:gd name="connsiteY1" fmla="*/ 0 h 1268220"/>
                <a:gd name="connsiteX2" fmla="*/ 1446817 w 1446817"/>
                <a:gd name="connsiteY2" fmla="*/ 1268220 h 1268220"/>
                <a:gd name="connsiteX3" fmla="*/ 0 w 1446817"/>
                <a:gd name="connsiteY3" fmla="*/ 1268220 h 1268220"/>
                <a:gd name="connsiteX4" fmla="*/ 0 w 1446817"/>
                <a:gd name="connsiteY4" fmla="*/ 0 h 1268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46817" h="1268220">
                  <a:moveTo>
                    <a:pt x="0" y="0"/>
                  </a:moveTo>
                  <a:lnTo>
                    <a:pt x="1446817" y="0"/>
                  </a:lnTo>
                  <a:lnTo>
                    <a:pt x="1446817" y="1268220"/>
                  </a:lnTo>
                  <a:lnTo>
                    <a:pt x="0" y="12682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t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dirty="0" smtClean="0"/>
                <a:t>Local Government</a:t>
              </a:r>
              <a:endParaRPr lang="en-US" sz="1600" kern="1200" dirty="0"/>
            </a:p>
          </p:txBody>
        </p:sp>
        <p:sp>
          <p:nvSpPr>
            <p:cNvPr id="45" name="L-Shape 44"/>
            <p:cNvSpPr/>
            <p:nvPr/>
          </p:nvSpPr>
          <p:spPr>
            <a:xfrm rot="5400000">
              <a:off x="4230044" y="3342665"/>
              <a:ext cx="731520" cy="1602579"/>
            </a:xfrm>
            <a:prstGeom prst="corner">
              <a:avLst>
                <a:gd name="adj1" fmla="val 16120"/>
                <a:gd name="adj2" fmla="val 16110"/>
              </a:avLst>
            </a:prstGeom>
          </p:spPr>
          <p:style>
            <a:lnRef idx="1">
              <a:schemeClr val="accent2">
                <a:hueOff val="-3626881"/>
                <a:satOff val="2094"/>
                <a:lumOff val="-3843"/>
                <a:alphaOff val="0"/>
              </a:schemeClr>
            </a:lnRef>
            <a:fillRef idx="3">
              <a:schemeClr val="accent2">
                <a:hueOff val="-3626881"/>
                <a:satOff val="2094"/>
                <a:lumOff val="-3843"/>
                <a:alphaOff val="0"/>
              </a:schemeClr>
            </a:fillRef>
            <a:effectRef idx="2">
              <a:schemeClr val="accent2">
                <a:hueOff val="-3626881"/>
                <a:satOff val="2094"/>
                <a:lumOff val="-384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 smtClean="0"/>
            </a:p>
            <a:p>
              <a:endParaRPr lang="en-US" dirty="0"/>
            </a:p>
            <a:p>
              <a:endParaRPr lang="en-US" dirty="0" smtClean="0"/>
            </a:p>
            <a:p>
              <a:endParaRPr lang="en-US" dirty="0"/>
            </a:p>
            <a:p>
              <a:endParaRPr lang="en-US" dirty="0" smtClean="0"/>
            </a:p>
            <a:p>
              <a:endParaRPr lang="en-US" dirty="0"/>
            </a:p>
            <a:p>
              <a:endParaRPr lang="en-US" dirty="0" smtClean="0"/>
            </a:p>
            <a:p>
              <a:endParaRPr lang="en-US" dirty="0"/>
            </a:p>
            <a:p>
              <a:endParaRPr lang="en-US" dirty="0" smtClean="0"/>
            </a:p>
            <a:p>
              <a:endParaRPr lang="en-US" dirty="0"/>
            </a:p>
            <a:p>
              <a:endParaRPr lang="en-US" dirty="0" smtClean="0"/>
            </a:p>
            <a:p>
              <a:endParaRPr lang="en-US" dirty="0"/>
            </a:p>
            <a:p>
              <a:endParaRPr lang="en-US" dirty="0" smtClean="0"/>
            </a:p>
            <a:p>
              <a:endParaRPr lang="en-US" dirty="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3953722" y="3918212"/>
              <a:ext cx="1446817" cy="581332"/>
            </a:xfrm>
            <a:custGeom>
              <a:avLst/>
              <a:gdLst>
                <a:gd name="connsiteX0" fmla="*/ 0 w 1446817"/>
                <a:gd name="connsiteY0" fmla="*/ 0 h 1268220"/>
                <a:gd name="connsiteX1" fmla="*/ 1446817 w 1446817"/>
                <a:gd name="connsiteY1" fmla="*/ 0 h 1268220"/>
                <a:gd name="connsiteX2" fmla="*/ 1446817 w 1446817"/>
                <a:gd name="connsiteY2" fmla="*/ 1268220 h 1268220"/>
                <a:gd name="connsiteX3" fmla="*/ 0 w 1446817"/>
                <a:gd name="connsiteY3" fmla="*/ 1268220 h 1268220"/>
                <a:gd name="connsiteX4" fmla="*/ 0 w 1446817"/>
                <a:gd name="connsiteY4" fmla="*/ 0 h 1268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46817" h="1268220">
                  <a:moveTo>
                    <a:pt x="0" y="0"/>
                  </a:moveTo>
                  <a:lnTo>
                    <a:pt x="1446817" y="0"/>
                  </a:lnTo>
                  <a:lnTo>
                    <a:pt x="1446817" y="1268220"/>
                  </a:lnTo>
                  <a:lnTo>
                    <a:pt x="0" y="12682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t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dirty="0" smtClean="0"/>
                <a:t>Operational Area</a:t>
              </a:r>
              <a:endParaRPr lang="en-US" sz="1600" kern="1200" dirty="0"/>
            </a:p>
          </p:txBody>
        </p:sp>
        <p:sp>
          <p:nvSpPr>
            <p:cNvPr id="48" name="L-Shape 47"/>
            <p:cNvSpPr/>
            <p:nvPr/>
          </p:nvSpPr>
          <p:spPr>
            <a:xfrm rot="5400000">
              <a:off x="5709850" y="2730204"/>
              <a:ext cx="731520" cy="1602579"/>
            </a:xfrm>
            <a:prstGeom prst="corner">
              <a:avLst>
                <a:gd name="adj1" fmla="val 16120"/>
                <a:gd name="adj2" fmla="val 16110"/>
              </a:avLst>
            </a:prstGeom>
          </p:spPr>
          <p:style>
            <a:lnRef idx="1">
              <a:schemeClr val="accent2">
                <a:hueOff val="-5440322"/>
                <a:satOff val="3142"/>
                <a:lumOff val="-5764"/>
                <a:alphaOff val="0"/>
              </a:schemeClr>
            </a:lnRef>
            <a:fillRef idx="3">
              <a:schemeClr val="accent2">
                <a:hueOff val="-5440322"/>
                <a:satOff val="3142"/>
                <a:lumOff val="-5764"/>
                <a:alphaOff val="0"/>
              </a:schemeClr>
            </a:fillRef>
            <a:effectRef idx="2">
              <a:schemeClr val="accent2">
                <a:hueOff val="-5440322"/>
                <a:satOff val="3142"/>
                <a:lumOff val="-57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Freeform 48"/>
            <p:cNvSpPr/>
            <p:nvPr/>
          </p:nvSpPr>
          <p:spPr>
            <a:xfrm>
              <a:off x="5479429" y="3365150"/>
              <a:ext cx="1446817" cy="402873"/>
            </a:xfrm>
            <a:custGeom>
              <a:avLst/>
              <a:gdLst>
                <a:gd name="connsiteX0" fmla="*/ 0 w 1446817"/>
                <a:gd name="connsiteY0" fmla="*/ 0 h 1268220"/>
                <a:gd name="connsiteX1" fmla="*/ 1446817 w 1446817"/>
                <a:gd name="connsiteY1" fmla="*/ 0 h 1268220"/>
                <a:gd name="connsiteX2" fmla="*/ 1446817 w 1446817"/>
                <a:gd name="connsiteY2" fmla="*/ 1268220 h 1268220"/>
                <a:gd name="connsiteX3" fmla="*/ 0 w 1446817"/>
                <a:gd name="connsiteY3" fmla="*/ 1268220 h 1268220"/>
                <a:gd name="connsiteX4" fmla="*/ 0 w 1446817"/>
                <a:gd name="connsiteY4" fmla="*/ 0 h 1268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46817" h="1268220">
                  <a:moveTo>
                    <a:pt x="0" y="0"/>
                  </a:moveTo>
                  <a:lnTo>
                    <a:pt x="1446817" y="0"/>
                  </a:lnTo>
                  <a:lnTo>
                    <a:pt x="1446817" y="1268220"/>
                  </a:lnTo>
                  <a:lnTo>
                    <a:pt x="0" y="12682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t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dirty="0" err="1" smtClean="0"/>
                <a:t>OES</a:t>
              </a:r>
              <a:r>
                <a:rPr lang="en-US" sz="1600" kern="1200" dirty="0" smtClean="0"/>
                <a:t> Region</a:t>
              </a:r>
              <a:endParaRPr lang="en-US" sz="1600" kern="1200" dirty="0"/>
            </a:p>
          </p:txBody>
        </p:sp>
        <p:sp>
          <p:nvSpPr>
            <p:cNvPr id="51" name="L-Shape 50"/>
            <p:cNvSpPr/>
            <p:nvPr/>
          </p:nvSpPr>
          <p:spPr>
            <a:xfrm rot="5400000">
              <a:off x="7198770" y="2117743"/>
              <a:ext cx="731520" cy="1602579"/>
            </a:xfrm>
            <a:prstGeom prst="corner">
              <a:avLst>
                <a:gd name="adj1" fmla="val 16120"/>
                <a:gd name="adj2" fmla="val 16110"/>
              </a:avLst>
            </a:prstGeom>
          </p:spPr>
          <p:style>
            <a:lnRef idx="1">
              <a:schemeClr val="accent2">
                <a:hueOff val="-7253763"/>
                <a:satOff val="4189"/>
                <a:lumOff val="-7686"/>
                <a:alphaOff val="0"/>
              </a:schemeClr>
            </a:lnRef>
            <a:fillRef idx="3">
              <a:schemeClr val="accent2">
                <a:hueOff val="-7253763"/>
                <a:satOff val="4189"/>
                <a:lumOff val="-7686"/>
                <a:alphaOff val="0"/>
              </a:schemeClr>
            </a:fillRef>
            <a:effectRef idx="2">
              <a:schemeClr val="accent2">
                <a:hueOff val="-7253763"/>
                <a:satOff val="4189"/>
                <a:lumOff val="-768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Freeform 51"/>
            <p:cNvSpPr/>
            <p:nvPr/>
          </p:nvSpPr>
          <p:spPr>
            <a:xfrm>
              <a:off x="6960277" y="2714226"/>
              <a:ext cx="1446817" cy="407164"/>
            </a:xfrm>
            <a:custGeom>
              <a:avLst/>
              <a:gdLst>
                <a:gd name="connsiteX0" fmla="*/ 0 w 1446817"/>
                <a:gd name="connsiteY0" fmla="*/ 0 h 1268220"/>
                <a:gd name="connsiteX1" fmla="*/ 1446817 w 1446817"/>
                <a:gd name="connsiteY1" fmla="*/ 0 h 1268220"/>
                <a:gd name="connsiteX2" fmla="*/ 1446817 w 1446817"/>
                <a:gd name="connsiteY2" fmla="*/ 1268220 h 1268220"/>
                <a:gd name="connsiteX3" fmla="*/ 0 w 1446817"/>
                <a:gd name="connsiteY3" fmla="*/ 1268220 h 1268220"/>
                <a:gd name="connsiteX4" fmla="*/ 0 w 1446817"/>
                <a:gd name="connsiteY4" fmla="*/ 0 h 1268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46817" h="1268220">
                  <a:moveTo>
                    <a:pt x="0" y="0"/>
                  </a:moveTo>
                  <a:lnTo>
                    <a:pt x="1446817" y="0"/>
                  </a:lnTo>
                  <a:lnTo>
                    <a:pt x="1446817" y="1268220"/>
                  </a:lnTo>
                  <a:lnTo>
                    <a:pt x="0" y="12682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t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dirty="0" smtClean="0"/>
                <a:t>State</a:t>
              </a:r>
              <a:endParaRPr lang="en-US" sz="1600" kern="1200" dirty="0"/>
            </a:p>
          </p:txBody>
        </p:sp>
        <p:sp>
          <p:nvSpPr>
            <p:cNvPr id="54" name="L-Shape 53"/>
            <p:cNvSpPr/>
            <p:nvPr/>
          </p:nvSpPr>
          <p:spPr>
            <a:xfrm rot="5400000">
              <a:off x="8682825" y="1505631"/>
              <a:ext cx="731520" cy="1602579"/>
            </a:xfrm>
            <a:prstGeom prst="corner">
              <a:avLst>
                <a:gd name="adj1" fmla="val 16120"/>
                <a:gd name="adj2" fmla="val 16110"/>
              </a:avLst>
            </a:prstGeom>
          </p:spPr>
          <p:style>
            <a:lnRef idx="1">
              <a:schemeClr val="accent2">
                <a:hueOff val="-9067203"/>
                <a:satOff val="5236"/>
                <a:lumOff val="-9607"/>
                <a:alphaOff val="0"/>
              </a:schemeClr>
            </a:lnRef>
            <a:fillRef idx="3">
              <a:schemeClr val="accent2">
                <a:hueOff val="-9067203"/>
                <a:satOff val="5236"/>
                <a:lumOff val="-9607"/>
                <a:alphaOff val="0"/>
              </a:schemeClr>
            </a:fillRef>
            <a:effectRef idx="2">
              <a:schemeClr val="accent2">
                <a:hueOff val="-9067203"/>
                <a:satOff val="5236"/>
                <a:lumOff val="-960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5" name="Freeform 54"/>
            <p:cNvSpPr/>
            <p:nvPr/>
          </p:nvSpPr>
          <p:spPr>
            <a:xfrm>
              <a:off x="8403058" y="2080116"/>
              <a:ext cx="1446817" cy="634110"/>
            </a:xfrm>
            <a:custGeom>
              <a:avLst/>
              <a:gdLst>
                <a:gd name="connsiteX0" fmla="*/ 0 w 1446817"/>
                <a:gd name="connsiteY0" fmla="*/ 0 h 1268220"/>
                <a:gd name="connsiteX1" fmla="*/ 1446817 w 1446817"/>
                <a:gd name="connsiteY1" fmla="*/ 0 h 1268220"/>
                <a:gd name="connsiteX2" fmla="*/ 1446817 w 1446817"/>
                <a:gd name="connsiteY2" fmla="*/ 1268220 h 1268220"/>
                <a:gd name="connsiteX3" fmla="*/ 0 w 1446817"/>
                <a:gd name="connsiteY3" fmla="*/ 1268220 h 1268220"/>
                <a:gd name="connsiteX4" fmla="*/ 0 w 1446817"/>
                <a:gd name="connsiteY4" fmla="*/ 0 h 1268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46817" h="1268220">
                  <a:moveTo>
                    <a:pt x="0" y="0"/>
                  </a:moveTo>
                  <a:lnTo>
                    <a:pt x="1446817" y="0"/>
                  </a:lnTo>
                  <a:lnTo>
                    <a:pt x="1446817" y="1268220"/>
                  </a:lnTo>
                  <a:lnTo>
                    <a:pt x="0" y="12682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t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dirty="0" smtClean="0"/>
                <a:t>Federal Government</a:t>
              </a:r>
              <a:endParaRPr lang="en-US" sz="1600" kern="1200" dirty="0"/>
            </a:p>
          </p:txBody>
        </p:sp>
      </p:grpSp>
      <p:pic>
        <p:nvPicPr>
          <p:cNvPr id="1028" name="Picture 4" descr="Sacramento,-California---State-Capito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440" y="2226771"/>
            <a:ext cx="1251883" cy="860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o Was the First American President to Live in the White House?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78"/>
          <a:stretch/>
        </p:blipFill>
        <p:spPr bwMode="auto">
          <a:xfrm>
            <a:off x="8492144" y="1952664"/>
            <a:ext cx="1408314" cy="67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/>
          <p:cNvPicPr/>
          <p:nvPr/>
        </p:nvPicPr>
        <p:blipFill>
          <a:blip r:embed="rId7"/>
          <a:stretch>
            <a:fillRect/>
          </a:stretch>
        </p:blipFill>
        <p:spPr>
          <a:xfrm>
            <a:off x="2460178" y="3941077"/>
            <a:ext cx="1209242" cy="108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4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48" y="533400"/>
            <a:ext cx="10292904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EOP</a:t>
            </a:r>
            <a:r>
              <a:rPr lang="en-US" dirty="0"/>
              <a:t> </a:t>
            </a:r>
            <a:r>
              <a:rPr lang="en-US" dirty="0" smtClean="0"/>
              <a:t>Update Project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7922" y="1802698"/>
            <a:ext cx="7368078" cy="3636473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600"/>
              </a:spcAft>
              <a:buNone/>
            </a:pPr>
            <a:endParaRPr lang="en-US" sz="2400" dirty="0" smtClean="0"/>
          </a:p>
          <a:p>
            <a:pPr marL="0" indent="0">
              <a:spcAft>
                <a:spcPts val="600"/>
              </a:spcAft>
              <a:buNone/>
            </a:pPr>
            <a:r>
              <a:rPr lang="en-US" sz="2400" dirty="0" smtClean="0"/>
              <a:t>Retained Howell Consulting, Inc. to assist the District with the following: </a:t>
            </a:r>
            <a:br>
              <a:rPr lang="en-US" sz="2400" dirty="0" smtClean="0"/>
            </a:br>
            <a:endParaRPr lang="en-US" sz="1200" dirty="0" smtClean="0"/>
          </a:p>
          <a:p>
            <a:pPr marL="858837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400" dirty="0" smtClean="0"/>
              <a:t>2019 EOP Update – Phase 1</a:t>
            </a:r>
            <a:br>
              <a:rPr lang="en-US" sz="2400" dirty="0" smtClean="0"/>
            </a:br>
            <a:endParaRPr lang="en-US" sz="1200" dirty="0" smtClean="0"/>
          </a:p>
          <a:p>
            <a:pPr marL="858837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400" dirty="0" smtClean="0"/>
              <a:t>Emergency Operations Center (EOC) Annex and support documents – Phase 2</a:t>
            </a:r>
          </a:p>
          <a:p>
            <a:pPr marL="858837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400" dirty="0" smtClean="0"/>
              <a:t>Staff Training and exercises – Phase 3</a:t>
            </a:r>
            <a:endParaRPr lang="en-US" sz="12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BA26DA73-4C32-4FD7-973F-0B26F5D42A07}" type="slidenum">
              <a:rPr lang="en-US" smtClean="0"/>
              <a:pPr>
                <a:buNone/>
                <a:defRPr/>
              </a:pPr>
              <a:t>6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7337" t="3064" r="9353" b="8254"/>
          <a:stretch/>
        </p:blipFill>
        <p:spPr>
          <a:xfrm>
            <a:off x="8258516" y="1868872"/>
            <a:ext cx="3639671" cy="399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58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609600"/>
            <a:ext cx="818388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EOP Update Process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BA26DA73-4C32-4FD7-973F-0B26F5D42A07}" type="slidenum">
              <a:rPr lang="en-US" smtClean="0"/>
              <a:pPr>
                <a:buNone/>
                <a:defRPr/>
              </a:pPr>
              <a:t>7</a:t>
            </a:fld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3203371" y="1818141"/>
            <a:ext cx="6044337" cy="2389876"/>
            <a:chOff x="2628608" y="3286434"/>
            <a:chExt cx="6044337" cy="2389876"/>
          </a:xfrm>
        </p:grpSpPr>
        <p:sp>
          <p:nvSpPr>
            <p:cNvPr id="6" name="Freeform 5"/>
            <p:cNvSpPr/>
            <p:nvPr/>
          </p:nvSpPr>
          <p:spPr>
            <a:xfrm>
              <a:off x="2628608" y="3286434"/>
              <a:ext cx="5134820" cy="819402"/>
            </a:xfrm>
            <a:custGeom>
              <a:avLst/>
              <a:gdLst>
                <a:gd name="connsiteX0" fmla="*/ 0 w 5134820"/>
                <a:gd name="connsiteY0" fmla="*/ 81940 h 819402"/>
                <a:gd name="connsiteX1" fmla="*/ 81940 w 5134820"/>
                <a:gd name="connsiteY1" fmla="*/ 0 h 819402"/>
                <a:gd name="connsiteX2" fmla="*/ 5052880 w 5134820"/>
                <a:gd name="connsiteY2" fmla="*/ 0 h 819402"/>
                <a:gd name="connsiteX3" fmla="*/ 5134820 w 5134820"/>
                <a:gd name="connsiteY3" fmla="*/ 81940 h 819402"/>
                <a:gd name="connsiteX4" fmla="*/ 5134820 w 5134820"/>
                <a:gd name="connsiteY4" fmla="*/ 737462 h 819402"/>
                <a:gd name="connsiteX5" fmla="*/ 5052880 w 5134820"/>
                <a:gd name="connsiteY5" fmla="*/ 819402 h 819402"/>
                <a:gd name="connsiteX6" fmla="*/ 81940 w 5134820"/>
                <a:gd name="connsiteY6" fmla="*/ 819402 h 819402"/>
                <a:gd name="connsiteX7" fmla="*/ 0 w 5134820"/>
                <a:gd name="connsiteY7" fmla="*/ 737462 h 819402"/>
                <a:gd name="connsiteX8" fmla="*/ 0 w 5134820"/>
                <a:gd name="connsiteY8" fmla="*/ 81940 h 819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134820" h="819402">
                  <a:moveTo>
                    <a:pt x="0" y="81940"/>
                  </a:moveTo>
                  <a:cubicBezTo>
                    <a:pt x="0" y="36686"/>
                    <a:pt x="36686" y="0"/>
                    <a:pt x="81940" y="0"/>
                  </a:cubicBezTo>
                  <a:lnTo>
                    <a:pt x="5052880" y="0"/>
                  </a:lnTo>
                  <a:cubicBezTo>
                    <a:pt x="5098134" y="0"/>
                    <a:pt x="5134820" y="36686"/>
                    <a:pt x="5134820" y="81940"/>
                  </a:cubicBezTo>
                  <a:lnTo>
                    <a:pt x="5134820" y="737462"/>
                  </a:lnTo>
                  <a:cubicBezTo>
                    <a:pt x="5134820" y="782716"/>
                    <a:pt x="5098134" y="819402"/>
                    <a:pt x="5052880" y="819402"/>
                  </a:cubicBezTo>
                  <a:lnTo>
                    <a:pt x="81940" y="819402"/>
                  </a:lnTo>
                  <a:cubicBezTo>
                    <a:pt x="36686" y="819402"/>
                    <a:pt x="0" y="782716"/>
                    <a:pt x="0" y="737462"/>
                  </a:cubicBezTo>
                  <a:lnTo>
                    <a:pt x="0" y="81940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1159" tIns="161159" rIns="948780" bIns="161159" numCol="1" spcCol="1270" anchor="ctr" anchorCtr="0">
              <a:noAutofit/>
            </a:bodyPr>
            <a:lstStyle/>
            <a:p>
              <a:pPr lvl="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600" kern="1200" dirty="0" smtClean="0"/>
                <a:t>1. </a:t>
              </a:r>
              <a:r>
                <a:rPr lang="en-US" sz="2400" kern="1200" dirty="0" smtClean="0"/>
                <a:t>Update District &amp; College EOPs</a:t>
              </a:r>
              <a:endParaRPr lang="en-US" sz="3600" kern="1200" dirty="0"/>
            </a:p>
          </p:txBody>
        </p:sp>
        <p:sp>
          <p:nvSpPr>
            <p:cNvPr id="7" name="Freeform 6"/>
            <p:cNvSpPr/>
            <p:nvPr/>
          </p:nvSpPr>
          <p:spPr>
            <a:xfrm>
              <a:off x="3217225" y="4537865"/>
              <a:ext cx="5455720" cy="1138445"/>
            </a:xfrm>
            <a:custGeom>
              <a:avLst/>
              <a:gdLst>
                <a:gd name="connsiteX0" fmla="*/ 0 w 5605366"/>
                <a:gd name="connsiteY0" fmla="*/ 137265 h 1372648"/>
                <a:gd name="connsiteX1" fmla="*/ 137265 w 5605366"/>
                <a:gd name="connsiteY1" fmla="*/ 0 h 1372648"/>
                <a:gd name="connsiteX2" fmla="*/ 5468101 w 5605366"/>
                <a:gd name="connsiteY2" fmla="*/ 0 h 1372648"/>
                <a:gd name="connsiteX3" fmla="*/ 5605366 w 5605366"/>
                <a:gd name="connsiteY3" fmla="*/ 137265 h 1372648"/>
                <a:gd name="connsiteX4" fmla="*/ 5605366 w 5605366"/>
                <a:gd name="connsiteY4" fmla="*/ 1235383 h 1372648"/>
                <a:gd name="connsiteX5" fmla="*/ 5468101 w 5605366"/>
                <a:gd name="connsiteY5" fmla="*/ 1372648 h 1372648"/>
                <a:gd name="connsiteX6" fmla="*/ 137265 w 5605366"/>
                <a:gd name="connsiteY6" fmla="*/ 1372648 h 1372648"/>
                <a:gd name="connsiteX7" fmla="*/ 0 w 5605366"/>
                <a:gd name="connsiteY7" fmla="*/ 1235383 h 1372648"/>
                <a:gd name="connsiteX8" fmla="*/ 0 w 5605366"/>
                <a:gd name="connsiteY8" fmla="*/ 137265 h 1372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05366" h="1372648">
                  <a:moveTo>
                    <a:pt x="0" y="137265"/>
                  </a:moveTo>
                  <a:cubicBezTo>
                    <a:pt x="0" y="61456"/>
                    <a:pt x="61456" y="0"/>
                    <a:pt x="137265" y="0"/>
                  </a:cubicBezTo>
                  <a:lnTo>
                    <a:pt x="5468101" y="0"/>
                  </a:lnTo>
                  <a:cubicBezTo>
                    <a:pt x="5543910" y="0"/>
                    <a:pt x="5605366" y="61456"/>
                    <a:pt x="5605366" y="137265"/>
                  </a:cubicBezTo>
                  <a:lnTo>
                    <a:pt x="5605366" y="1235383"/>
                  </a:lnTo>
                  <a:cubicBezTo>
                    <a:pt x="5605366" y="1311192"/>
                    <a:pt x="5543910" y="1372648"/>
                    <a:pt x="5468101" y="1372648"/>
                  </a:cubicBezTo>
                  <a:lnTo>
                    <a:pt x="137265" y="1372648"/>
                  </a:lnTo>
                  <a:cubicBezTo>
                    <a:pt x="61456" y="1372648"/>
                    <a:pt x="0" y="1311192"/>
                    <a:pt x="0" y="1235383"/>
                  </a:cubicBezTo>
                  <a:lnTo>
                    <a:pt x="0" y="137265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hueOff val="0"/>
                    <a:satOff val="0"/>
                    <a:lumOff val="0"/>
                    <a:alphaOff val="0"/>
                    <a:shade val="45000"/>
                    <a:satMod val="155000"/>
                  </a:schemeClr>
                </a:gs>
                <a:gs pos="60000">
                  <a:schemeClr val="accent1">
                    <a:hueOff val="0"/>
                    <a:satOff val="0"/>
                    <a:lumOff val="0"/>
                    <a:alphaOff val="0"/>
                    <a:shade val="95000"/>
                    <a:satMod val="150000"/>
                  </a:schemeClr>
                </a:gs>
                <a:gs pos="100000">
                  <a:schemeClr val="accent1">
                    <a:hueOff val="0"/>
                    <a:satOff val="0"/>
                    <a:lumOff val="0"/>
                    <a:alphaOff val="0"/>
                    <a:tint val="87000"/>
                    <a:satMod val="250000"/>
                  </a:schemeClr>
                </a:gs>
              </a:gsLst>
            </a:gra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7363" tIns="177363" rIns="914400" bIns="177363" numCol="1" spcCol="1270" anchor="ctr" anchorCtr="0">
              <a:noAutofit/>
            </a:bodyPr>
            <a:lstStyle/>
            <a:p>
              <a:pPr marL="0" lvl="0" indent="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600" kern="1200" dirty="0" smtClean="0"/>
                <a:t>2. </a:t>
              </a:r>
              <a:r>
                <a:rPr lang="en-US" sz="2400" dirty="0" smtClean="0"/>
                <a:t>Kick-off and Planning Meetings w/each of the 4 College main campus locations</a:t>
              </a:r>
              <a:endParaRPr lang="en-US" sz="3600" kern="1200" dirty="0"/>
            </a:p>
          </p:txBody>
        </p:sp>
        <p:sp>
          <p:nvSpPr>
            <p:cNvPr id="8" name="Freeform 7"/>
            <p:cNvSpPr/>
            <p:nvPr/>
          </p:nvSpPr>
          <p:spPr>
            <a:xfrm>
              <a:off x="6801706" y="3766135"/>
              <a:ext cx="892221" cy="892221"/>
            </a:xfrm>
            <a:custGeom>
              <a:avLst/>
              <a:gdLst>
                <a:gd name="connsiteX0" fmla="*/ 0 w 892221"/>
                <a:gd name="connsiteY0" fmla="*/ 490722 h 892221"/>
                <a:gd name="connsiteX1" fmla="*/ 200750 w 892221"/>
                <a:gd name="connsiteY1" fmla="*/ 490722 h 892221"/>
                <a:gd name="connsiteX2" fmla="*/ 200750 w 892221"/>
                <a:gd name="connsiteY2" fmla="*/ 0 h 892221"/>
                <a:gd name="connsiteX3" fmla="*/ 691471 w 892221"/>
                <a:gd name="connsiteY3" fmla="*/ 0 h 892221"/>
                <a:gd name="connsiteX4" fmla="*/ 691471 w 892221"/>
                <a:gd name="connsiteY4" fmla="*/ 490722 h 892221"/>
                <a:gd name="connsiteX5" fmla="*/ 892221 w 892221"/>
                <a:gd name="connsiteY5" fmla="*/ 490722 h 892221"/>
                <a:gd name="connsiteX6" fmla="*/ 446111 w 892221"/>
                <a:gd name="connsiteY6" fmla="*/ 892221 h 892221"/>
                <a:gd name="connsiteX7" fmla="*/ 0 w 892221"/>
                <a:gd name="connsiteY7" fmla="*/ 490722 h 892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221" h="892221">
                  <a:moveTo>
                    <a:pt x="0" y="490722"/>
                  </a:moveTo>
                  <a:lnTo>
                    <a:pt x="200750" y="490722"/>
                  </a:lnTo>
                  <a:lnTo>
                    <a:pt x="200750" y="0"/>
                  </a:lnTo>
                  <a:lnTo>
                    <a:pt x="691471" y="0"/>
                  </a:lnTo>
                  <a:lnTo>
                    <a:pt x="691471" y="490722"/>
                  </a:lnTo>
                  <a:lnTo>
                    <a:pt x="892221" y="490722"/>
                  </a:lnTo>
                  <a:lnTo>
                    <a:pt x="446111" y="892221"/>
                  </a:lnTo>
                  <a:lnTo>
                    <a:pt x="0" y="490722"/>
                  </a:lnTo>
                  <a:close/>
                </a:path>
              </a:pathLst>
            </a:custGeom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0750" tIns="0" rIns="200750" bIns="220825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600" kern="1200"/>
            </a:p>
          </p:txBody>
        </p:sp>
      </p:grpSp>
      <p:sp>
        <p:nvSpPr>
          <p:cNvPr id="10" name="Freeform 9"/>
          <p:cNvSpPr/>
          <p:nvPr/>
        </p:nvSpPr>
        <p:spPr>
          <a:xfrm>
            <a:off x="4959142" y="4728686"/>
            <a:ext cx="5455720" cy="1138445"/>
          </a:xfrm>
          <a:custGeom>
            <a:avLst/>
            <a:gdLst>
              <a:gd name="connsiteX0" fmla="*/ 0 w 5605366"/>
              <a:gd name="connsiteY0" fmla="*/ 137265 h 1372648"/>
              <a:gd name="connsiteX1" fmla="*/ 137265 w 5605366"/>
              <a:gd name="connsiteY1" fmla="*/ 0 h 1372648"/>
              <a:gd name="connsiteX2" fmla="*/ 5468101 w 5605366"/>
              <a:gd name="connsiteY2" fmla="*/ 0 h 1372648"/>
              <a:gd name="connsiteX3" fmla="*/ 5605366 w 5605366"/>
              <a:gd name="connsiteY3" fmla="*/ 137265 h 1372648"/>
              <a:gd name="connsiteX4" fmla="*/ 5605366 w 5605366"/>
              <a:gd name="connsiteY4" fmla="*/ 1235383 h 1372648"/>
              <a:gd name="connsiteX5" fmla="*/ 5468101 w 5605366"/>
              <a:gd name="connsiteY5" fmla="*/ 1372648 h 1372648"/>
              <a:gd name="connsiteX6" fmla="*/ 137265 w 5605366"/>
              <a:gd name="connsiteY6" fmla="*/ 1372648 h 1372648"/>
              <a:gd name="connsiteX7" fmla="*/ 0 w 5605366"/>
              <a:gd name="connsiteY7" fmla="*/ 1235383 h 1372648"/>
              <a:gd name="connsiteX8" fmla="*/ 0 w 5605366"/>
              <a:gd name="connsiteY8" fmla="*/ 137265 h 1372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605366" h="1372648">
                <a:moveTo>
                  <a:pt x="0" y="137265"/>
                </a:moveTo>
                <a:cubicBezTo>
                  <a:pt x="0" y="61456"/>
                  <a:pt x="61456" y="0"/>
                  <a:pt x="137265" y="0"/>
                </a:cubicBezTo>
                <a:lnTo>
                  <a:pt x="5468101" y="0"/>
                </a:lnTo>
                <a:cubicBezTo>
                  <a:pt x="5543910" y="0"/>
                  <a:pt x="5605366" y="61456"/>
                  <a:pt x="5605366" y="137265"/>
                </a:cubicBezTo>
                <a:lnTo>
                  <a:pt x="5605366" y="1235383"/>
                </a:lnTo>
                <a:cubicBezTo>
                  <a:pt x="5605366" y="1311192"/>
                  <a:pt x="5543910" y="1372648"/>
                  <a:pt x="5468101" y="1372648"/>
                </a:cubicBezTo>
                <a:lnTo>
                  <a:pt x="137265" y="1372648"/>
                </a:lnTo>
                <a:cubicBezTo>
                  <a:pt x="61456" y="1372648"/>
                  <a:pt x="0" y="1311192"/>
                  <a:pt x="0" y="1235383"/>
                </a:cubicBezTo>
                <a:lnTo>
                  <a:pt x="0" y="137265"/>
                </a:lnTo>
                <a:close/>
              </a:path>
            </a:pathLst>
          </a:custGeom>
          <a:gradFill>
            <a:gsLst>
              <a:gs pos="0">
                <a:schemeClr val="accent1">
                  <a:hueOff val="0"/>
                  <a:satOff val="0"/>
                  <a:lumOff val="0"/>
                  <a:alphaOff val="0"/>
                  <a:shade val="45000"/>
                  <a:satMod val="155000"/>
                </a:schemeClr>
              </a:gs>
              <a:gs pos="60000">
                <a:schemeClr val="accent1">
                  <a:hueOff val="0"/>
                  <a:satOff val="0"/>
                  <a:lumOff val="0"/>
                  <a:alphaOff val="0"/>
                  <a:shade val="95000"/>
                  <a:satMod val="15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tint val="87000"/>
                  <a:satMod val="250000"/>
                </a:schemeClr>
              </a:gs>
            </a:gsLst>
          </a:gra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7363" tIns="177363" rIns="914400" bIns="177363" numCol="1" spcCol="1270" anchor="ctr" anchorCtr="0">
            <a:noAutofit/>
          </a:bodyPr>
          <a:lstStyle/>
          <a:p>
            <a:pPr marL="0" lvl="0" indent="0" algn="l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600" kern="1200" dirty="0" smtClean="0"/>
              <a:t>3. </a:t>
            </a:r>
            <a:r>
              <a:rPr lang="en-US" sz="2400" dirty="0" smtClean="0"/>
              <a:t>Draft Plan completed, review time and presentations to Operations Council</a:t>
            </a:r>
            <a:endParaRPr lang="en-US" sz="3600" kern="1200" dirty="0"/>
          </a:p>
        </p:txBody>
      </p:sp>
      <p:sp>
        <p:nvSpPr>
          <p:cNvPr id="11" name="Freeform 10"/>
          <p:cNvSpPr/>
          <p:nvPr/>
        </p:nvSpPr>
        <p:spPr>
          <a:xfrm>
            <a:off x="7765940" y="3897742"/>
            <a:ext cx="892221" cy="892221"/>
          </a:xfrm>
          <a:custGeom>
            <a:avLst/>
            <a:gdLst>
              <a:gd name="connsiteX0" fmla="*/ 0 w 892221"/>
              <a:gd name="connsiteY0" fmla="*/ 490722 h 892221"/>
              <a:gd name="connsiteX1" fmla="*/ 200750 w 892221"/>
              <a:gd name="connsiteY1" fmla="*/ 490722 h 892221"/>
              <a:gd name="connsiteX2" fmla="*/ 200750 w 892221"/>
              <a:gd name="connsiteY2" fmla="*/ 0 h 892221"/>
              <a:gd name="connsiteX3" fmla="*/ 691471 w 892221"/>
              <a:gd name="connsiteY3" fmla="*/ 0 h 892221"/>
              <a:gd name="connsiteX4" fmla="*/ 691471 w 892221"/>
              <a:gd name="connsiteY4" fmla="*/ 490722 h 892221"/>
              <a:gd name="connsiteX5" fmla="*/ 892221 w 892221"/>
              <a:gd name="connsiteY5" fmla="*/ 490722 h 892221"/>
              <a:gd name="connsiteX6" fmla="*/ 446111 w 892221"/>
              <a:gd name="connsiteY6" fmla="*/ 892221 h 892221"/>
              <a:gd name="connsiteX7" fmla="*/ 0 w 892221"/>
              <a:gd name="connsiteY7" fmla="*/ 490722 h 892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2221" h="892221">
                <a:moveTo>
                  <a:pt x="0" y="490722"/>
                </a:moveTo>
                <a:lnTo>
                  <a:pt x="200750" y="490722"/>
                </a:lnTo>
                <a:lnTo>
                  <a:pt x="200750" y="0"/>
                </a:lnTo>
                <a:lnTo>
                  <a:pt x="691471" y="0"/>
                </a:lnTo>
                <a:lnTo>
                  <a:pt x="691471" y="490722"/>
                </a:lnTo>
                <a:lnTo>
                  <a:pt x="892221" y="490722"/>
                </a:lnTo>
                <a:lnTo>
                  <a:pt x="446111" y="892221"/>
                </a:lnTo>
                <a:lnTo>
                  <a:pt x="0" y="490722"/>
                </a:lnTo>
                <a:close/>
              </a:path>
            </a:pathLst>
          </a:custGeom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00750" tIns="0" rIns="200750" bIns="220825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600" kern="1200"/>
          </a:p>
        </p:txBody>
      </p:sp>
      <p:sp>
        <p:nvSpPr>
          <p:cNvPr id="5" name="TextBox 4"/>
          <p:cNvSpPr txBox="1"/>
          <p:nvPr/>
        </p:nvSpPr>
        <p:spPr>
          <a:xfrm>
            <a:off x="6934157" y="5907158"/>
            <a:ext cx="389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FINAL BASIC PLANS COMPLETED!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7970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What’s in the Basic EOP?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2"/>
              <a:buChar char="v"/>
            </a:pPr>
            <a:endParaRPr lang="en-US" sz="2800" dirty="0" smtClean="0"/>
          </a:p>
          <a:p>
            <a:pPr>
              <a:buFont typeface="Wingdings" charset="2"/>
              <a:buChar char="v"/>
            </a:pPr>
            <a:r>
              <a:rPr lang="en-US" sz="2800" dirty="0" smtClean="0"/>
              <a:t>Promulgation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Approval and Implementation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Purpose, Scope, Situation and Assumptions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Concept of Operations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Direction, Control, Coordination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Information Collection, Dissemination, Analysis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fld id="{BA26DA73-4C32-4FD7-973F-0B26F5D42A07}" type="slidenum">
              <a:rPr lang="en-US" smtClean="0"/>
              <a:pPr>
                <a:buFont typeface="Wingdings" panose="05000000000000000000" pitchFamily="2" charset="2"/>
                <a:buNone/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16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What’s in the Basic EOP</a:t>
            </a:r>
            <a:r>
              <a:rPr lang="en-US" dirty="0" smtClean="0"/>
              <a:t>? Cont’d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2"/>
              <a:buChar char="v"/>
            </a:pPr>
            <a:endParaRPr lang="en-US" sz="2800" dirty="0" smtClean="0"/>
          </a:p>
          <a:p>
            <a:pPr>
              <a:buFont typeface="Wingdings" charset="2"/>
              <a:buChar char="v"/>
            </a:pPr>
            <a:r>
              <a:rPr lang="en-US" sz="2800" dirty="0" smtClean="0"/>
              <a:t>Communications</a:t>
            </a:r>
            <a:endParaRPr lang="en-US" sz="2800" dirty="0"/>
          </a:p>
          <a:p>
            <a:pPr>
              <a:buFont typeface="Wingdings" charset="2"/>
              <a:buChar char="v"/>
            </a:pPr>
            <a:r>
              <a:rPr lang="en-US" sz="2800" dirty="0" smtClean="0"/>
              <a:t>Administration, Finance, Logistics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Preparedness, Training and Exercises, After Action Reporting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Authorities and References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Acronyms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fld id="{BA26DA73-4C32-4FD7-973F-0B26F5D42A07}" type="slidenum">
              <a:rPr lang="en-US" smtClean="0"/>
              <a:pPr>
                <a:buFont typeface="Wingdings" panose="05000000000000000000" pitchFamily="2" charset="2"/>
                <a:buNone/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734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5999"/>
            <a:ext cx="9601200" cy="2757321"/>
          </a:xfrm>
        </p:spPr>
        <p:txBody>
          <a:bodyPr>
            <a:noAutofit/>
          </a:bodyPr>
          <a:lstStyle/>
          <a:p>
            <a:pPr>
              <a:buFont typeface="Wingdings" charset="2"/>
              <a:buChar char="v"/>
            </a:pPr>
            <a:r>
              <a:rPr lang="en-US" sz="2800" dirty="0" smtClean="0"/>
              <a:t>Review Draft Document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Provide Feedback to Point of Contact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Incorporate comments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Finalize Document </a:t>
            </a:r>
          </a:p>
          <a:p>
            <a:pPr>
              <a:buFont typeface="Wingdings" charset="2"/>
              <a:buChar char="v"/>
            </a:pPr>
            <a:r>
              <a:rPr lang="en-US" sz="2800" dirty="0" smtClean="0"/>
              <a:t>Start Phase 2 work (March 2020)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fld id="{BA26DA73-4C32-4FD7-973F-0B26F5D42A07}" type="slidenum">
              <a:rPr lang="en-US" smtClean="0"/>
              <a:pPr>
                <a:buFont typeface="Wingdings" panose="05000000000000000000" pitchFamily="2" charset="2"/>
                <a:buNone/>
                <a:defRPr/>
              </a:pPr>
              <a:t>10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124199" y="5289888"/>
            <a:ext cx="75140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Arial" charset="0"/>
              </a:rPr>
              <a:t>Let our advance worrying become advanced thinking and planning</a:t>
            </a:r>
            <a:r>
              <a:rPr lang="en-US" dirty="0" smtClean="0">
                <a:latin typeface="Arial" charset="0"/>
              </a:rPr>
              <a:t>.”</a:t>
            </a:r>
          </a:p>
          <a:p>
            <a:endParaRPr lang="en-US" dirty="0">
              <a:latin typeface="Arial" charset="0"/>
            </a:endParaRPr>
          </a:p>
          <a:p>
            <a:r>
              <a:rPr lang="en-US" dirty="0" smtClean="0">
                <a:latin typeface="Arial" charset="0"/>
              </a:rPr>
              <a:t>					-Winston Churchill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95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B39A6D21-726D-4077-BDD2-A90597FD4960}" type="slidenum">
              <a:rPr lang="en-US" smtClean="0"/>
              <a:pPr>
                <a:buNone/>
                <a:defRPr/>
              </a:pPr>
              <a:t>11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7" t="13637" r="18333" b="15152"/>
          <a:stretch/>
        </p:blipFill>
        <p:spPr>
          <a:xfrm>
            <a:off x="2542286" y="1793302"/>
            <a:ext cx="6255023" cy="36294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 ???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18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679</TotalTime>
  <Words>424</Words>
  <Application>Microsoft Office PowerPoint</Application>
  <PresentationFormat>Widescreen</PresentationFormat>
  <Paragraphs>106</Paragraphs>
  <Slides>11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Retrospect</vt:lpstr>
      <vt:lpstr>American River College Emergency Operations Plan (EOP) Update</vt:lpstr>
      <vt:lpstr>Table of Contents</vt:lpstr>
      <vt:lpstr>What is an Emergency Operations Plan (EOP)? </vt:lpstr>
      <vt:lpstr>Who Mandates this Plan and Why?</vt:lpstr>
      <vt:lpstr>ARC is Part of a Larger System</vt:lpstr>
      <vt:lpstr>EOP Update Project Overview</vt:lpstr>
      <vt:lpstr>EOP Update Process</vt:lpstr>
      <vt:lpstr>What’s in the Basic EOP?</vt:lpstr>
      <vt:lpstr>What’s in the Basic EOP? Cont’d</vt:lpstr>
      <vt:lpstr>Next Steps</vt:lpstr>
      <vt:lpstr>Questions ???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Kaur, Kuldeep</dc:creator>
  <cp:keywords/>
  <dc:description/>
  <cp:lastModifiedBy>Kaur, Kuldeep</cp:lastModifiedBy>
  <cp:revision>150</cp:revision>
  <cp:lastPrinted>2019-11-20T21:59:36Z</cp:lastPrinted>
  <dcterms:created xsi:type="dcterms:W3CDTF">2019-07-08T05:20:59Z</dcterms:created>
  <dcterms:modified xsi:type="dcterms:W3CDTF">2020-02-11T20:45:07Z</dcterms:modified>
  <cp:category/>
</cp:coreProperties>
</file>