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Merriweather" panose="00000500000000000000" pitchFamily="2" charset="0"/>
      <p:regular r:id="rId15"/>
      <p:bold r:id="rId16"/>
      <p:italic r:id="rId17"/>
      <p:boldItalic r:id="rId18"/>
    </p:embeddedFont>
    <p:embeddedFont>
      <p:font typeface="Roboto" panose="02000000000000000000" pitchFamily="2"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F051747-CCAA-4A6A-93FD-7E12F141FEB9}">
  <a:tblStyle styleId="{2F051747-CCAA-4A6A-93FD-7E12F141FEB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346"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2fa9dee605d_0_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2fa9dee605d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2fa9dee605d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2fa9dee605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2fa2fb803db_0_3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2fa2fb803db_0_3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0be0e7d00b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0be0e7d00b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2fa2fb803db_0_3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2fa2fb803db_0_3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2fa2fb803db_0_3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2fa2fb803db_0_3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30be0e7d00b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30be0e7d00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30be0e7d00b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30be0e7d00b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30be0e7d00b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30be0e7d00b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30be0e7d00b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30be0e7d00b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0be0e7d00b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0be0e7d00b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125"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1" name="Google Shape;11;p2"/>
          <p:cNvSpPr txBox="1">
            <a:spLocks noGrp="1"/>
          </p:cNvSpPr>
          <p:nvPr>
            <p:ph type="ctrTitle"/>
          </p:nvPr>
        </p:nvSpPr>
        <p:spPr>
          <a:xfrm>
            <a:off x="311700" y="539725"/>
            <a:ext cx="8520600" cy="12825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12" name="Google Shape;12;p2"/>
          <p:cNvSpPr txBox="1">
            <a:spLocks noGrp="1"/>
          </p:cNvSpPr>
          <p:nvPr>
            <p:ph type="subTitle" idx="1"/>
          </p:nvPr>
        </p:nvSpPr>
        <p:spPr>
          <a:xfrm>
            <a:off x="311700" y="1878560"/>
            <a:ext cx="4242600" cy="7383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2"/>
              </a:buClr>
              <a:buSzPts val="1600"/>
              <a:buNone/>
              <a:defRPr sz="1600">
                <a:solidFill>
                  <a:schemeClr val="lt2"/>
                </a:solidFill>
              </a:defRPr>
            </a:lvl1pPr>
            <a:lvl2pPr lvl="1">
              <a:lnSpc>
                <a:spcPct val="100000"/>
              </a:lnSpc>
              <a:spcBef>
                <a:spcPts val="0"/>
              </a:spcBef>
              <a:spcAft>
                <a:spcPts val="0"/>
              </a:spcAft>
              <a:buClr>
                <a:schemeClr val="lt2"/>
              </a:buClr>
              <a:buSzPts val="1600"/>
              <a:buNone/>
              <a:defRPr sz="1600">
                <a:solidFill>
                  <a:schemeClr val="lt2"/>
                </a:solidFill>
              </a:defRPr>
            </a:lvl2pPr>
            <a:lvl3pPr lvl="2">
              <a:lnSpc>
                <a:spcPct val="100000"/>
              </a:lnSpc>
              <a:spcBef>
                <a:spcPts val="0"/>
              </a:spcBef>
              <a:spcAft>
                <a:spcPts val="0"/>
              </a:spcAft>
              <a:buClr>
                <a:schemeClr val="lt2"/>
              </a:buClr>
              <a:buSzPts val="1600"/>
              <a:buNone/>
              <a:defRPr sz="1600">
                <a:solidFill>
                  <a:schemeClr val="lt2"/>
                </a:solidFill>
              </a:defRPr>
            </a:lvl3pPr>
            <a:lvl4pPr lvl="3">
              <a:lnSpc>
                <a:spcPct val="100000"/>
              </a:lnSpc>
              <a:spcBef>
                <a:spcPts val="0"/>
              </a:spcBef>
              <a:spcAft>
                <a:spcPts val="0"/>
              </a:spcAft>
              <a:buClr>
                <a:schemeClr val="lt2"/>
              </a:buClr>
              <a:buSzPts val="1600"/>
              <a:buNone/>
              <a:defRPr sz="1600">
                <a:solidFill>
                  <a:schemeClr val="lt2"/>
                </a:solidFill>
              </a:defRPr>
            </a:lvl4pPr>
            <a:lvl5pPr lvl="4">
              <a:lnSpc>
                <a:spcPct val="100000"/>
              </a:lnSpc>
              <a:spcBef>
                <a:spcPts val="0"/>
              </a:spcBef>
              <a:spcAft>
                <a:spcPts val="0"/>
              </a:spcAft>
              <a:buClr>
                <a:schemeClr val="lt2"/>
              </a:buClr>
              <a:buSzPts val="1600"/>
              <a:buNone/>
              <a:defRPr sz="1600">
                <a:solidFill>
                  <a:schemeClr val="lt2"/>
                </a:solidFill>
              </a:defRPr>
            </a:lvl5pPr>
            <a:lvl6pPr lvl="5">
              <a:lnSpc>
                <a:spcPct val="100000"/>
              </a:lnSpc>
              <a:spcBef>
                <a:spcPts val="0"/>
              </a:spcBef>
              <a:spcAft>
                <a:spcPts val="0"/>
              </a:spcAft>
              <a:buClr>
                <a:schemeClr val="lt2"/>
              </a:buClr>
              <a:buSzPts val="1600"/>
              <a:buNone/>
              <a:defRPr sz="1600">
                <a:solidFill>
                  <a:schemeClr val="lt2"/>
                </a:solidFill>
              </a:defRPr>
            </a:lvl6pPr>
            <a:lvl7pPr lvl="6">
              <a:lnSpc>
                <a:spcPct val="100000"/>
              </a:lnSpc>
              <a:spcBef>
                <a:spcPts val="0"/>
              </a:spcBef>
              <a:spcAft>
                <a:spcPts val="0"/>
              </a:spcAft>
              <a:buClr>
                <a:schemeClr val="lt2"/>
              </a:buClr>
              <a:buSzPts val="1600"/>
              <a:buNone/>
              <a:defRPr sz="1600">
                <a:solidFill>
                  <a:schemeClr val="lt2"/>
                </a:solidFill>
              </a:defRPr>
            </a:lvl7pPr>
            <a:lvl8pPr lvl="7">
              <a:lnSpc>
                <a:spcPct val="100000"/>
              </a:lnSpc>
              <a:spcBef>
                <a:spcPts val="0"/>
              </a:spcBef>
              <a:spcAft>
                <a:spcPts val="0"/>
              </a:spcAft>
              <a:buClr>
                <a:schemeClr val="lt2"/>
              </a:buClr>
              <a:buSzPts val="1600"/>
              <a:buNone/>
              <a:defRPr sz="1600">
                <a:solidFill>
                  <a:schemeClr val="lt2"/>
                </a:solidFill>
              </a:defRPr>
            </a:lvl8pPr>
            <a:lvl9pPr lvl="8">
              <a:lnSpc>
                <a:spcPct val="100000"/>
              </a:lnSpc>
              <a:spcBef>
                <a:spcPts val="0"/>
              </a:spcBef>
              <a:spcAft>
                <a:spcPts val="0"/>
              </a:spcAft>
              <a:buClr>
                <a:schemeClr val="lt2"/>
              </a:buClr>
              <a:buSzPts val="1600"/>
              <a:buNone/>
              <a:defRPr sz="1600">
                <a:solidFill>
                  <a:schemeClr val="lt2"/>
                </a:solidFill>
              </a:defRPr>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14"/>
        <p:cNvGrpSpPr/>
        <p:nvPr/>
      </p:nvGrpSpPr>
      <p:grpSpPr>
        <a:xfrm>
          <a:off x="0" y="0"/>
          <a:ext cx="0" cy="0"/>
          <a:chOff x="0" y="0"/>
          <a:chExt cx="0" cy="0"/>
        </a:xfrm>
      </p:grpSpPr>
      <p:sp>
        <p:nvSpPr>
          <p:cNvPr id="15" name="Google Shape;15;p3"/>
          <p:cNvSpPr/>
          <p:nvPr/>
        </p:nvSpPr>
        <p:spPr>
          <a:xfrm>
            <a:off x="0" y="48099"/>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6" name="Google Shape;16;p3"/>
          <p:cNvSpPr/>
          <p:nvPr/>
        </p:nvSpPr>
        <p:spPr>
          <a:xfrm>
            <a:off x="0"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accent3"/>
          </a:solidFill>
          <a:ln>
            <a:noFill/>
          </a:ln>
        </p:spPr>
      </p:sp>
      <p:sp>
        <p:nvSpPr>
          <p:cNvPr id="17" name="Google Shape;17;p3"/>
          <p:cNvSpPr txBox="1">
            <a:spLocks noGrp="1"/>
          </p:cNvSpPr>
          <p:nvPr>
            <p:ph type="title"/>
          </p:nvPr>
        </p:nvSpPr>
        <p:spPr>
          <a:xfrm>
            <a:off x="311700" y="539725"/>
            <a:ext cx="8520600" cy="12825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18" name="Google Shape;18;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p:nvPr/>
        </p:nvSpPr>
        <p:spPr>
          <a:xfrm>
            <a:off x="0" y="0"/>
            <a:ext cx="4314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p:nvPr/>
        </p:nvSpPr>
        <p:spPr>
          <a:xfrm>
            <a:off x="0" y="44125"/>
            <a:ext cx="4313625" cy="4399375"/>
          </a:xfrm>
          <a:custGeom>
            <a:avLst/>
            <a:gdLst/>
            <a:ahLst/>
            <a:cxnLst/>
            <a:rect l="l" t="t" r="r" b="b"/>
            <a:pathLst>
              <a:path w="172545" h="175975" extrusionOk="0">
                <a:moveTo>
                  <a:pt x="0" y="157"/>
                </a:moveTo>
                <a:lnTo>
                  <a:pt x="172419" y="0"/>
                </a:lnTo>
                <a:lnTo>
                  <a:pt x="172545" y="126541"/>
                </a:lnTo>
                <a:lnTo>
                  <a:pt x="0" y="175975"/>
                </a:lnTo>
                <a:close/>
              </a:path>
            </a:pathLst>
          </a:custGeom>
          <a:solidFill>
            <a:schemeClr val="accent2"/>
          </a:solidFill>
          <a:ln>
            <a:noFill/>
          </a:ln>
        </p:spPr>
      </p:sp>
      <p:sp>
        <p:nvSpPr>
          <p:cNvPr id="22" name="Google Shape;22;p4"/>
          <p:cNvSpPr/>
          <p:nvPr/>
        </p:nvSpPr>
        <p:spPr>
          <a:xfrm>
            <a:off x="-125" y="0"/>
            <a:ext cx="4316900" cy="4395600"/>
          </a:xfrm>
          <a:custGeom>
            <a:avLst/>
            <a:gdLst/>
            <a:ahLst/>
            <a:cxnLst/>
            <a:rect l="l" t="t" r="r" b="b"/>
            <a:pathLst>
              <a:path w="172676" h="175824" extrusionOk="0">
                <a:moveTo>
                  <a:pt x="0" y="6"/>
                </a:moveTo>
                <a:lnTo>
                  <a:pt x="172676" y="0"/>
                </a:lnTo>
                <a:lnTo>
                  <a:pt x="172562" y="126442"/>
                </a:lnTo>
                <a:lnTo>
                  <a:pt x="0" y="175824"/>
                </a:lnTo>
                <a:close/>
              </a:path>
            </a:pathLst>
          </a:custGeom>
          <a:solidFill>
            <a:schemeClr val="dk1"/>
          </a:solidFill>
          <a:ln>
            <a:noFill/>
          </a:ln>
        </p:spPr>
      </p:sp>
      <p:sp>
        <p:nvSpPr>
          <p:cNvPr id="23" name="Google Shape;23;p4"/>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24" name="Google Shape;24;p4"/>
          <p:cNvSpPr txBox="1">
            <a:spLocks noGrp="1"/>
          </p:cNvSpPr>
          <p:nvPr>
            <p:ph type="body" idx="1"/>
          </p:nvPr>
        </p:nvSpPr>
        <p:spPr>
          <a:xfrm>
            <a:off x="4644675" y="500925"/>
            <a:ext cx="4166400" cy="4098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25" name="Google Shape;25;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6"/>
        <p:cNvGrpSpPr/>
        <p:nvPr/>
      </p:nvGrpSpPr>
      <p:grpSpPr>
        <a:xfrm>
          <a:off x="0" y="0"/>
          <a:ext cx="0" cy="0"/>
          <a:chOff x="0" y="0"/>
          <a:chExt cx="0" cy="0"/>
        </a:xfrm>
      </p:grpSpPr>
      <p:sp>
        <p:nvSpPr>
          <p:cNvPr id="27" name="Google Shape;27;p5"/>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5"/>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29" name="Google Shape;29;p5"/>
          <p:cNvSpPr txBox="1">
            <a:spLocks noGrp="1"/>
          </p:cNvSpPr>
          <p:nvPr>
            <p:ph type="body" idx="1"/>
          </p:nvPr>
        </p:nvSpPr>
        <p:spPr>
          <a:xfrm>
            <a:off x="311700" y="1505700"/>
            <a:ext cx="3999900" cy="3076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0" name="Google Shape;30;p5"/>
          <p:cNvSpPr txBox="1">
            <a:spLocks noGrp="1"/>
          </p:cNvSpPr>
          <p:nvPr>
            <p:ph type="body" idx="2"/>
          </p:nvPr>
        </p:nvSpPr>
        <p:spPr>
          <a:xfrm>
            <a:off x="4832400" y="1505700"/>
            <a:ext cx="3999900" cy="3076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1" name="Google Shape;31;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2"/>
        <p:cNvGrpSpPr/>
        <p:nvPr/>
      </p:nvGrpSpPr>
      <p:grpSpPr>
        <a:xfrm>
          <a:off x="0" y="0"/>
          <a:ext cx="0" cy="0"/>
          <a:chOff x="0" y="0"/>
          <a:chExt cx="0" cy="0"/>
        </a:xfrm>
      </p:grpSpPr>
      <p:sp>
        <p:nvSpPr>
          <p:cNvPr id="33" name="Google Shape;33;p6"/>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6"/>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35" name="Google Shape;35;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sp>
        <p:nvSpPr>
          <p:cNvPr id="37" name="Google Shape;37;p7"/>
          <p:cNvSpPr/>
          <p:nvPr/>
        </p:nvSpPr>
        <p:spPr>
          <a:xfrm>
            <a:off x="0" y="0"/>
            <a:ext cx="37644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7"/>
          <p:cNvSpPr txBox="1">
            <a:spLocks noGrp="1"/>
          </p:cNvSpPr>
          <p:nvPr>
            <p:ph type="title"/>
          </p:nvPr>
        </p:nvSpPr>
        <p:spPr>
          <a:xfrm>
            <a:off x="311725" y="500925"/>
            <a:ext cx="3127500" cy="18291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39" name="Google Shape;39;p7"/>
          <p:cNvSpPr txBox="1">
            <a:spLocks noGrp="1"/>
          </p:cNvSpPr>
          <p:nvPr>
            <p:ph type="body" idx="1"/>
          </p:nvPr>
        </p:nvSpPr>
        <p:spPr>
          <a:xfrm>
            <a:off x="311700" y="2390650"/>
            <a:ext cx="3127500" cy="229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accent2"/>
              </a:buClr>
              <a:buSzPts val="1300"/>
              <a:buChar char="●"/>
              <a:defRPr>
                <a:solidFill>
                  <a:schemeClr val="accent2"/>
                </a:solidFill>
              </a:defRPr>
            </a:lvl1pPr>
            <a:lvl2pPr marL="914400" lvl="1" indent="-298450">
              <a:spcBef>
                <a:spcPts val="0"/>
              </a:spcBef>
              <a:spcAft>
                <a:spcPts val="0"/>
              </a:spcAft>
              <a:buClr>
                <a:schemeClr val="accent2"/>
              </a:buClr>
              <a:buSzPts val="1100"/>
              <a:buChar char="○"/>
              <a:defRPr>
                <a:solidFill>
                  <a:schemeClr val="accent2"/>
                </a:solidFill>
              </a:defRPr>
            </a:lvl2pPr>
            <a:lvl3pPr marL="1371600" lvl="2" indent="-298450">
              <a:spcBef>
                <a:spcPts val="0"/>
              </a:spcBef>
              <a:spcAft>
                <a:spcPts val="0"/>
              </a:spcAft>
              <a:buClr>
                <a:schemeClr val="accent2"/>
              </a:buClr>
              <a:buSzPts val="1100"/>
              <a:buChar char="■"/>
              <a:defRPr>
                <a:solidFill>
                  <a:schemeClr val="accent2"/>
                </a:solidFill>
              </a:defRPr>
            </a:lvl3pPr>
            <a:lvl4pPr marL="1828800" lvl="3" indent="-298450">
              <a:spcBef>
                <a:spcPts val="0"/>
              </a:spcBef>
              <a:spcAft>
                <a:spcPts val="0"/>
              </a:spcAft>
              <a:buClr>
                <a:schemeClr val="accent2"/>
              </a:buClr>
              <a:buSzPts val="1100"/>
              <a:buChar char="●"/>
              <a:defRPr>
                <a:solidFill>
                  <a:schemeClr val="accent2"/>
                </a:solidFill>
              </a:defRPr>
            </a:lvl4pPr>
            <a:lvl5pPr marL="2286000" lvl="4" indent="-298450">
              <a:spcBef>
                <a:spcPts val="0"/>
              </a:spcBef>
              <a:spcAft>
                <a:spcPts val="0"/>
              </a:spcAft>
              <a:buClr>
                <a:schemeClr val="accent2"/>
              </a:buClr>
              <a:buSzPts val="1100"/>
              <a:buChar char="○"/>
              <a:defRPr>
                <a:solidFill>
                  <a:schemeClr val="accent2"/>
                </a:solidFill>
              </a:defRPr>
            </a:lvl5pPr>
            <a:lvl6pPr marL="2743200" lvl="5" indent="-298450">
              <a:spcBef>
                <a:spcPts val="0"/>
              </a:spcBef>
              <a:spcAft>
                <a:spcPts val="0"/>
              </a:spcAft>
              <a:buClr>
                <a:schemeClr val="accent2"/>
              </a:buClr>
              <a:buSzPts val="1100"/>
              <a:buChar char="■"/>
              <a:defRPr>
                <a:solidFill>
                  <a:schemeClr val="accent2"/>
                </a:solidFill>
              </a:defRPr>
            </a:lvl6pPr>
            <a:lvl7pPr marL="3200400" lvl="6" indent="-298450">
              <a:spcBef>
                <a:spcPts val="0"/>
              </a:spcBef>
              <a:spcAft>
                <a:spcPts val="0"/>
              </a:spcAft>
              <a:buClr>
                <a:schemeClr val="accent2"/>
              </a:buClr>
              <a:buSzPts val="1100"/>
              <a:buChar char="●"/>
              <a:defRPr>
                <a:solidFill>
                  <a:schemeClr val="accent2"/>
                </a:solidFill>
              </a:defRPr>
            </a:lvl7pPr>
            <a:lvl8pPr marL="3657600" lvl="7" indent="-298450">
              <a:spcBef>
                <a:spcPts val="0"/>
              </a:spcBef>
              <a:spcAft>
                <a:spcPts val="0"/>
              </a:spcAft>
              <a:buClr>
                <a:schemeClr val="accent2"/>
              </a:buClr>
              <a:buSzPts val="1100"/>
              <a:buChar char="○"/>
              <a:defRPr>
                <a:solidFill>
                  <a:schemeClr val="accent2"/>
                </a:solidFill>
              </a:defRPr>
            </a:lvl8pPr>
            <a:lvl9pPr marL="4114800" lvl="8" indent="-298450">
              <a:spcBef>
                <a:spcPts val="0"/>
              </a:spcBef>
              <a:spcAft>
                <a:spcPts val="0"/>
              </a:spcAft>
              <a:buClr>
                <a:schemeClr val="accent2"/>
              </a:buClr>
              <a:buSzPts val="1100"/>
              <a:buChar char="■"/>
              <a:defRPr>
                <a:solidFill>
                  <a:schemeClr val="accent2"/>
                </a:solidFill>
              </a:defRPr>
            </a:lvl9pPr>
          </a:lstStyle>
          <a:p>
            <a:endParaRPr/>
          </a:p>
        </p:txBody>
      </p:sp>
      <p:sp>
        <p:nvSpPr>
          <p:cNvPr id="40" name="Google Shape;40;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41"/>
        <p:cNvGrpSpPr/>
        <p:nvPr/>
      </p:nvGrpSpPr>
      <p:grpSpPr>
        <a:xfrm>
          <a:off x="0" y="0"/>
          <a:ext cx="0" cy="0"/>
          <a:chOff x="0" y="0"/>
          <a:chExt cx="0" cy="0"/>
        </a:xfrm>
      </p:grpSpPr>
      <p:sp>
        <p:nvSpPr>
          <p:cNvPr id="42" name="Google Shape;42;p8"/>
          <p:cNvSpPr txBox="1">
            <a:spLocks noGrp="1"/>
          </p:cNvSpPr>
          <p:nvPr>
            <p:ph type="title"/>
          </p:nvPr>
        </p:nvSpPr>
        <p:spPr>
          <a:xfrm>
            <a:off x="311675" y="798600"/>
            <a:ext cx="6247800" cy="3546300"/>
          </a:xfrm>
          <a:prstGeom prst="rect">
            <a:avLst/>
          </a:prstGeom>
        </p:spPr>
        <p:txBody>
          <a:bodyPr spcFirstLastPara="1" wrap="square" lIns="91425" tIns="91425" rIns="91425" bIns="91425" anchor="ctr"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43" name="Google Shape;43;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4"/>
        <p:cNvGrpSpPr/>
        <p:nvPr/>
      </p:nvGrpSpPr>
      <p:grpSpPr>
        <a:xfrm>
          <a:off x="0" y="0"/>
          <a:ext cx="0" cy="0"/>
          <a:chOff x="0" y="0"/>
          <a:chExt cx="0" cy="0"/>
        </a:xfrm>
      </p:grpSpPr>
      <p:sp>
        <p:nvSpPr>
          <p:cNvPr id="45" name="Google Shape;45;p9"/>
          <p:cNvSpPr/>
          <p:nvPr/>
        </p:nvSpPr>
        <p:spPr>
          <a:xfrm>
            <a:off x="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9"/>
          <p:cNvSpPr txBox="1">
            <a:spLocks noGrp="1"/>
          </p:cNvSpPr>
          <p:nvPr>
            <p:ph type="title"/>
          </p:nvPr>
        </p:nvSpPr>
        <p:spPr>
          <a:xfrm>
            <a:off x="311300" y="500925"/>
            <a:ext cx="3704400" cy="20496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47" name="Google Shape;47;p9"/>
          <p:cNvSpPr txBox="1">
            <a:spLocks noGrp="1"/>
          </p:cNvSpPr>
          <p:nvPr>
            <p:ph type="subTitle" idx="1"/>
          </p:nvPr>
        </p:nvSpPr>
        <p:spPr>
          <a:xfrm>
            <a:off x="304800" y="2626725"/>
            <a:ext cx="3704400" cy="9267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accent2"/>
              </a:buClr>
              <a:buSzPts val="1600"/>
              <a:buNone/>
              <a:defRPr sz="1600">
                <a:solidFill>
                  <a:schemeClr val="accent2"/>
                </a:solidFill>
              </a:defRPr>
            </a:lvl1pPr>
            <a:lvl2pPr lvl="1">
              <a:lnSpc>
                <a:spcPct val="100000"/>
              </a:lnSpc>
              <a:spcBef>
                <a:spcPts val="0"/>
              </a:spcBef>
              <a:spcAft>
                <a:spcPts val="0"/>
              </a:spcAft>
              <a:buClr>
                <a:schemeClr val="accent2"/>
              </a:buClr>
              <a:buSzPts val="1600"/>
              <a:buNone/>
              <a:defRPr sz="1600">
                <a:solidFill>
                  <a:schemeClr val="accent2"/>
                </a:solidFill>
              </a:defRPr>
            </a:lvl2pPr>
            <a:lvl3pPr lvl="2">
              <a:lnSpc>
                <a:spcPct val="100000"/>
              </a:lnSpc>
              <a:spcBef>
                <a:spcPts val="0"/>
              </a:spcBef>
              <a:spcAft>
                <a:spcPts val="0"/>
              </a:spcAft>
              <a:buClr>
                <a:schemeClr val="accent2"/>
              </a:buClr>
              <a:buSzPts val="1600"/>
              <a:buNone/>
              <a:defRPr sz="1600">
                <a:solidFill>
                  <a:schemeClr val="accent2"/>
                </a:solidFill>
              </a:defRPr>
            </a:lvl3pPr>
            <a:lvl4pPr lvl="3">
              <a:lnSpc>
                <a:spcPct val="100000"/>
              </a:lnSpc>
              <a:spcBef>
                <a:spcPts val="0"/>
              </a:spcBef>
              <a:spcAft>
                <a:spcPts val="0"/>
              </a:spcAft>
              <a:buClr>
                <a:schemeClr val="accent2"/>
              </a:buClr>
              <a:buSzPts val="1600"/>
              <a:buNone/>
              <a:defRPr sz="1600">
                <a:solidFill>
                  <a:schemeClr val="accent2"/>
                </a:solidFill>
              </a:defRPr>
            </a:lvl4pPr>
            <a:lvl5pPr lvl="4">
              <a:lnSpc>
                <a:spcPct val="100000"/>
              </a:lnSpc>
              <a:spcBef>
                <a:spcPts val="0"/>
              </a:spcBef>
              <a:spcAft>
                <a:spcPts val="0"/>
              </a:spcAft>
              <a:buClr>
                <a:schemeClr val="accent2"/>
              </a:buClr>
              <a:buSzPts val="1600"/>
              <a:buNone/>
              <a:defRPr sz="1600">
                <a:solidFill>
                  <a:schemeClr val="accent2"/>
                </a:solidFill>
              </a:defRPr>
            </a:lvl5pPr>
            <a:lvl6pPr lvl="5">
              <a:lnSpc>
                <a:spcPct val="100000"/>
              </a:lnSpc>
              <a:spcBef>
                <a:spcPts val="0"/>
              </a:spcBef>
              <a:spcAft>
                <a:spcPts val="0"/>
              </a:spcAft>
              <a:buClr>
                <a:schemeClr val="accent2"/>
              </a:buClr>
              <a:buSzPts val="1600"/>
              <a:buNone/>
              <a:defRPr sz="1600">
                <a:solidFill>
                  <a:schemeClr val="accent2"/>
                </a:solidFill>
              </a:defRPr>
            </a:lvl6pPr>
            <a:lvl7pPr lvl="6">
              <a:lnSpc>
                <a:spcPct val="100000"/>
              </a:lnSpc>
              <a:spcBef>
                <a:spcPts val="0"/>
              </a:spcBef>
              <a:spcAft>
                <a:spcPts val="0"/>
              </a:spcAft>
              <a:buClr>
                <a:schemeClr val="accent2"/>
              </a:buClr>
              <a:buSzPts val="1600"/>
              <a:buNone/>
              <a:defRPr sz="1600">
                <a:solidFill>
                  <a:schemeClr val="accent2"/>
                </a:solidFill>
              </a:defRPr>
            </a:lvl7pPr>
            <a:lvl8pPr lvl="7">
              <a:lnSpc>
                <a:spcPct val="100000"/>
              </a:lnSpc>
              <a:spcBef>
                <a:spcPts val="0"/>
              </a:spcBef>
              <a:spcAft>
                <a:spcPts val="0"/>
              </a:spcAft>
              <a:buClr>
                <a:schemeClr val="accent2"/>
              </a:buClr>
              <a:buSzPts val="1600"/>
              <a:buNone/>
              <a:defRPr sz="1600">
                <a:solidFill>
                  <a:schemeClr val="accent2"/>
                </a:solidFill>
              </a:defRPr>
            </a:lvl8pPr>
            <a:lvl9pPr lvl="8">
              <a:lnSpc>
                <a:spcPct val="100000"/>
              </a:lnSpc>
              <a:spcBef>
                <a:spcPts val="0"/>
              </a:spcBef>
              <a:spcAft>
                <a:spcPts val="0"/>
              </a:spcAft>
              <a:buClr>
                <a:schemeClr val="accent2"/>
              </a:buClr>
              <a:buSzPts val="1600"/>
              <a:buNone/>
              <a:defRPr sz="1600">
                <a:solidFill>
                  <a:schemeClr val="accent2"/>
                </a:solidFill>
              </a:defRPr>
            </a:lvl9pPr>
          </a:lstStyle>
          <a:p>
            <a:endParaRPr/>
          </a:p>
        </p:txBody>
      </p:sp>
      <p:sp>
        <p:nvSpPr>
          <p:cNvPr id="48" name="Google Shape;48;p9"/>
          <p:cNvSpPr txBox="1">
            <a:spLocks noGrp="1"/>
          </p:cNvSpPr>
          <p:nvPr>
            <p:ph type="body" idx="2"/>
          </p:nvPr>
        </p:nvSpPr>
        <p:spPr>
          <a:xfrm>
            <a:off x="4879025" y="500925"/>
            <a:ext cx="3954000" cy="4111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49" name="Google Shape;49;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0"/>
        <p:cNvGrpSpPr/>
        <p:nvPr/>
      </p:nvGrpSpPr>
      <p:grpSpPr>
        <a:xfrm>
          <a:off x="0" y="0"/>
          <a:ext cx="0" cy="0"/>
          <a:chOff x="0" y="0"/>
          <a:chExt cx="0" cy="0"/>
        </a:xfrm>
      </p:grpSpPr>
      <p:sp>
        <p:nvSpPr>
          <p:cNvPr id="51" name="Google Shape;51;p10"/>
          <p:cNvSpPr/>
          <p:nvPr/>
        </p:nvSpPr>
        <p:spPr>
          <a:xfrm>
            <a:off x="0" y="4369000"/>
            <a:ext cx="9144000" cy="7743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10"/>
          <p:cNvSpPr txBox="1">
            <a:spLocks noGrp="1"/>
          </p:cNvSpPr>
          <p:nvPr>
            <p:ph type="body" idx="1"/>
          </p:nvPr>
        </p:nvSpPr>
        <p:spPr>
          <a:xfrm>
            <a:off x="311700" y="4521400"/>
            <a:ext cx="7979400" cy="4605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a:endParaRPr/>
          </a:p>
        </p:txBody>
      </p:sp>
      <p:sp>
        <p:nvSpPr>
          <p:cNvPr id="53" name="Google Shape;5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54"/>
        <p:cNvGrpSpPr/>
        <p:nvPr/>
      </p:nvGrpSpPr>
      <p:grpSpPr>
        <a:xfrm>
          <a:off x="0" y="0"/>
          <a:ext cx="0" cy="0"/>
          <a:chOff x="0" y="0"/>
          <a:chExt cx="0" cy="0"/>
        </a:xfrm>
      </p:grpSpPr>
      <p:sp>
        <p:nvSpPr>
          <p:cNvPr id="55" name="Google Shape;55;p11"/>
          <p:cNvSpPr txBox="1">
            <a:spLocks noGrp="1"/>
          </p:cNvSpPr>
          <p:nvPr>
            <p:ph type="title" hasCustomPrompt="1"/>
          </p:nvPr>
        </p:nvSpPr>
        <p:spPr>
          <a:xfrm>
            <a:off x="311750" y="831175"/>
            <a:ext cx="5334900" cy="1244700"/>
          </a:xfrm>
          <a:prstGeom prst="rect">
            <a:avLst/>
          </a:prstGeom>
        </p:spPr>
        <p:txBody>
          <a:bodyPr spcFirstLastPara="1" wrap="square" lIns="91425" tIns="91425" rIns="91425" bIns="91425" anchor="b" anchorCtr="0">
            <a:normAutofit/>
          </a:bodyPr>
          <a:lstStyle>
            <a:lvl1pPr lvl="0">
              <a:spcBef>
                <a:spcPts val="0"/>
              </a:spcBef>
              <a:spcAft>
                <a:spcPts val="0"/>
              </a:spcAft>
              <a:buClr>
                <a:schemeClr val="lt1"/>
              </a:buClr>
              <a:buSzPts val="10000"/>
              <a:buNone/>
              <a:defRPr sz="10000">
                <a:solidFill>
                  <a:schemeClr val="lt1"/>
                </a:solidFill>
              </a:defRPr>
            </a:lvl1pPr>
            <a:lvl2pPr lvl="1">
              <a:spcBef>
                <a:spcPts val="0"/>
              </a:spcBef>
              <a:spcAft>
                <a:spcPts val="0"/>
              </a:spcAft>
              <a:buClr>
                <a:schemeClr val="lt1"/>
              </a:buClr>
              <a:buSzPts val="10000"/>
              <a:buNone/>
              <a:defRPr sz="10000">
                <a:solidFill>
                  <a:schemeClr val="lt1"/>
                </a:solidFill>
              </a:defRPr>
            </a:lvl2pPr>
            <a:lvl3pPr lvl="2">
              <a:spcBef>
                <a:spcPts val="0"/>
              </a:spcBef>
              <a:spcAft>
                <a:spcPts val="0"/>
              </a:spcAft>
              <a:buClr>
                <a:schemeClr val="lt1"/>
              </a:buClr>
              <a:buSzPts val="10000"/>
              <a:buNone/>
              <a:defRPr sz="10000">
                <a:solidFill>
                  <a:schemeClr val="lt1"/>
                </a:solidFill>
              </a:defRPr>
            </a:lvl3pPr>
            <a:lvl4pPr lvl="3">
              <a:spcBef>
                <a:spcPts val="0"/>
              </a:spcBef>
              <a:spcAft>
                <a:spcPts val="0"/>
              </a:spcAft>
              <a:buClr>
                <a:schemeClr val="lt1"/>
              </a:buClr>
              <a:buSzPts val="10000"/>
              <a:buNone/>
              <a:defRPr sz="10000">
                <a:solidFill>
                  <a:schemeClr val="lt1"/>
                </a:solidFill>
              </a:defRPr>
            </a:lvl4pPr>
            <a:lvl5pPr lvl="4">
              <a:spcBef>
                <a:spcPts val="0"/>
              </a:spcBef>
              <a:spcAft>
                <a:spcPts val="0"/>
              </a:spcAft>
              <a:buClr>
                <a:schemeClr val="lt1"/>
              </a:buClr>
              <a:buSzPts val="10000"/>
              <a:buNone/>
              <a:defRPr sz="10000">
                <a:solidFill>
                  <a:schemeClr val="lt1"/>
                </a:solidFill>
              </a:defRPr>
            </a:lvl5pPr>
            <a:lvl6pPr lvl="5">
              <a:spcBef>
                <a:spcPts val="0"/>
              </a:spcBef>
              <a:spcAft>
                <a:spcPts val="0"/>
              </a:spcAft>
              <a:buClr>
                <a:schemeClr val="lt1"/>
              </a:buClr>
              <a:buSzPts val="10000"/>
              <a:buNone/>
              <a:defRPr sz="10000">
                <a:solidFill>
                  <a:schemeClr val="lt1"/>
                </a:solidFill>
              </a:defRPr>
            </a:lvl6pPr>
            <a:lvl7pPr lvl="6">
              <a:spcBef>
                <a:spcPts val="0"/>
              </a:spcBef>
              <a:spcAft>
                <a:spcPts val="0"/>
              </a:spcAft>
              <a:buClr>
                <a:schemeClr val="lt1"/>
              </a:buClr>
              <a:buSzPts val="10000"/>
              <a:buNone/>
              <a:defRPr sz="10000">
                <a:solidFill>
                  <a:schemeClr val="lt1"/>
                </a:solidFill>
              </a:defRPr>
            </a:lvl7pPr>
            <a:lvl8pPr lvl="7">
              <a:spcBef>
                <a:spcPts val="0"/>
              </a:spcBef>
              <a:spcAft>
                <a:spcPts val="0"/>
              </a:spcAft>
              <a:buClr>
                <a:schemeClr val="lt1"/>
              </a:buClr>
              <a:buSzPts val="10000"/>
              <a:buNone/>
              <a:defRPr sz="10000">
                <a:solidFill>
                  <a:schemeClr val="lt1"/>
                </a:solidFill>
              </a:defRPr>
            </a:lvl8pPr>
            <a:lvl9pPr lvl="8">
              <a:spcBef>
                <a:spcPts val="0"/>
              </a:spcBef>
              <a:spcAft>
                <a:spcPts val="0"/>
              </a:spcAft>
              <a:buClr>
                <a:schemeClr val="lt1"/>
              </a:buClr>
              <a:buSzPts val="10000"/>
              <a:buNone/>
              <a:defRPr sz="10000">
                <a:solidFill>
                  <a:schemeClr val="lt1"/>
                </a:solidFill>
              </a:defRPr>
            </a:lvl9pPr>
          </a:lstStyle>
          <a:p>
            <a:r>
              <a:t>xx%</a:t>
            </a:r>
          </a:p>
        </p:txBody>
      </p:sp>
      <p:sp>
        <p:nvSpPr>
          <p:cNvPr id="56" name="Google Shape;56;p11"/>
          <p:cNvSpPr txBox="1">
            <a:spLocks noGrp="1"/>
          </p:cNvSpPr>
          <p:nvPr>
            <p:ph type="body" idx="1"/>
          </p:nvPr>
        </p:nvSpPr>
        <p:spPr>
          <a:xfrm>
            <a:off x="311700" y="2121425"/>
            <a:ext cx="5334900" cy="942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accent2"/>
              </a:buClr>
              <a:buSzPts val="1300"/>
              <a:buChar char="●"/>
              <a:defRPr>
                <a:solidFill>
                  <a:schemeClr val="accent2"/>
                </a:solidFill>
              </a:defRPr>
            </a:lvl1pPr>
            <a:lvl2pPr marL="914400" lvl="1" indent="-298450">
              <a:spcBef>
                <a:spcPts val="0"/>
              </a:spcBef>
              <a:spcAft>
                <a:spcPts val="0"/>
              </a:spcAft>
              <a:buClr>
                <a:schemeClr val="accent2"/>
              </a:buClr>
              <a:buSzPts val="1100"/>
              <a:buChar char="○"/>
              <a:defRPr>
                <a:solidFill>
                  <a:schemeClr val="accent2"/>
                </a:solidFill>
              </a:defRPr>
            </a:lvl2pPr>
            <a:lvl3pPr marL="1371600" lvl="2" indent="-298450">
              <a:spcBef>
                <a:spcPts val="0"/>
              </a:spcBef>
              <a:spcAft>
                <a:spcPts val="0"/>
              </a:spcAft>
              <a:buClr>
                <a:schemeClr val="accent2"/>
              </a:buClr>
              <a:buSzPts val="1100"/>
              <a:buChar char="■"/>
              <a:defRPr>
                <a:solidFill>
                  <a:schemeClr val="accent2"/>
                </a:solidFill>
              </a:defRPr>
            </a:lvl3pPr>
            <a:lvl4pPr marL="1828800" lvl="3" indent="-298450">
              <a:spcBef>
                <a:spcPts val="0"/>
              </a:spcBef>
              <a:spcAft>
                <a:spcPts val="0"/>
              </a:spcAft>
              <a:buClr>
                <a:schemeClr val="accent2"/>
              </a:buClr>
              <a:buSzPts val="1100"/>
              <a:buChar char="●"/>
              <a:defRPr>
                <a:solidFill>
                  <a:schemeClr val="accent2"/>
                </a:solidFill>
              </a:defRPr>
            </a:lvl4pPr>
            <a:lvl5pPr marL="2286000" lvl="4" indent="-298450">
              <a:spcBef>
                <a:spcPts val="0"/>
              </a:spcBef>
              <a:spcAft>
                <a:spcPts val="0"/>
              </a:spcAft>
              <a:buClr>
                <a:schemeClr val="accent2"/>
              </a:buClr>
              <a:buSzPts val="1100"/>
              <a:buChar char="○"/>
              <a:defRPr>
                <a:solidFill>
                  <a:schemeClr val="accent2"/>
                </a:solidFill>
              </a:defRPr>
            </a:lvl5pPr>
            <a:lvl6pPr marL="2743200" lvl="5" indent="-298450">
              <a:spcBef>
                <a:spcPts val="0"/>
              </a:spcBef>
              <a:spcAft>
                <a:spcPts val="0"/>
              </a:spcAft>
              <a:buClr>
                <a:schemeClr val="accent2"/>
              </a:buClr>
              <a:buSzPts val="1100"/>
              <a:buChar char="■"/>
              <a:defRPr>
                <a:solidFill>
                  <a:schemeClr val="accent2"/>
                </a:solidFill>
              </a:defRPr>
            </a:lvl6pPr>
            <a:lvl7pPr marL="3200400" lvl="6" indent="-298450">
              <a:spcBef>
                <a:spcPts val="0"/>
              </a:spcBef>
              <a:spcAft>
                <a:spcPts val="0"/>
              </a:spcAft>
              <a:buClr>
                <a:schemeClr val="accent2"/>
              </a:buClr>
              <a:buSzPts val="1100"/>
              <a:buChar char="●"/>
              <a:defRPr>
                <a:solidFill>
                  <a:schemeClr val="accent2"/>
                </a:solidFill>
              </a:defRPr>
            </a:lvl7pPr>
            <a:lvl8pPr marL="3657600" lvl="7" indent="-298450">
              <a:spcBef>
                <a:spcPts val="0"/>
              </a:spcBef>
              <a:spcAft>
                <a:spcPts val="0"/>
              </a:spcAft>
              <a:buClr>
                <a:schemeClr val="accent2"/>
              </a:buClr>
              <a:buSzPts val="1100"/>
              <a:buChar char="○"/>
              <a:defRPr>
                <a:solidFill>
                  <a:schemeClr val="accent2"/>
                </a:solidFill>
              </a:defRPr>
            </a:lvl8pPr>
            <a:lvl9pPr marL="4114800" lvl="8" indent="-298450">
              <a:spcBef>
                <a:spcPts val="0"/>
              </a:spcBef>
              <a:spcAft>
                <a:spcPts val="0"/>
              </a:spcAft>
              <a:buClr>
                <a:schemeClr val="accent2"/>
              </a:buClr>
              <a:buSzPts val="1100"/>
              <a:buChar char="■"/>
              <a:defRPr>
                <a:solidFill>
                  <a:schemeClr val="accent2"/>
                </a:solidFill>
              </a:defRPr>
            </a:lvl9pPr>
          </a:lstStyle>
          <a:p>
            <a:endParaRPr/>
          </a:p>
        </p:txBody>
      </p:sp>
      <p:sp>
        <p:nvSpPr>
          <p:cNvPr id="57" name="Google Shape;5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
        <p:cNvGrpSpPr/>
        <p:nvPr/>
      </p:nvGrpSpPr>
      <p:grpSpPr>
        <a:xfrm>
          <a:off x="0" y="0"/>
          <a:ext cx="0" cy="0"/>
          <a:chOff x="0" y="0"/>
          <a:chExt cx="0" cy="0"/>
        </a:xfrm>
      </p:grpSpPr>
      <p:sp>
        <p:nvSpPr>
          <p:cNvPr id="59" name="Google Shape;5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radig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1pPr>
            <a:lvl2pPr lvl="1">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2pPr>
            <a:lvl3pPr lvl="2">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3pPr>
            <a:lvl4pPr lvl="3">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4pPr>
            <a:lvl5pPr lvl="4">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5pPr>
            <a:lvl6pPr lvl="5">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6pPr>
            <a:lvl7pPr lvl="6">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7pPr>
            <a:lvl8pPr lvl="7">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8pPr>
            <a:lvl9pPr lvl="8">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Roboto"/>
              <a:buChar char="●"/>
              <a:defRPr sz="1300">
                <a:solidFill>
                  <a:schemeClr val="dk2"/>
                </a:solidFill>
                <a:latin typeface="Roboto"/>
                <a:ea typeface="Roboto"/>
                <a:cs typeface="Roboto"/>
                <a:sym typeface="Roboto"/>
              </a:defRPr>
            </a:lvl1pPr>
            <a:lvl2pPr marL="914400" lvl="1"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2pPr>
            <a:lvl3pPr marL="1371600" lvl="2"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3pPr>
            <a:lvl4pPr marL="1828800" lvl="3"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4pPr>
            <a:lvl5pPr marL="2286000" lvl="4"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5pPr>
            <a:lvl6pPr marL="2743200" lvl="5"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6pPr>
            <a:lvl7pPr marL="3200400" lvl="6"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7pPr>
            <a:lvl8pPr marL="3657600" lvl="7"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8pPr>
            <a:lvl9pPr marL="4114800" lvl="8"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Roboto"/>
                <a:ea typeface="Roboto"/>
                <a:cs typeface="Roboto"/>
                <a:sym typeface="Roboto"/>
              </a:defRPr>
            </a:lvl1pPr>
            <a:lvl2pPr lvl="1" algn="r">
              <a:buNone/>
              <a:defRPr sz="1000">
                <a:solidFill>
                  <a:schemeClr val="dk2"/>
                </a:solidFill>
                <a:latin typeface="Roboto"/>
                <a:ea typeface="Roboto"/>
                <a:cs typeface="Roboto"/>
                <a:sym typeface="Roboto"/>
              </a:defRPr>
            </a:lvl2pPr>
            <a:lvl3pPr lvl="2" algn="r">
              <a:buNone/>
              <a:defRPr sz="1000">
                <a:solidFill>
                  <a:schemeClr val="dk2"/>
                </a:solidFill>
                <a:latin typeface="Roboto"/>
                <a:ea typeface="Roboto"/>
                <a:cs typeface="Roboto"/>
                <a:sym typeface="Roboto"/>
              </a:defRPr>
            </a:lvl3pPr>
            <a:lvl4pPr lvl="3" algn="r">
              <a:buNone/>
              <a:defRPr sz="1000">
                <a:solidFill>
                  <a:schemeClr val="dk2"/>
                </a:solidFill>
                <a:latin typeface="Roboto"/>
                <a:ea typeface="Roboto"/>
                <a:cs typeface="Roboto"/>
                <a:sym typeface="Roboto"/>
              </a:defRPr>
            </a:lvl4pPr>
            <a:lvl5pPr lvl="4" algn="r">
              <a:buNone/>
              <a:defRPr sz="1000">
                <a:solidFill>
                  <a:schemeClr val="dk2"/>
                </a:solidFill>
                <a:latin typeface="Roboto"/>
                <a:ea typeface="Roboto"/>
                <a:cs typeface="Roboto"/>
                <a:sym typeface="Roboto"/>
              </a:defRPr>
            </a:lvl5pPr>
            <a:lvl6pPr lvl="5" algn="r">
              <a:buNone/>
              <a:defRPr sz="1000">
                <a:solidFill>
                  <a:schemeClr val="dk2"/>
                </a:solidFill>
                <a:latin typeface="Roboto"/>
                <a:ea typeface="Roboto"/>
                <a:cs typeface="Roboto"/>
                <a:sym typeface="Roboto"/>
              </a:defRPr>
            </a:lvl6pPr>
            <a:lvl7pPr lvl="6" algn="r">
              <a:buNone/>
              <a:defRPr sz="1000">
                <a:solidFill>
                  <a:schemeClr val="dk2"/>
                </a:solidFill>
                <a:latin typeface="Roboto"/>
                <a:ea typeface="Roboto"/>
                <a:cs typeface="Roboto"/>
                <a:sym typeface="Roboto"/>
              </a:defRPr>
            </a:lvl7pPr>
            <a:lvl8pPr lvl="7" algn="r">
              <a:buNone/>
              <a:defRPr sz="1000">
                <a:solidFill>
                  <a:schemeClr val="dk2"/>
                </a:solidFill>
                <a:latin typeface="Roboto"/>
                <a:ea typeface="Roboto"/>
                <a:cs typeface="Roboto"/>
                <a:sym typeface="Roboto"/>
              </a:defRPr>
            </a:lvl8pPr>
            <a:lvl9pPr lvl="8" algn="r">
              <a:buNone/>
              <a:defRPr sz="1000">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3"/>
          <p:cNvSpPr txBox="1">
            <a:spLocks noGrp="1"/>
          </p:cNvSpPr>
          <p:nvPr>
            <p:ph type="ctrTitle"/>
          </p:nvPr>
        </p:nvSpPr>
        <p:spPr>
          <a:xfrm>
            <a:off x="311700" y="539725"/>
            <a:ext cx="8520600" cy="128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American River College</a:t>
            </a:r>
            <a:endParaRPr/>
          </a:p>
          <a:p>
            <a:pPr marL="0" lvl="0" indent="0" algn="l" rtl="0">
              <a:spcBef>
                <a:spcPts val="0"/>
              </a:spcBef>
              <a:spcAft>
                <a:spcPts val="0"/>
              </a:spcAft>
              <a:buNone/>
            </a:pPr>
            <a:r>
              <a:rPr lang="en">
                <a:solidFill>
                  <a:srgbClr val="BA0C2F"/>
                </a:solidFill>
              </a:rPr>
              <a:t>H</a:t>
            </a:r>
            <a:r>
              <a:rPr lang="en"/>
              <a:t>ispanic </a:t>
            </a:r>
            <a:r>
              <a:rPr lang="en">
                <a:solidFill>
                  <a:srgbClr val="BA0C2F"/>
                </a:solidFill>
              </a:rPr>
              <a:t>S</a:t>
            </a:r>
            <a:r>
              <a:rPr lang="en"/>
              <a:t>erving </a:t>
            </a:r>
            <a:r>
              <a:rPr lang="en">
                <a:solidFill>
                  <a:srgbClr val="FF0000"/>
                </a:solidFill>
              </a:rPr>
              <a:t>I</a:t>
            </a:r>
            <a:r>
              <a:rPr lang="en"/>
              <a:t>nstitution</a:t>
            </a:r>
            <a:endParaRPr/>
          </a:p>
        </p:txBody>
      </p:sp>
      <p:sp>
        <p:nvSpPr>
          <p:cNvPr id="65" name="Google Shape;65;p13"/>
          <p:cNvSpPr txBox="1">
            <a:spLocks noGrp="1"/>
          </p:cNvSpPr>
          <p:nvPr>
            <p:ph type="subTitle" idx="1"/>
          </p:nvPr>
        </p:nvSpPr>
        <p:spPr>
          <a:xfrm>
            <a:off x="311700" y="1878560"/>
            <a:ext cx="4242600" cy="7383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200">
                <a:solidFill>
                  <a:srgbClr val="242424"/>
                </a:solidFill>
                <a:highlight>
                  <a:srgbClr val="FFFFFF"/>
                </a:highlight>
              </a:rPr>
              <a:t>Student Success Council Presentation</a:t>
            </a:r>
            <a:endParaRPr sz="1200">
              <a:solidFill>
                <a:srgbClr val="242424"/>
              </a:solidFill>
              <a:highlight>
                <a:srgbClr val="FFFFFF"/>
              </a:highlight>
            </a:endParaRPr>
          </a:p>
          <a:p>
            <a:pPr marL="0" lvl="0" indent="0" algn="l" rtl="0">
              <a:spcBef>
                <a:spcPts val="0"/>
              </a:spcBef>
              <a:spcAft>
                <a:spcPts val="0"/>
              </a:spcAft>
              <a:buNone/>
            </a:pPr>
            <a:r>
              <a:rPr lang="en" sz="1200">
                <a:solidFill>
                  <a:srgbClr val="242424"/>
                </a:solidFill>
                <a:highlight>
                  <a:srgbClr val="FFFFFF"/>
                </a:highlight>
              </a:rPr>
              <a:t>Wednesday, October 16, 2024</a:t>
            </a:r>
            <a:endParaRPr sz="1200">
              <a:solidFill>
                <a:srgbClr val="242424"/>
              </a:solidFill>
              <a:highlight>
                <a:srgbClr val="FFFFFF"/>
              </a:high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4"/>
          <p:cNvSpPr txBox="1">
            <a:spLocks noGrp="1"/>
          </p:cNvSpPr>
          <p:nvPr>
            <p:ph type="title"/>
          </p:nvPr>
        </p:nvSpPr>
        <p:spPr>
          <a:xfrm>
            <a:off x="311725" y="500925"/>
            <a:ext cx="3127500" cy="1829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sp>
        <p:nvSpPr>
          <p:cNvPr id="71" name="Google Shape;71;p14"/>
          <p:cNvSpPr txBox="1">
            <a:spLocks noGrp="1"/>
          </p:cNvSpPr>
          <p:nvPr>
            <p:ph type="body" idx="1"/>
          </p:nvPr>
        </p:nvSpPr>
        <p:spPr>
          <a:xfrm>
            <a:off x="311700" y="2390650"/>
            <a:ext cx="3127500" cy="22980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72" name="Google Shape;72;p14"/>
          <p:cNvPicPr preferRelativeResize="0"/>
          <p:nvPr/>
        </p:nvPicPr>
        <p:blipFill>
          <a:blip r:embed="rId3">
            <a:alphaModFix/>
          </a:blip>
          <a:stretch>
            <a:fillRect/>
          </a:stretch>
        </p:blipFill>
        <p:spPr>
          <a:xfrm>
            <a:off x="0" y="0"/>
            <a:ext cx="9144034" cy="5143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5"/>
          <p:cNvSpPr txBox="1">
            <a:spLocks noGrp="1"/>
          </p:cNvSpPr>
          <p:nvPr>
            <p:ph type="title"/>
          </p:nvPr>
        </p:nvSpPr>
        <p:spPr>
          <a:xfrm>
            <a:off x="311725" y="500925"/>
            <a:ext cx="3127500" cy="1829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HSI Staffing</a:t>
            </a:r>
            <a:endParaRPr/>
          </a:p>
        </p:txBody>
      </p:sp>
      <p:sp>
        <p:nvSpPr>
          <p:cNvPr id="78" name="Google Shape;78;p15"/>
          <p:cNvSpPr txBox="1">
            <a:spLocks noGrp="1"/>
          </p:cNvSpPr>
          <p:nvPr>
            <p:ph type="body" idx="1"/>
          </p:nvPr>
        </p:nvSpPr>
        <p:spPr>
          <a:xfrm>
            <a:off x="4062600" y="312250"/>
            <a:ext cx="4950900" cy="4670400"/>
          </a:xfrm>
          <a:prstGeom prst="rect">
            <a:avLst/>
          </a:prstGeom>
        </p:spPr>
        <p:txBody>
          <a:bodyPr spcFirstLastPara="1" wrap="square" lIns="91425" tIns="91425" rIns="91425" bIns="91425" anchor="t" anchorCtr="0">
            <a:normAutofit lnSpcReduction="20000"/>
          </a:bodyPr>
          <a:lstStyle/>
          <a:p>
            <a:pPr marL="0" lvl="0" indent="0" algn="l" rtl="0">
              <a:lnSpc>
                <a:spcPct val="150000"/>
              </a:lnSpc>
              <a:spcBef>
                <a:spcPts val="0"/>
              </a:spcBef>
              <a:spcAft>
                <a:spcPts val="0"/>
              </a:spcAft>
              <a:buNone/>
            </a:pPr>
            <a:r>
              <a:rPr lang="en" b="1">
                <a:solidFill>
                  <a:schemeClr val="dk1"/>
                </a:solidFill>
              </a:rPr>
              <a:t>Counselor</a:t>
            </a:r>
            <a:endParaRPr b="1">
              <a:solidFill>
                <a:schemeClr val="dk1"/>
              </a:solidFill>
            </a:endParaRPr>
          </a:p>
          <a:p>
            <a:pPr marL="457200" lvl="0" indent="0" algn="l" rtl="0">
              <a:lnSpc>
                <a:spcPct val="150000"/>
              </a:lnSpc>
              <a:spcBef>
                <a:spcPts val="0"/>
              </a:spcBef>
              <a:spcAft>
                <a:spcPts val="0"/>
              </a:spcAft>
              <a:buNone/>
            </a:pPr>
            <a:r>
              <a:rPr lang="en" b="1">
                <a:solidFill>
                  <a:schemeClr val="dk1"/>
                </a:solidFill>
              </a:rPr>
              <a:t>Dr. Rick Ramirez, transitioned to serve HSI grant (09/17/2024)</a:t>
            </a:r>
            <a:endParaRPr b="1">
              <a:solidFill>
                <a:schemeClr val="dk1"/>
              </a:solidFill>
            </a:endParaRPr>
          </a:p>
          <a:p>
            <a:pPr marL="0" lvl="0" indent="0" algn="l" rtl="0">
              <a:lnSpc>
                <a:spcPct val="150000"/>
              </a:lnSpc>
              <a:spcBef>
                <a:spcPts val="0"/>
              </a:spcBef>
              <a:spcAft>
                <a:spcPts val="0"/>
              </a:spcAft>
              <a:buNone/>
            </a:pPr>
            <a:r>
              <a:rPr lang="en" b="1">
                <a:solidFill>
                  <a:schemeClr val="dk1"/>
                </a:solidFill>
              </a:rPr>
              <a:t>Clerk III</a:t>
            </a:r>
            <a:endParaRPr b="1">
              <a:solidFill>
                <a:schemeClr val="dk1"/>
              </a:solidFill>
            </a:endParaRPr>
          </a:p>
          <a:p>
            <a:pPr marL="457200" lvl="0" indent="0" algn="l" rtl="0">
              <a:lnSpc>
                <a:spcPct val="150000"/>
              </a:lnSpc>
              <a:spcBef>
                <a:spcPts val="0"/>
              </a:spcBef>
              <a:spcAft>
                <a:spcPts val="0"/>
              </a:spcAft>
              <a:buNone/>
            </a:pPr>
            <a:r>
              <a:rPr lang="en" b="1">
                <a:solidFill>
                  <a:schemeClr val="dk1"/>
                </a:solidFill>
              </a:rPr>
              <a:t>Vanessa Lung transitioned to serve HSI grant (09/30/2024).</a:t>
            </a:r>
            <a:endParaRPr b="1">
              <a:solidFill>
                <a:schemeClr val="dk1"/>
              </a:solidFill>
            </a:endParaRPr>
          </a:p>
          <a:p>
            <a:pPr marL="0" lvl="0" indent="0" algn="l" rtl="0">
              <a:lnSpc>
                <a:spcPct val="150000"/>
              </a:lnSpc>
              <a:spcBef>
                <a:spcPts val="0"/>
              </a:spcBef>
              <a:spcAft>
                <a:spcPts val="0"/>
              </a:spcAft>
              <a:buNone/>
            </a:pPr>
            <a:r>
              <a:rPr lang="en" b="1">
                <a:solidFill>
                  <a:schemeClr val="dk1"/>
                </a:solidFill>
              </a:rPr>
              <a:t>Student Support Specialist</a:t>
            </a:r>
            <a:endParaRPr b="1">
              <a:solidFill>
                <a:schemeClr val="dk1"/>
              </a:solidFill>
            </a:endParaRPr>
          </a:p>
          <a:p>
            <a:pPr marL="457200" lvl="0" indent="0" algn="l" rtl="0">
              <a:lnSpc>
                <a:spcPct val="150000"/>
              </a:lnSpc>
              <a:spcBef>
                <a:spcPts val="0"/>
              </a:spcBef>
              <a:spcAft>
                <a:spcPts val="0"/>
              </a:spcAft>
              <a:buNone/>
            </a:pPr>
            <a:r>
              <a:rPr lang="en" b="1">
                <a:solidFill>
                  <a:schemeClr val="dk1"/>
                </a:solidFill>
              </a:rPr>
              <a:t>Mariana Valdez Jimenez transitioned to serve HSI grant (10/07/2024). </a:t>
            </a:r>
            <a:endParaRPr b="1">
              <a:solidFill>
                <a:schemeClr val="dk1"/>
              </a:solidFill>
            </a:endParaRPr>
          </a:p>
          <a:p>
            <a:pPr marL="0" lvl="0" indent="0" algn="l" rtl="0">
              <a:lnSpc>
                <a:spcPct val="150000"/>
              </a:lnSpc>
              <a:spcBef>
                <a:spcPts val="0"/>
              </a:spcBef>
              <a:spcAft>
                <a:spcPts val="0"/>
              </a:spcAft>
              <a:buNone/>
            </a:pPr>
            <a:r>
              <a:rPr lang="en" b="1">
                <a:solidFill>
                  <a:schemeClr val="dk1"/>
                </a:solidFill>
              </a:rPr>
              <a:t>Student Ambassadors</a:t>
            </a:r>
            <a:endParaRPr b="1">
              <a:solidFill>
                <a:schemeClr val="dk1"/>
              </a:solidFill>
            </a:endParaRPr>
          </a:p>
          <a:p>
            <a:pPr marL="457200" lvl="0" indent="0" algn="l" rtl="0">
              <a:lnSpc>
                <a:spcPct val="150000"/>
              </a:lnSpc>
              <a:spcBef>
                <a:spcPts val="0"/>
              </a:spcBef>
              <a:spcAft>
                <a:spcPts val="0"/>
              </a:spcAft>
              <a:buNone/>
            </a:pPr>
            <a:r>
              <a:rPr lang="en" b="1">
                <a:solidFill>
                  <a:schemeClr val="dk1"/>
                </a:solidFill>
              </a:rPr>
              <a:t>In the process of being hired. Job posted (09/11/2024). Interviews will begin the week of (10/07/2024).</a:t>
            </a:r>
            <a:endParaRPr b="1">
              <a:solidFill>
                <a:schemeClr val="dk1"/>
              </a:solidFill>
            </a:endParaRPr>
          </a:p>
          <a:p>
            <a:pPr marL="0" lvl="0" indent="0" algn="l" rtl="0">
              <a:lnSpc>
                <a:spcPct val="150000"/>
              </a:lnSpc>
              <a:spcBef>
                <a:spcPts val="0"/>
              </a:spcBef>
              <a:spcAft>
                <a:spcPts val="0"/>
              </a:spcAft>
              <a:buNone/>
            </a:pPr>
            <a:r>
              <a:rPr lang="en" b="1">
                <a:solidFill>
                  <a:schemeClr val="dk1"/>
                </a:solidFill>
              </a:rPr>
              <a:t>Director</a:t>
            </a:r>
            <a:endParaRPr b="1">
              <a:solidFill>
                <a:schemeClr val="dk1"/>
              </a:solidFill>
            </a:endParaRPr>
          </a:p>
          <a:p>
            <a:pPr marL="457200" lvl="0" indent="0" algn="l" rtl="0">
              <a:lnSpc>
                <a:spcPct val="150000"/>
              </a:lnSpc>
              <a:spcBef>
                <a:spcPts val="0"/>
              </a:spcBef>
              <a:spcAft>
                <a:spcPts val="0"/>
              </a:spcAft>
              <a:buNone/>
            </a:pPr>
            <a:r>
              <a:rPr lang="en" b="1">
                <a:solidFill>
                  <a:schemeClr val="dk1"/>
                </a:solidFill>
              </a:rPr>
              <a:t>Dr. Uriel Delgado transitioned to serve HSI grant (08/15/2024).</a:t>
            </a:r>
            <a:endParaRPr b="1">
              <a:solidFill>
                <a:schemeClr val="dk1"/>
              </a:solidFill>
            </a:endParaRPr>
          </a:p>
          <a:p>
            <a:pPr marL="457200" lvl="0" indent="0" algn="l" rtl="0">
              <a:lnSpc>
                <a:spcPct val="100000"/>
              </a:lnSpc>
              <a:spcBef>
                <a:spcPts val="0"/>
              </a:spcBef>
              <a:spcAft>
                <a:spcPts val="0"/>
              </a:spcAft>
              <a:buNone/>
            </a:pPr>
            <a:endParaRPr b="1"/>
          </a:p>
          <a:p>
            <a:pPr marL="457200" lvl="0" indent="0" algn="l" rtl="0">
              <a:lnSpc>
                <a:spcPct val="100000"/>
              </a:lnSpc>
              <a:spcBef>
                <a:spcPts val="0"/>
              </a:spcBef>
              <a:spcAft>
                <a:spcPts val="0"/>
              </a:spcAft>
              <a:buNone/>
            </a:pPr>
            <a:endParaRPr b="1"/>
          </a:p>
        </p:txBody>
      </p:sp>
      <p:pic>
        <p:nvPicPr>
          <p:cNvPr id="79" name="Google Shape;79;p15" descr="Team Building - Free of Charge Creative Commons Highway Sign image"/>
          <p:cNvPicPr preferRelativeResize="0"/>
          <p:nvPr/>
        </p:nvPicPr>
        <p:blipFill>
          <a:blip r:embed="rId3">
            <a:alphaModFix/>
          </a:blip>
          <a:stretch>
            <a:fillRect/>
          </a:stretch>
        </p:blipFill>
        <p:spPr>
          <a:xfrm>
            <a:off x="188975" y="1818099"/>
            <a:ext cx="3250251" cy="21641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6"/>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What does it mean for ARC to be an HSI? </a:t>
            </a:r>
            <a:endParaRPr/>
          </a:p>
        </p:txBody>
      </p:sp>
      <p:sp>
        <p:nvSpPr>
          <p:cNvPr id="85" name="Google Shape;85;p16"/>
          <p:cNvSpPr txBox="1">
            <a:spLocks noGrp="1"/>
          </p:cNvSpPr>
          <p:nvPr>
            <p:ph type="body" idx="1"/>
          </p:nvPr>
        </p:nvSpPr>
        <p:spPr>
          <a:xfrm>
            <a:off x="4644675" y="500925"/>
            <a:ext cx="4166400" cy="4098600"/>
          </a:xfrm>
          <a:prstGeom prst="rect">
            <a:avLst/>
          </a:prstGeom>
        </p:spPr>
        <p:txBody>
          <a:bodyPr spcFirstLastPara="1" wrap="square" lIns="91425" tIns="91425" rIns="91425" bIns="91425" anchor="t" anchorCtr="0">
            <a:normAutofit fontScale="92500" lnSpcReduction="20000"/>
          </a:bodyPr>
          <a:lstStyle/>
          <a:p>
            <a:pPr marL="0" lvl="0" indent="0" algn="l" rtl="0">
              <a:lnSpc>
                <a:spcPct val="115000"/>
              </a:lnSpc>
              <a:spcBef>
                <a:spcPts val="0"/>
              </a:spcBef>
              <a:spcAft>
                <a:spcPts val="0"/>
              </a:spcAft>
              <a:buNone/>
            </a:pPr>
            <a:r>
              <a:rPr lang="en"/>
              <a:t>American River College recognizes the importance of serving Latinx and low-income students. This is especially important because the college enrolls high numbers of minority, low-income and first-generation students.</a:t>
            </a:r>
            <a:endParaRPr/>
          </a:p>
          <a:p>
            <a:pPr marL="0" lvl="0" indent="0" algn="l" rtl="0">
              <a:lnSpc>
                <a:spcPct val="115000"/>
              </a:lnSpc>
              <a:spcBef>
                <a:spcPts val="1200"/>
              </a:spcBef>
              <a:spcAft>
                <a:spcPts val="0"/>
              </a:spcAft>
              <a:buNone/>
            </a:pPr>
            <a:r>
              <a:rPr lang="en" b="1"/>
              <a:t>Objectives</a:t>
            </a:r>
            <a:endParaRPr b="1"/>
          </a:p>
          <a:p>
            <a:pPr marL="457200" lvl="0" indent="-304958" algn="l" rtl="0">
              <a:lnSpc>
                <a:spcPct val="115000"/>
              </a:lnSpc>
              <a:spcBef>
                <a:spcPts val="1200"/>
              </a:spcBef>
              <a:spcAft>
                <a:spcPts val="0"/>
              </a:spcAft>
              <a:buSzPct val="100000"/>
              <a:buAutoNum type="arabicPeriod"/>
            </a:pPr>
            <a:r>
              <a:rPr lang="en"/>
              <a:t>By Sept. 30, 2027, increase the fall-to-fall retention rate among ARC Latinx students to 42.8%. Baseline: 37.8%</a:t>
            </a:r>
            <a:endParaRPr/>
          </a:p>
          <a:p>
            <a:pPr marL="457200" lvl="0" indent="-304958" algn="l" rtl="0">
              <a:lnSpc>
                <a:spcPct val="115000"/>
              </a:lnSpc>
              <a:spcBef>
                <a:spcPts val="0"/>
              </a:spcBef>
              <a:spcAft>
                <a:spcPts val="0"/>
              </a:spcAft>
              <a:buSzPct val="100000"/>
              <a:buAutoNum type="arabicPeriod"/>
            </a:pPr>
            <a:r>
              <a:rPr lang="en"/>
              <a:t>By Sept. 30, 2027, increase the three-year (150% time) graduation rate for Latinx students to 10%. Baseline: 5%</a:t>
            </a:r>
            <a:endParaRPr/>
          </a:p>
          <a:p>
            <a:pPr marL="457200" lvl="0" indent="-304958" algn="l" rtl="0">
              <a:lnSpc>
                <a:spcPct val="115000"/>
              </a:lnSpc>
              <a:spcBef>
                <a:spcPts val="0"/>
              </a:spcBef>
              <a:spcAft>
                <a:spcPts val="0"/>
              </a:spcAft>
              <a:buSzPct val="100000"/>
              <a:buAutoNum type="arabicPeriod"/>
            </a:pPr>
            <a:r>
              <a:rPr lang="en"/>
              <a:t>By Sept. 30, 2027, improve the percentage of Latinx students transferring to a four-year institution to 11.7%. Baseline: 6.7% </a:t>
            </a:r>
            <a:endParaRPr/>
          </a:p>
          <a:p>
            <a:pPr marL="457200" lvl="0" indent="-304958" algn="l" rtl="0">
              <a:lnSpc>
                <a:spcPct val="115000"/>
              </a:lnSpc>
              <a:spcBef>
                <a:spcPts val="0"/>
              </a:spcBef>
              <a:spcAft>
                <a:spcPts val="0"/>
              </a:spcAft>
              <a:buSzPct val="100000"/>
              <a:buAutoNum type="arabicPeriod"/>
            </a:pPr>
            <a:r>
              <a:rPr lang="en"/>
              <a:t>By Sept. 30, 2027, increase the percentage of Latinx students who do NOT require remediation in any course to 34%. Baseline: 24%</a:t>
            </a:r>
            <a:endParaRPr/>
          </a:p>
          <a:p>
            <a:pPr marL="457200" lvl="0" indent="-304958" algn="l" rtl="0">
              <a:lnSpc>
                <a:spcPct val="115000"/>
              </a:lnSpc>
              <a:spcBef>
                <a:spcPts val="0"/>
              </a:spcBef>
              <a:spcAft>
                <a:spcPts val="0"/>
              </a:spcAft>
              <a:buSzPct val="100000"/>
              <a:buAutoNum type="arabicPeriod"/>
            </a:pPr>
            <a:r>
              <a:rPr lang="en"/>
              <a:t>By Sept. 30, 2027, increase the percentage of new, first-time in college Latinx students taking one or more core courses to 75%. Baseline: 68.3%</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graphicFrame>
        <p:nvGraphicFramePr>
          <p:cNvPr id="90" name="Google Shape;90;p17"/>
          <p:cNvGraphicFramePr/>
          <p:nvPr/>
        </p:nvGraphicFramePr>
        <p:xfrm>
          <a:off x="903500" y="170650"/>
          <a:ext cx="7239000" cy="4465200"/>
        </p:xfrm>
        <a:graphic>
          <a:graphicData uri="http://schemas.openxmlformats.org/drawingml/2006/table">
            <a:tbl>
              <a:tblPr>
                <a:noFill/>
                <a:tableStyleId>{2F051747-CCAA-4A6A-93FD-7E12F141FEB9}</a:tableStyleId>
              </a:tblPr>
              <a:tblGrid>
                <a:gridCol w="2310900">
                  <a:extLst>
                    <a:ext uri="{9D8B030D-6E8A-4147-A177-3AD203B41FA5}">
                      <a16:colId xmlns:a16="http://schemas.microsoft.com/office/drawing/2014/main" val="20000"/>
                    </a:ext>
                  </a:extLst>
                </a:gridCol>
                <a:gridCol w="4928100">
                  <a:extLst>
                    <a:ext uri="{9D8B030D-6E8A-4147-A177-3AD203B41FA5}">
                      <a16:colId xmlns:a16="http://schemas.microsoft.com/office/drawing/2014/main" val="20001"/>
                    </a:ext>
                  </a:extLst>
                </a:gridCol>
              </a:tblGrid>
              <a:tr h="381000">
                <a:tc>
                  <a:txBody>
                    <a:bodyPr/>
                    <a:lstStyle/>
                    <a:p>
                      <a:pPr marL="0" lvl="0" indent="0" algn="l" rtl="0">
                        <a:spcBef>
                          <a:spcPts val="0"/>
                        </a:spcBef>
                        <a:spcAft>
                          <a:spcPts val="0"/>
                        </a:spcAft>
                        <a:buNone/>
                      </a:pPr>
                      <a:r>
                        <a:rPr lang="en" sz="1000">
                          <a:latin typeface="Roboto"/>
                          <a:ea typeface="Roboto"/>
                          <a:cs typeface="Roboto"/>
                          <a:sym typeface="Roboto"/>
                        </a:rPr>
                        <a:t>Strategy</a:t>
                      </a:r>
                      <a:endParaRPr sz="1000">
                        <a:latin typeface="Roboto"/>
                        <a:ea typeface="Roboto"/>
                        <a:cs typeface="Roboto"/>
                        <a:sym typeface="Roboto"/>
                      </a:endParaRPr>
                    </a:p>
                  </a:txBody>
                  <a:tcPr marL="91425" marR="91425" marT="91425" marB="91425"/>
                </a:tc>
                <a:tc>
                  <a:txBody>
                    <a:bodyPr/>
                    <a:lstStyle/>
                    <a:p>
                      <a:pPr marL="0" lvl="0" indent="0" algn="l" rtl="0">
                        <a:spcBef>
                          <a:spcPts val="0"/>
                        </a:spcBef>
                        <a:spcAft>
                          <a:spcPts val="0"/>
                        </a:spcAft>
                        <a:buNone/>
                      </a:pPr>
                      <a:r>
                        <a:rPr lang="en" sz="1000">
                          <a:latin typeface="Roboto"/>
                          <a:ea typeface="Roboto"/>
                          <a:cs typeface="Roboto"/>
                          <a:sym typeface="Roboto"/>
                        </a:rPr>
                        <a:t>How Strategy Will Be Implemented</a:t>
                      </a:r>
                      <a:endParaRPr sz="1000">
                        <a:latin typeface="Roboto"/>
                        <a:ea typeface="Roboto"/>
                        <a:cs typeface="Roboto"/>
                        <a:sym typeface="Roboto"/>
                      </a:endParaRPr>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 sz="1000">
                          <a:latin typeface="Roboto"/>
                          <a:ea typeface="Roboto"/>
                          <a:cs typeface="Roboto"/>
                          <a:sym typeface="Roboto"/>
                        </a:rPr>
                        <a:t>1: Eliminate equity gaps between Latinx and other students.</a:t>
                      </a:r>
                      <a:endParaRPr sz="1000">
                        <a:latin typeface="Roboto"/>
                        <a:ea typeface="Roboto"/>
                        <a:cs typeface="Roboto"/>
                        <a:sym typeface="Roboto"/>
                      </a:endParaRPr>
                    </a:p>
                  </a:txBody>
                  <a:tcPr marL="91425" marR="91425" marT="91425" marB="91425"/>
                </a:tc>
                <a:tc>
                  <a:txBody>
                    <a:bodyPr/>
                    <a:lstStyle/>
                    <a:p>
                      <a:pPr marL="0" lvl="0" indent="0" algn="l" rtl="0">
                        <a:spcBef>
                          <a:spcPts val="0"/>
                        </a:spcBef>
                        <a:spcAft>
                          <a:spcPts val="0"/>
                        </a:spcAft>
                        <a:buNone/>
                      </a:pPr>
                      <a:r>
                        <a:rPr lang="en" sz="1000">
                          <a:latin typeface="Roboto"/>
                          <a:ea typeface="Roboto"/>
                          <a:cs typeface="Roboto"/>
                          <a:sym typeface="Roboto"/>
                        </a:rPr>
                        <a:t>1.1: Develop new support programs for students that address both academic and essential/soft skills.</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1.2: Continually collect and analyze data to monitor student success.</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1.3: Provide students with safe spaces and culturally-appropriate programming.</a:t>
                      </a:r>
                      <a:endParaRPr sz="1000">
                        <a:latin typeface="Roboto"/>
                        <a:ea typeface="Roboto"/>
                        <a:cs typeface="Roboto"/>
                        <a:sym typeface="Roboto"/>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 sz="1000">
                          <a:latin typeface="Roboto"/>
                          <a:ea typeface="Roboto"/>
                          <a:cs typeface="Roboto"/>
                          <a:sym typeface="Roboto"/>
                        </a:rPr>
                        <a:t>2: Increase completion rates</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among Latinx and low-income</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students.</a:t>
                      </a:r>
                      <a:endParaRPr sz="1000">
                        <a:latin typeface="Roboto"/>
                        <a:ea typeface="Roboto"/>
                        <a:cs typeface="Roboto"/>
                        <a:sym typeface="Roboto"/>
                      </a:endParaRPr>
                    </a:p>
                  </a:txBody>
                  <a:tcPr marL="91425" marR="91425" marT="91425" marB="91425"/>
                </a:tc>
                <a:tc>
                  <a:txBody>
                    <a:bodyPr/>
                    <a:lstStyle/>
                    <a:p>
                      <a:pPr marL="0" lvl="0" indent="0" algn="l" rtl="0">
                        <a:spcBef>
                          <a:spcPts val="0"/>
                        </a:spcBef>
                        <a:spcAft>
                          <a:spcPts val="0"/>
                        </a:spcAft>
                        <a:buNone/>
                      </a:pPr>
                      <a:r>
                        <a:rPr lang="en" sz="1000">
                          <a:latin typeface="Roboto"/>
                          <a:ea typeface="Roboto"/>
                          <a:cs typeface="Roboto"/>
                          <a:sym typeface="Roboto"/>
                        </a:rPr>
                        <a:t>2.1: Partner with faculty members to ensure student progress is being tracked and that students who need additional assistance are identified.</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2.2: Develop programming that includes culturally-relevant elements.</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2.3: Offer a variety of support programs specific to Latinx students, and include family as participants.</a:t>
                      </a:r>
                      <a:endParaRPr sz="1000">
                        <a:latin typeface="Roboto"/>
                        <a:ea typeface="Roboto"/>
                        <a:cs typeface="Roboto"/>
                        <a:sym typeface="Roboto"/>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 sz="1000">
                          <a:latin typeface="Roboto"/>
                          <a:ea typeface="Roboto"/>
                          <a:cs typeface="Roboto"/>
                          <a:sym typeface="Roboto"/>
                        </a:rPr>
                        <a:t>3: Increase access to college</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education for Latinx and low-</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income students.</a:t>
                      </a:r>
                      <a:endParaRPr sz="1000">
                        <a:latin typeface="Roboto"/>
                        <a:ea typeface="Roboto"/>
                        <a:cs typeface="Roboto"/>
                        <a:sym typeface="Roboto"/>
                      </a:endParaRPr>
                    </a:p>
                  </a:txBody>
                  <a:tcPr marL="91425" marR="91425" marT="91425" marB="91425"/>
                </a:tc>
                <a:tc>
                  <a:txBody>
                    <a:bodyPr/>
                    <a:lstStyle/>
                    <a:p>
                      <a:pPr marL="0" lvl="0" indent="0" algn="l" rtl="0">
                        <a:spcBef>
                          <a:spcPts val="0"/>
                        </a:spcBef>
                        <a:spcAft>
                          <a:spcPts val="0"/>
                        </a:spcAft>
                        <a:buNone/>
                      </a:pPr>
                      <a:r>
                        <a:rPr lang="en" sz="1000">
                          <a:latin typeface="Roboto"/>
                          <a:ea typeface="Roboto"/>
                          <a:cs typeface="Roboto"/>
                          <a:sym typeface="Roboto"/>
                        </a:rPr>
                        <a:t>3.1: Partner with area school districts and four-year institutions to develop pathways to help students through the education pipeline.</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3.2: Increase enrollment of minority and low-income students by offering pre-college programming that utilizes culturally-relevant techniques.</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3.3: Better market college programs to all students, with information to minority groups provided bilingually and in locations they frequent.</a:t>
                      </a:r>
                      <a:endParaRPr sz="1000">
                        <a:latin typeface="Roboto"/>
                        <a:ea typeface="Roboto"/>
                        <a:cs typeface="Roboto"/>
                        <a:sym typeface="Roboto"/>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 sz="1000">
                          <a:latin typeface="Roboto"/>
                          <a:ea typeface="Roboto"/>
                          <a:cs typeface="Roboto"/>
                          <a:sym typeface="Roboto"/>
                        </a:rPr>
                        <a:t>4: Ensure students complete a degree</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while being able to demonstrate</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personal and professional</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readiness for a career or transfer.</a:t>
                      </a:r>
                      <a:endParaRPr sz="1000">
                        <a:latin typeface="Roboto"/>
                        <a:ea typeface="Roboto"/>
                        <a:cs typeface="Roboto"/>
                        <a:sym typeface="Roboto"/>
                      </a:endParaRPr>
                    </a:p>
                  </a:txBody>
                  <a:tcPr marL="91425" marR="91425" marT="91425" marB="91425"/>
                </a:tc>
                <a:tc>
                  <a:txBody>
                    <a:bodyPr/>
                    <a:lstStyle/>
                    <a:p>
                      <a:pPr marL="0" lvl="0" indent="0" algn="l" rtl="0">
                        <a:spcBef>
                          <a:spcPts val="0"/>
                        </a:spcBef>
                        <a:spcAft>
                          <a:spcPts val="0"/>
                        </a:spcAft>
                        <a:buNone/>
                      </a:pPr>
                      <a:r>
                        <a:rPr lang="en" sz="1000">
                          <a:latin typeface="Roboto"/>
                          <a:ea typeface="Roboto"/>
                          <a:cs typeface="Roboto"/>
                          <a:sym typeface="Roboto"/>
                        </a:rPr>
                        <a:t>4.1: Provide opportunities for students to learn new information or skills through workshops and other activities.</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4.2: Demonstrate skills and behaviors that contribute to the inclusive and respectful sharing of ideas.</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4.3: Utilize multiple communication methods that address diversity.</a:t>
                      </a:r>
                      <a:endParaRPr sz="1000">
                        <a:latin typeface="Roboto"/>
                        <a:ea typeface="Roboto"/>
                        <a:cs typeface="Roboto"/>
                        <a:sym typeface="Roboto"/>
                      </a:endParaRPr>
                    </a:p>
                    <a:p>
                      <a:pPr marL="0" lvl="0" indent="0" algn="l" rtl="0">
                        <a:spcBef>
                          <a:spcPts val="0"/>
                        </a:spcBef>
                        <a:spcAft>
                          <a:spcPts val="0"/>
                        </a:spcAft>
                        <a:buNone/>
                      </a:pPr>
                      <a:r>
                        <a:rPr lang="en" sz="1000">
                          <a:latin typeface="Roboto"/>
                          <a:ea typeface="Roboto"/>
                          <a:cs typeface="Roboto"/>
                          <a:sym typeface="Roboto"/>
                        </a:rPr>
                        <a:t>4.4: Critically evaluate information and work with diverse student populations to gather information and make changes as needed to improve the student experience.</a:t>
                      </a:r>
                      <a:endParaRPr sz="1000">
                        <a:latin typeface="Roboto"/>
                        <a:ea typeface="Roboto"/>
                        <a:cs typeface="Roboto"/>
                        <a:sym typeface="Roboto"/>
                      </a:endParaRPr>
                    </a:p>
                  </a:txBody>
                  <a:tcPr marL="91425" marR="91425" marT="91425" marB="91425"/>
                </a:tc>
                <a:extLst>
                  <a:ext uri="{0D108BD9-81ED-4DB2-BD59-A6C34878D82A}">
                    <a16:rowId xmlns:a16="http://schemas.microsoft.com/office/drawing/2014/main" val="10004"/>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8"/>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Funds</a:t>
            </a:r>
            <a:endParaRPr/>
          </a:p>
        </p:txBody>
      </p:sp>
      <p:sp>
        <p:nvSpPr>
          <p:cNvPr id="96" name="Google Shape;96;p18"/>
          <p:cNvSpPr txBox="1">
            <a:spLocks noGrp="1"/>
          </p:cNvSpPr>
          <p:nvPr>
            <p:ph type="body" idx="1"/>
          </p:nvPr>
        </p:nvSpPr>
        <p:spPr>
          <a:xfrm>
            <a:off x="311700" y="1505700"/>
            <a:ext cx="3999900" cy="3076200"/>
          </a:xfrm>
          <a:prstGeom prst="rect">
            <a:avLst/>
          </a:prstGeom>
        </p:spPr>
        <p:txBody>
          <a:bodyPr spcFirstLastPara="1" wrap="square" lIns="91425" tIns="91425" rIns="91425" bIns="91425" anchor="t" anchorCtr="0">
            <a:normAutofit lnSpcReduction="10000"/>
          </a:bodyPr>
          <a:lstStyle/>
          <a:p>
            <a:pPr marL="457200" lvl="0" indent="-311150" algn="l" rtl="0">
              <a:lnSpc>
                <a:spcPct val="150000"/>
              </a:lnSpc>
              <a:spcBef>
                <a:spcPts val="0"/>
              </a:spcBef>
              <a:spcAft>
                <a:spcPts val="0"/>
              </a:spcAft>
              <a:buSzPts val="1300"/>
              <a:buChar char="●"/>
            </a:pPr>
            <a:r>
              <a:rPr lang="en"/>
              <a:t>3 Million dollar grant over the next 5 years</a:t>
            </a:r>
            <a:endParaRPr/>
          </a:p>
          <a:p>
            <a:pPr marL="914400" lvl="1" indent="-298450" algn="l" rtl="0">
              <a:lnSpc>
                <a:spcPct val="150000"/>
              </a:lnSpc>
              <a:spcBef>
                <a:spcPts val="0"/>
              </a:spcBef>
              <a:spcAft>
                <a:spcPts val="0"/>
              </a:spcAft>
              <a:buSzPts val="1100"/>
              <a:buChar char="○"/>
            </a:pPr>
            <a:r>
              <a:rPr lang="en"/>
              <a:t>First year of grant 2023 - 2024</a:t>
            </a:r>
            <a:endParaRPr/>
          </a:p>
          <a:p>
            <a:pPr marL="457200" lvl="0" indent="-311150" algn="l" rtl="0">
              <a:lnSpc>
                <a:spcPct val="150000"/>
              </a:lnSpc>
              <a:spcBef>
                <a:spcPts val="0"/>
              </a:spcBef>
              <a:spcAft>
                <a:spcPts val="0"/>
              </a:spcAft>
              <a:buSzPts val="1300"/>
              <a:buChar char="●"/>
            </a:pPr>
            <a:r>
              <a:rPr lang="en"/>
              <a:t>Around $599K annual funds </a:t>
            </a:r>
            <a:endParaRPr/>
          </a:p>
          <a:p>
            <a:pPr marL="457200" lvl="0" indent="-311150" algn="l" rtl="0">
              <a:lnSpc>
                <a:spcPct val="150000"/>
              </a:lnSpc>
              <a:spcBef>
                <a:spcPts val="0"/>
              </a:spcBef>
              <a:spcAft>
                <a:spcPts val="0"/>
              </a:spcAft>
              <a:buSzPts val="1300"/>
              <a:buChar char="●"/>
            </a:pPr>
            <a:r>
              <a:rPr lang="en"/>
              <a:t>Goal to institutionalize programming and staffing at the end of the five years</a:t>
            </a:r>
            <a:endParaRPr/>
          </a:p>
          <a:p>
            <a:pPr marL="0" lvl="0" indent="0" algn="l" rtl="0">
              <a:lnSpc>
                <a:spcPct val="150000"/>
              </a:lnSpc>
              <a:spcBef>
                <a:spcPts val="1200"/>
              </a:spcBef>
              <a:spcAft>
                <a:spcPts val="0"/>
              </a:spcAft>
              <a:buNone/>
            </a:pPr>
            <a:r>
              <a:rPr lang="en"/>
              <a:t>Federal vs State funds</a:t>
            </a:r>
            <a:endParaRPr/>
          </a:p>
          <a:p>
            <a:pPr marL="457200" lvl="0" indent="-311150" algn="l" rtl="0">
              <a:lnSpc>
                <a:spcPct val="150000"/>
              </a:lnSpc>
              <a:spcBef>
                <a:spcPts val="1200"/>
              </a:spcBef>
              <a:spcAft>
                <a:spcPts val="0"/>
              </a:spcAft>
              <a:buSzPts val="1300"/>
              <a:buChar char="●"/>
            </a:pPr>
            <a:r>
              <a:rPr lang="en"/>
              <a:t>Direct funds cannot go towards students who are undocumented</a:t>
            </a:r>
            <a:endParaRPr/>
          </a:p>
          <a:p>
            <a:pPr marL="0" lvl="0" indent="0" algn="l" rtl="0">
              <a:spcBef>
                <a:spcPts val="1200"/>
              </a:spcBef>
              <a:spcAft>
                <a:spcPts val="12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9"/>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Campus Support </a:t>
            </a:r>
            <a:endParaRPr/>
          </a:p>
          <a:p>
            <a:pPr marL="0" lvl="0" indent="0" algn="l" rtl="0">
              <a:spcBef>
                <a:spcPts val="0"/>
              </a:spcBef>
              <a:spcAft>
                <a:spcPts val="0"/>
              </a:spcAft>
              <a:buNone/>
            </a:pPr>
            <a:endParaRPr/>
          </a:p>
        </p:txBody>
      </p:sp>
      <p:sp>
        <p:nvSpPr>
          <p:cNvPr id="102" name="Google Shape;102;p19"/>
          <p:cNvSpPr txBox="1">
            <a:spLocks noGrp="1"/>
          </p:cNvSpPr>
          <p:nvPr>
            <p:ph type="body" idx="1"/>
          </p:nvPr>
        </p:nvSpPr>
        <p:spPr>
          <a:xfrm>
            <a:off x="4644675" y="500925"/>
            <a:ext cx="4166400" cy="4098600"/>
          </a:xfrm>
          <a:prstGeom prst="rect">
            <a:avLst/>
          </a:prstGeom>
        </p:spPr>
        <p:txBody>
          <a:bodyPr spcFirstLastPara="1" wrap="square" lIns="91425" tIns="91425" rIns="91425" bIns="91425" anchor="t" anchorCtr="0">
            <a:normAutofit/>
          </a:bodyPr>
          <a:lstStyle/>
          <a:p>
            <a:pPr marL="457200" lvl="0" indent="-311150" algn="l" rtl="0">
              <a:spcBef>
                <a:spcPts val="0"/>
              </a:spcBef>
              <a:spcAft>
                <a:spcPts val="0"/>
              </a:spcAft>
              <a:buSzPts val="1300"/>
              <a:buAutoNum type="arabicPeriod"/>
            </a:pPr>
            <a:r>
              <a:rPr lang="en"/>
              <a:t>Promotion</a:t>
            </a:r>
            <a:endParaRPr/>
          </a:p>
          <a:p>
            <a:pPr marL="914400" lvl="1" indent="-298450" algn="l" rtl="0">
              <a:spcBef>
                <a:spcPts val="0"/>
              </a:spcBef>
              <a:spcAft>
                <a:spcPts val="0"/>
              </a:spcAft>
              <a:buSzPts val="1100"/>
              <a:buAutoNum type="alphaLcPeriod"/>
            </a:pPr>
            <a:r>
              <a:rPr lang="en"/>
              <a:t>Telling students about the center</a:t>
            </a:r>
            <a:endParaRPr/>
          </a:p>
          <a:p>
            <a:pPr marL="914400" lvl="1" indent="-298450" algn="l" rtl="0">
              <a:spcBef>
                <a:spcPts val="0"/>
              </a:spcBef>
              <a:spcAft>
                <a:spcPts val="0"/>
              </a:spcAft>
              <a:buSzPts val="1100"/>
              <a:buAutoNum type="alphaLcPeriod"/>
            </a:pPr>
            <a:r>
              <a:rPr lang="en"/>
              <a:t>Coming in for support and resources (counseling)</a:t>
            </a:r>
            <a:endParaRPr/>
          </a:p>
          <a:p>
            <a:pPr marL="914400" lvl="1" indent="-298450" algn="l" rtl="0">
              <a:spcBef>
                <a:spcPts val="0"/>
              </a:spcBef>
              <a:spcAft>
                <a:spcPts val="0"/>
              </a:spcAft>
              <a:buSzPts val="1100"/>
              <a:buAutoNum type="alphaLcPeriod"/>
            </a:pPr>
            <a:r>
              <a:rPr lang="en"/>
              <a:t>Early opportunity for students to get involved in the foundation of the center</a:t>
            </a:r>
            <a:endParaRPr/>
          </a:p>
          <a:p>
            <a:pPr marL="457200" lvl="0" indent="-311150" algn="l" rtl="0">
              <a:spcBef>
                <a:spcPts val="0"/>
              </a:spcBef>
              <a:spcAft>
                <a:spcPts val="0"/>
              </a:spcAft>
              <a:buSzPts val="1300"/>
              <a:buAutoNum type="arabicPeriod"/>
            </a:pPr>
            <a:r>
              <a:rPr lang="en"/>
              <a:t>Exposure</a:t>
            </a:r>
            <a:endParaRPr/>
          </a:p>
          <a:p>
            <a:pPr marL="914400" lvl="1" indent="-298450" algn="l" rtl="0">
              <a:spcBef>
                <a:spcPts val="0"/>
              </a:spcBef>
              <a:spcAft>
                <a:spcPts val="0"/>
              </a:spcAft>
              <a:buSzPts val="1100"/>
              <a:buAutoNum type="alphaLcPeriod"/>
            </a:pPr>
            <a:r>
              <a:rPr lang="en"/>
              <a:t>Inclusion in campus events to promote the center</a:t>
            </a:r>
            <a:endParaRPr/>
          </a:p>
          <a:p>
            <a:pPr marL="914400" lvl="1" indent="-298450" algn="l" rtl="0">
              <a:spcBef>
                <a:spcPts val="0"/>
              </a:spcBef>
              <a:spcAft>
                <a:spcPts val="0"/>
              </a:spcAft>
              <a:buSzPts val="1100"/>
              <a:buAutoNum type="alphaLcPeriod"/>
            </a:pPr>
            <a:r>
              <a:rPr lang="en"/>
              <a:t>Classroom, event, and program presentations to students about the center</a:t>
            </a:r>
            <a:endParaRPr/>
          </a:p>
          <a:p>
            <a:pPr marL="914400" lvl="1" indent="-298450" algn="l" rtl="0">
              <a:spcBef>
                <a:spcPts val="0"/>
              </a:spcBef>
              <a:spcAft>
                <a:spcPts val="0"/>
              </a:spcAft>
              <a:buSzPts val="1100"/>
              <a:buAutoNum type="alphaLcPeriod"/>
            </a:pPr>
            <a:r>
              <a:rPr lang="en"/>
              <a:t>Inclusion in outreach events to inform incoming students about the center</a:t>
            </a:r>
            <a:endParaRPr/>
          </a:p>
          <a:p>
            <a:pPr marL="457200" lvl="0" indent="-311150" algn="l" rtl="0">
              <a:spcBef>
                <a:spcPts val="0"/>
              </a:spcBef>
              <a:spcAft>
                <a:spcPts val="0"/>
              </a:spcAft>
              <a:buSzPts val="1300"/>
              <a:buAutoNum type="arabicPeriod"/>
            </a:pPr>
            <a:r>
              <a:rPr lang="en"/>
              <a:t>Collaboration</a:t>
            </a:r>
            <a:endParaRPr/>
          </a:p>
          <a:p>
            <a:pPr marL="914400" lvl="1" indent="-298450" algn="l" rtl="0">
              <a:spcBef>
                <a:spcPts val="0"/>
              </a:spcBef>
              <a:spcAft>
                <a:spcPts val="0"/>
              </a:spcAft>
              <a:buSzPts val="1100"/>
              <a:buAutoNum type="alphaLcPeriod"/>
            </a:pPr>
            <a:r>
              <a:rPr lang="en"/>
              <a:t>Opportunities to work with other organizations, clubs, programs directly working with Latino/a populations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0"/>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Measuring Grant's Effectiveness</a:t>
            </a:r>
            <a:endParaRPr/>
          </a:p>
        </p:txBody>
      </p:sp>
      <p:graphicFrame>
        <p:nvGraphicFramePr>
          <p:cNvPr id="108" name="Google Shape;108;p20"/>
          <p:cNvGraphicFramePr/>
          <p:nvPr/>
        </p:nvGraphicFramePr>
        <p:xfrm>
          <a:off x="952500" y="1380550"/>
          <a:ext cx="7239000" cy="3642140"/>
        </p:xfrm>
        <a:graphic>
          <a:graphicData uri="http://schemas.openxmlformats.org/drawingml/2006/table">
            <a:tbl>
              <a:tblPr>
                <a:noFill/>
                <a:tableStyleId>{2F051747-CCAA-4A6A-93FD-7E12F141FEB9}</a:tableStyleId>
              </a:tblPr>
              <a:tblGrid>
                <a:gridCol w="1597100">
                  <a:extLst>
                    <a:ext uri="{9D8B030D-6E8A-4147-A177-3AD203B41FA5}">
                      <a16:colId xmlns:a16="http://schemas.microsoft.com/office/drawing/2014/main" val="20000"/>
                    </a:ext>
                  </a:extLst>
                </a:gridCol>
                <a:gridCol w="5641900">
                  <a:extLst>
                    <a:ext uri="{9D8B030D-6E8A-4147-A177-3AD203B41FA5}">
                      <a16:colId xmlns:a16="http://schemas.microsoft.com/office/drawing/2014/main" val="20001"/>
                    </a:ext>
                  </a:extLst>
                </a:gridCol>
              </a:tblGrid>
              <a:tr h="381000">
                <a:tc>
                  <a:txBody>
                    <a:bodyPr/>
                    <a:lstStyle/>
                    <a:p>
                      <a:pPr marL="0" lvl="0" indent="0" algn="l" rtl="0">
                        <a:lnSpc>
                          <a:spcPct val="115000"/>
                        </a:lnSpc>
                        <a:spcBef>
                          <a:spcPts val="0"/>
                        </a:spcBef>
                        <a:spcAft>
                          <a:spcPts val="0"/>
                        </a:spcAft>
                        <a:buNone/>
                      </a:pPr>
                      <a:r>
                        <a:rPr lang="en" sz="900" b="1">
                          <a:latin typeface="Roboto"/>
                          <a:ea typeface="Roboto"/>
                          <a:cs typeface="Roboto"/>
                          <a:sym typeface="Roboto"/>
                        </a:rPr>
                        <a:t>Objective 1: </a:t>
                      </a:r>
                      <a:r>
                        <a:rPr lang="en" sz="900">
                          <a:latin typeface="Roboto"/>
                          <a:ea typeface="Roboto"/>
                          <a:cs typeface="Roboto"/>
                          <a:sym typeface="Roboto"/>
                        </a:rPr>
                        <a:t>By Sept. 30, 2027, increase the fall-to-fall retention rate among ARC Latinx students to 42.8%.</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Baseline:</a:t>
                      </a:r>
                      <a:r>
                        <a:rPr lang="en" sz="900">
                          <a:latin typeface="Roboto"/>
                          <a:ea typeface="Roboto"/>
                          <a:cs typeface="Roboto"/>
                          <a:sym typeface="Roboto"/>
                        </a:rPr>
                        <a:t> 37.8%</a:t>
                      </a:r>
                      <a:endParaRPr sz="900">
                        <a:latin typeface="Roboto"/>
                        <a:ea typeface="Roboto"/>
                        <a:cs typeface="Roboto"/>
                        <a:sym typeface="Roboto"/>
                      </a:endParaRPr>
                    </a:p>
                    <a:p>
                      <a:pPr marL="0" lvl="0" indent="0" algn="l" rtl="0">
                        <a:lnSpc>
                          <a:spcPct val="115000"/>
                        </a:lnSpc>
                        <a:spcBef>
                          <a:spcPts val="0"/>
                        </a:spcBef>
                        <a:spcAft>
                          <a:spcPts val="0"/>
                        </a:spcAft>
                        <a:buNone/>
                      </a:pPr>
                      <a:endParaRPr sz="900">
                        <a:latin typeface="Roboto"/>
                        <a:ea typeface="Roboto"/>
                        <a:cs typeface="Roboto"/>
                        <a:sym typeface="Roboto"/>
                      </a:endParaRPr>
                    </a:p>
                  </a:txBody>
                  <a:tcPr marL="91425" marR="91425" marT="91425" marB="91425"/>
                </a:tc>
                <a:tc>
                  <a:txBody>
                    <a:bodyPr/>
                    <a:lstStyle/>
                    <a:p>
                      <a:pPr marL="0" lvl="0" indent="0" algn="l" rtl="0">
                        <a:lnSpc>
                          <a:spcPct val="115000"/>
                        </a:lnSpc>
                        <a:spcBef>
                          <a:spcPts val="0"/>
                        </a:spcBef>
                        <a:spcAft>
                          <a:spcPts val="0"/>
                        </a:spcAft>
                        <a:buNone/>
                      </a:pPr>
                      <a:r>
                        <a:rPr lang="en" sz="900" b="1">
                          <a:latin typeface="Roboto"/>
                          <a:ea typeface="Roboto"/>
                          <a:cs typeface="Roboto"/>
                          <a:sym typeface="Roboto"/>
                        </a:rPr>
                        <a:t>Quantitative Data:</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Retention rates for all students and Latinx students.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 of students using the Latinx Center.</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 of items borrowed from the Lending Library.</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Count of workshops held and students attending them.</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Qualitative Data:</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Feedback on Latinx Center and Lending Library.</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Student satisfaction of workshops.</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Data Collection Procedures:</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The student information system will track student retention by ethnicity and major.</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A sign-in system will be set up in the Latinx Center that will track users by student number. This will allow analysis of who is using the facility (ethnicity, year in school, major) and when (day of the week/time of day).</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A standard satisfaction survey will be developed and provided to students at the end of workshops or other activities in the Latinx Center. Answers will be analyzed and compiled into spreadsheets that denote student age and ethnicity.</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Focus groups and interviews will be conducted by the External Evaluator to further determine satisfaction.</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Instruments to be Developed:</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Sign-in process (electronic).</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Satisfaction survey.</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Focus group/interview questions.</a:t>
                      </a:r>
                      <a:endParaRPr sz="900">
                        <a:latin typeface="Roboto"/>
                        <a:ea typeface="Roboto"/>
                        <a:cs typeface="Roboto"/>
                        <a:sym typeface="Roboto"/>
                      </a:endParaRPr>
                    </a:p>
                  </a:txBody>
                  <a:tcPr marL="91425" marR="91425" marT="91425" marB="91425"/>
                </a:tc>
                <a:extLst>
                  <a:ext uri="{0D108BD9-81ED-4DB2-BD59-A6C34878D82A}">
                    <a16:rowId xmlns:a16="http://schemas.microsoft.com/office/drawing/2014/main" val="10000"/>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1"/>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Measuring Grant's Effectiveness</a:t>
            </a:r>
            <a:endParaRPr/>
          </a:p>
        </p:txBody>
      </p:sp>
      <p:graphicFrame>
        <p:nvGraphicFramePr>
          <p:cNvPr id="114" name="Google Shape;114;p21"/>
          <p:cNvGraphicFramePr/>
          <p:nvPr/>
        </p:nvGraphicFramePr>
        <p:xfrm>
          <a:off x="952500" y="1380550"/>
          <a:ext cx="7239000" cy="3642140"/>
        </p:xfrm>
        <a:graphic>
          <a:graphicData uri="http://schemas.openxmlformats.org/drawingml/2006/table">
            <a:tbl>
              <a:tblPr>
                <a:noFill/>
                <a:tableStyleId>{2F051747-CCAA-4A6A-93FD-7E12F141FEB9}</a:tableStyleId>
              </a:tblPr>
              <a:tblGrid>
                <a:gridCol w="1597100">
                  <a:extLst>
                    <a:ext uri="{9D8B030D-6E8A-4147-A177-3AD203B41FA5}">
                      <a16:colId xmlns:a16="http://schemas.microsoft.com/office/drawing/2014/main" val="20000"/>
                    </a:ext>
                  </a:extLst>
                </a:gridCol>
                <a:gridCol w="5641900">
                  <a:extLst>
                    <a:ext uri="{9D8B030D-6E8A-4147-A177-3AD203B41FA5}">
                      <a16:colId xmlns:a16="http://schemas.microsoft.com/office/drawing/2014/main" val="20001"/>
                    </a:ext>
                  </a:extLst>
                </a:gridCol>
              </a:tblGrid>
              <a:tr h="381000">
                <a:tc>
                  <a:txBody>
                    <a:bodyPr/>
                    <a:lstStyle/>
                    <a:p>
                      <a:pPr marL="0" lvl="0" indent="0" algn="l" rtl="0">
                        <a:lnSpc>
                          <a:spcPct val="115000"/>
                        </a:lnSpc>
                        <a:spcBef>
                          <a:spcPts val="0"/>
                        </a:spcBef>
                        <a:spcAft>
                          <a:spcPts val="0"/>
                        </a:spcAft>
                        <a:buNone/>
                      </a:pPr>
                      <a:r>
                        <a:rPr lang="en" sz="900" b="1">
                          <a:latin typeface="Roboto"/>
                          <a:ea typeface="Roboto"/>
                          <a:cs typeface="Roboto"/>
                          <a:sym typeface="Roboto"/>
                        </a:rPr>
                        <a:t>Objective 2:</a:t>
                      </a:r>
                      <a:r>
                        <a:rPr lang="en" sz="900">
                          <a:latin typeface="Roboto"/>
                          <a:ea typeface="Roboto"/>
                          <a:cs typeface="Roboto"/>
                          <a:sym typeface="Roboto"/>
                        </a:rPr>
                        <a:t> By Sept. 30,</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2027, increase the three-</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year (150% time) graduation rate for Latinx</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students to 10%.</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Baseline:</a:t>
                      </a:r>
                      <a:r>
                        <a:rPr lang="en" sz="900">
                          <a:latin typeface="Roboto"/>
                          <a:ea typeface="Roboto"/>
                          <a:cs typeface="Roboto"/>
                          <a:sym typeface="Roboto"/>
                        </a:rPr>
                        <a:t> 5%</a:t>
                      </a:r>
                      <a:endParaRPr sz="900">
                        <a:latin typeface="Roboto"/>
                        <a:ea typeface="Roboto"/>
                        <a:cs typeface="Roboto"/>
                        <a:sym typeface="Roboto"/>
                      </a:endParaRPr>
                    </a:p>
                    <a:p>
                      <a:pPr marL="0" lvl="0" indent="0" algn="l" rtl="0">
                        <a:lnSpc>
                          <a:spcPct val="115000"/>
                        </a:lnSpc>
                        <a:spcBef>
                          <a:spcPts val="0"/>
                        </a:spcBef>
                        <a:spcAft>
                          <a:spcPts val="0"/>
                        </a:spcAft>
                        <a:buNone/>
                      </a:pPr>
                      <a:endParaRPr sz="900">
                        <a:latin typeface="Roboto"/>
                        <a:ea typeface="Roboto"/>
                        <a:cs typeface="Roboto"/>
                        <a:sym typeface="Roboto"/>
                      </a:endParaRPr>
                    </a:p>
                    <a:p>
                      <a:pPr marL="0" lvl="0" indent="0" algn="l" rtl="0">
                        <a:lnSpc>
                          <a:spcPct val="115000"/>
                        </a:lnSpc>
                        <a:spcBef>
                          <a:spcPts val="0"/>
                        </a:spcBef>
                        <a:spcAft>
                          <a:spcPts val="0"/>
                        </a:spcAft>
                        <a:buNone/>
                      </a:pPr>
                      <a:endParaRPr sz="900">
                        <a:latin typeface="Roboto"/>
                        <a:ea typeface="Roboto"/>
                        <a:cs typeface="Roboto"/>
                        <a:sym typeface="Roboto"/>
                      </a:endParaRPr>
                    </a:p>
                  </a:txBody>
                  <a:tcPr marL="91425" marR="91425" marT="91425" marB="91425"/>
                </a:tc>
                <a:tc>
                  <a:txBody>
                    <a:bodyPr/>
                    <a:lstStyle/>
                    <a:p>
                      <a:pPr marL="0" lvl="0" indent="0" algn="l" rtl="0">
                        <a:lnSpc>
                          <a:spcPct val="115000"/>
                        </a:lnSpc>
                        <a:spcBef>
                          <a:spcPts val="0"/>
                        </a:spcBef>
                        <a:spcAft>
                          <a:spcPts val="0"/>
                        </a:spcAft>
                        <a:buNone/>
                      </a:pPr>
                      <a:r>
                        <a:rPr lang="en" sz="900" b="1">
                          <a:latin typeface="Roboto"/>
                          <a:ea typeface="Roboto"/>
                          <a:cs typeface="Roboto"/>
                          <a:sym typeface="Roboto"/>
                        </a:rPr>
                        <a:t>Quantitative Data:</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Graduation rates for all students and Latinx students.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 of students serving as Peer Ambassadors.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 of students using Peer Ambassadors, tracked by year in school, age, ethnicity, major.</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Percentage of students completing Invitations to Success.</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Qualitative Data:</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Peer Ambassador feedback and mentoring logs.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User feedback on mentoring programming.</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Student feedback on Invitations to Success.</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Data Collection Procedures:</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The institution’s student information system will be used to track student enrollment through three years to determine the percentage who graduate within three years.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A standard evaluation form will be developed and provided once each semester to students who are mentored by Peer Ambassadors. Results will be compiled into databases.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Invitations to Success participants will participate in a pre-survey to determine their college knowledge and readiness. They will also submit a post-camp survey.</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Focus groups and interviews will be conducted by the External Evaluator to further determine satisfaction.</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Instruments to be Developed:</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Survey regarding Peer Ambassador program.</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Invitations to Success pre- and post-survey.</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Focus group questions.</a:t>
                      </a:r>
                      <a:endParaRPr sz="900">
                        <a:latin typeface="Roboto"/>
                        <a:ea typeface="Roboto"/>
                        <a:cs typeface="Roboto"/>
                        <a:sym typeface="Roboto"/>
                      </a:endParaRPr>
                    </a:p>
                  </a:txBody>
                  <a:tcPr marL="91425" marR="91425" marT="91425" marB="91425"/>
                </a:tc>
                <a:extLst>
                  <a:ext uri="{0D108BD9-81ED-4DB2-BD59-A6C34878D82A}">
                    <a16:rowId xmlns:a16="http://schemas.microsoft.com/office/drawing/2014/main" val="10000"/>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2"/>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Measuring Grant's Effectiveness</a:t>
            </a:r>
            <a:endParaRPr/>
          </a:p>
        </p:txBody>
      </p:sp>
      <p:graphicFrame>
        <p:nvGraphicFramePr>
          <p:cNvPr id="120" name="Google Shape;120;p22"/>
          <p:cNvGraphicFramePr/>
          <p:nvPr/>
        </p:nvGraphicFramePr>
        <p:xfrm>
          <a:off x="952500" y="1380550"/>
          <a:ext cx="7239000" cy="3484406"/>
        </p:xfrm>
        <a:graphic>
          <a:graphicData uri="http://schemas.openxmlformats.org/drawingml/2006/table">
            <a:tbl>
              <a:tblPr>
                <a:noFill/>
                <a:tableStyleId>{2F051747-CCAA-4A6A-93FD-7E12F141FEB9}</a:tableStyleId>
              </a:tblPr>
              <a:tblGrid>
                <a:gridCol w="1597100">
                  <a:extLst>
                    <a:ext uri="{9D8B030D-6E8A-4147-A177-3AD203B41FA5}">
                      <a16:colId xmlns:a16="http://schemas.microsoft.com/office/drawing/2014/main" val="20000"/>
                    </a:ext>
                  </a:extLst>
                </a:gridCol>
                <a:gridCol w="5641900">
                  <a:extLst>
                    <a:ext uri="{9D8B030D-6E8A-4147-A177-3AD203B41FA5}">
                      <a16:colId xmlns:a16="http://schemas.microsoft.com/office/drawing/2014/main" val="20001"/>
                    </a:ext>
                  </a:extLst>
                </a:gridCol>
              </a:tblGrid>
              <a:tr h="381000">
                <a:tc>
                  <a:txBody>
                    <a:bodyPr/>
                    <a:lstStyle/>
                    <a:p>
                      <a:pPr marL="0" lvl="0" indent="0" algn="l" rtl="0">
                        <a:lnSpc>
                          <a:spcPct val="115000"/>
                        </a:lnSpc>
                        <a:spcBef>
                          <a:spcPts val="0"/>
                        </a:spcBef>
                        <a:spcAft>
                          <a:spcPts val="0"/>
                        </a:spcAft>
                        <a:buNone/>
                      </a:pPr>
                      <a:r>
                        <a:rPr lang="en" sz="900" b="1">
                          <a:latin typeface="Roboto"/>
                          <a:ea typeface="Roboto"/>
                          <a:cs typeface="Roboto"/>
                          <a:sym typeface="Roboto"/>
                        </a:rPr>
                        <a:t>Objective 3</a:t>
                      </a:r>
                      <a:r>
                        <a:rPr lang="en" sz="900">
                          <a:latin typeface="Roboto"/>
                          <a:ea typeface="Roboto"/>
                          <a:cs typeface="Roboto"/>
                          <a:sym typeface="Roboto"/>
                        </a:rPr>
                        <a:t>: By Sept. 30,</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2027, improve the</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percentage of Latinx</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students transferring to a</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four-year institution to</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11.7%.</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Baseline</a:t>
                      </a:r>
                      <a:r>
                        <a:rPr lang="en" sz="900">
                          <a:latin typeface="Roboto"/>
                          <a:ea typeface="Roboto"/>
                          <a:cs typeface="Roboto"/>
                          <a:sym typeface="Roboto"/>
                        </a:rPr>
                        <a:t>: 6.7%</a:t>
                      </a:r>
                      <a:endParaRPr sz="900">
                        <a:latin typeface="Roboto"/>
                        <a:ea typeface="Roboto"/>
                        <a:cs typeface="Roboto"/>
                        <a:sym typeface="Roboto"/>
                      </a:endParaRPr>
                    </a:p>
                    <a:p>
                      <a:pPr marL="0" lvl="0" indent="0" algn="l" rtl="0">
                        <a:lnSpc>
                          <a:spcPct val="115000"/>
                        </a:lnSpc>
                        <a:spcBef>
                          <a:spcPts val="0"/>
                        </a:spcBef>
                        <a:spcAft>
                          <a:spcPts val="0"/>
                        </a:spcAft>
                        <a:buNone/>
                      </a:pPr>
                      <a:endParaRPr sz="900">
                        <a:latin typeface="Roboto"/>
                        <a:ea typeface="Roboto"/>
                        <a:cs typeface="Roboto"/>
                        <a:sym typeface="Roboto"/>
                      </a:endParaRPr>
                    </a:p>
                    <a:p>
                      <a:pPr marL="0" lvl="0" indent="0" algn="l" rtl="0">
                        <a:lnSpc>
                          <a:spcPct val="115000"/>
                        </a:lnSpc>
                        <a:spcBef>
                          <a:spcPts val="0"/>
                        </a:spcBef>
                        <a:spcAft>
                          <a:spcPts val="0"/>
                        </a:spcAft>
                        <a:buNone/>
                      </a:pPr>
                      <a:endParaRPr sz="900">
                        <a:latin typeface="Roboto"/>
                        <a:ea typeface="Roboto"/>
                        <a:cs typeface="Roboto"/>
                        <a:sym typeface="Roboto"/>
                      </a:endParaRPr>
                    </a:p>
                  </a:txBody>
                  <a:tcPr marL="91425" marR="91425" marT="91425" marB="91425"/>
                </a:tc>
                <a:tc>
                  <a:txBody>
                    <a:bodyPr/>
                    <a:lstStyle/>
                    <a:p>
                      <a:pPr marL="0" lvl="0" indent="0" algn="l" rtl="0">
                        <a:lnSpc>
                          <a:spcPct val="115000"/>
                        </a:lnSpc>
                        <a:spcBef>
                          <a:spcPts val="0"/>
                        </a:spcBef>
                        <a:spcAft>
                          <a:spcPts val="0"/>
                        </a:spcAft>
                        <a:buNone/>
                      </a:pPr>
                      <a:r>
                        <a:rPr lang="en" sz="900" b="1">
                          <a:latin typeface="Roboto"/>
                          <a:ea typeface="Roboto"/>
                          <a:cs typeface="Roboto"/>
                          <a:sym typeface="Roboto"/>
                        </a:rPr>
                        <a:t>Quantitative Data:</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Transfer rates for all students and Latinx students.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 of students taking part in tutoring and/or transfer workshops.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Transfer rates for students who participate in tutoring and/or transfer workshops.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 of attendees at Familia activities.</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Qualitative Data:</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Student satisfaction with tutoring.</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Student satisfaction with transfer activities.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Family input regarding events.</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Data Collection Procedures:</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The institution’s student information system will be used to track students who complete a program and the National Student Clearinghouse will be used to track transfers.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A standard satisfaction survey will be developed and provided to students at the end of each transfer event.</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Answers will be analyzed and compiled into spreadsheets that denote student age and ethnicity.</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Once a semester, students who participated in tutoring will be sent an electronic survey to assess their satisfaction with the program.</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Instruments to be Developed:</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Tracking method for tutoring and workshop attendance.</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Satisfaction surveys (tutored students, family members).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Focus group and interview questions.</a:t>
                      </a:r>
                      <a:endParaRPr sz="900">
                        <a:latin typeface="Roboto"/>
                        <a:ea typeface="Roboto"/>
                        <a:cs typeface="Roboto"/>
                        <a:sym typeface="Roboto"/>
                      </a:endParaRPr>
                    </a:p>
                  </a:txBody>
                  <a:tcPr marL="91425" marR="91425" marT="91425" marB="91425"/>
                </a:tc>
                <a:extLst>
                  <a:ext uri="{0D108BD9-81ED-4DB2-BD59-A6C34878D82A}">
                    <a16:rowId xmlns:a16="http://schemas.microsoft.com/office/drawing/2014/main" val="10000"/>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3"/>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Measuring Grant's Effectiveness</a:t>
            </a:r>
            <a:endParaRPr/>
          </a:p>
        </p:txBody>
      </p:sp>
      <p:graphicFrame>
        <p:nvGraphicFramePr>
          <p:cNvPr id="126" name="Google Shape;126;p23"/>
          <p:cNvGraphicFramePr/>
          <p:nvPr/>
        </p:nvGraphicFramePr>
        <p:xfrm>
          <a:off x="952500" y="1380550"/>
          <a:ext cx="7239000" cy="3326672"/>
        </p:xfrm>
        <a:graphic>
          <a:graphicData uri="http://schemas.openxmlformats.org/drawingml/2006/table">
            <a:tbl>
              <a:tblPr>
                <a:noFill/>
                <a:tableStyleId>{2F051747-CCAA-4A6A-93FD-7E12F141FEB9}</a:tableStyleId>
              </a:tblPr>
              <a:tblGrid>
                <a:gridCol w="1597100">
                  <a:extLst>
                    <a:ext uri="{9D8B030D-6E8A-4147-A177-3AD203B41FA5}">
                      <a16:colId xmlns:a16="http://schemas.microsoft.com/office/drawing/2014/main" val="20000"/>
                    </a:ext>
                  </a:extLst>
                </a:gridCol>
                <a:gridCol w="5641900">
                  <a:extLst>
                    <a:ext uri="{9D8B030D-6E8A-4147-A177-3AD203B41FA5}">
                      <a16:colId xmlns:a16="http://schemas.microsoft.com/office/drawing/2014/main" val="20001"/>
                    </a:ext>
                  </a:extLst>
                </a:gridCol>
              </a:tblGrid>
              <a:tr h="381000">
                <a:tc>
                  <a:txBody>
                    <a:bodyPr/>
                    <a:lstStyle/>
                    <a:p>
                      <a:pPr marL="0" lvl="0" indent="0" algn="l" rtl="0">
                        <a:lnSpc>
                          <a:spcPct val="115000"/>
                        </a:lnSpc>
                        <a:spcBef>
                          <a:spcPts val="0"/>
                        </a:spcBef>
                        <a:spcAft>
                          <a:spcPts val="0"/>
                        </a:spcAft>
                        <a:buNone/>
                      </a:pPr>
                      <a:r>
                        <a:rPr lang="en" sz="900" b="1">
                          <a:latin typeface="Roboto"/>
                          <a:ea typeface="Roboto"/>
                          <a:cs typeface="Roboto"/>
                          <a:sym typeface="Roboto"/>
                        </a:rPr>
                        <a:t>Objective 4</a:t>
                      </a:r>
                      <a:r>
                        <a:rPr lang="en" sz="900">
                          <a:latin typeface="Roboto"/>
                          <a:ea typeface="Roboto"/>
                          <a:cs typeface="Roboto"/>
                          <a:sym typeface="Roboto"/>
                        </a:rPr>
                        <a:t>: By Sept. 30,</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2027, decrease the</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percentage of Latinx</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students requiring</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remediation in any course</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to 69%.</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Baseline</a:t>
                      </a:r>
                      <a:r>
                        <a:rPr lang="en" sz="900">
                          <a:latin typeface="Roboto"/>
                          <a:ea typeface="Roboto"/>
                          <a:cs typeface="Roboto"/>
                          <a:sym typeface="Roboto"/>
                        </a:rPr>
                        <a:t>: 76%</a:t>
                      </a:r>
                      <a:endParaRPr sz="900">
                        <a:latin typeface="Roboto"/>
                        <a:ea typeface="Roboto"/>
                        <a:cs typeface="Roboto"/>
                        <a:sym typeface="Roboto"/>
                      </a:endParaRPr>
                    </a:p>
                    <a:p>
                      <a:pPr marL="0" lvl="0" indent="0" algn="l" rtl="0">
                        <a:lnSpc>
                          <a:spcPct val="115000"/>
                        </a:lnSpc>
                        <a:spcBef>
                          <a:spcPts val="0"/>
                        </a:spcBef>
                        <a:spcAft>
                          <a:spcPts val="0"/>
                        </a:spcAft>
                        <a:buNone/>
                      </a:pPr>
                      <a:endParaRPr sz="900">
                        <a:latin typeface="Roboto"/>
                        <a:ea typeface="Roboto"/>
                        <a:cs typeface="Roboto"/>
                        <a:sym typeface="Roboto"/>
                      </a:endParaRPr>
                    </a:p>
                  </a:txBody>
                  <a:tcPr marL="91425" marR="91425" marT="91425" marB="91425"/>
                </a:tc>
                <a:tc>
                  <a:txBody>
                    <a:bodyPr/>
                    <a:lstStyle/>
                    <a:p>
                      <a:pPr marL="0" lvl="0" indent="0" algn="l" rtl="0">
                        <a:lnSpc>
                          <a:spcPct val="115000"/>
                        </a:lnSpc>
                        <a:spcBef>
                          <a:spcPts val="0"/>
                        </a:spcBef>
                        <a:spcAft>
                          <a:spcPts val="0"/>
                        </a:spcAft>
                        <a:buNone/>
                      </a:pPr>
                      <a:r>
                        <a:rPr lang="en" sz="900" b="1">
                          <a:latin typeface="Roboto"/>
                          <a:ea typeface="Roboto"/>
                          <a:cs typeface="Roboto"/>
                          <a:sym typeface="Roboto"/>
                        </a:rPr>
                        <a:t>Quantitative Data:</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Numbers of students served by grant activities, broken down by ethnicity.</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Percentages of students needing remediation, by ethnicity.</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 of students participating in faculty mentoring, including breakdown of time spent with mentor.</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 of study groups held, and number of students participating.</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Qualitative Data:</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Student satisfaction with services.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Faculty feedback on mentoring.</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Data Collection Procedures:</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The institution’s student information system will be used to track students as they enter ARC to determine percentages needing remediation.</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Project staff will be responsible for taking head counts at study groups throughout the grant period. These will be compiled into a database to keep a running tally of attendance.</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A standard satisfaction survey will be developed and provided to mentored students once per semester.</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Faculty mentors will participate in a focus group each semester to share feedback on the program.</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Instruments to be Developed:</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b="1">
                          <a:latin typeface="Roboto"/>
                          <a:ea typeface="Roboto"/>
                          <a:cs typeface="Roboto"/>
                          <a:sym typeface="Roboto"/>
                        </a:rPr>
                        <a:t>Satisfaction surveys for study groups.</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b="1">
                          <a:latin typeface="Roboto"/>
                          <a:ea typeface="Roboto"/>
                          <a:cs typeface="Roboto"/>
                          <a:sym typeface="Roboto"/>
                        </a:rPr>
                        <a:t>Focus group and interview questions.</a:t>
                      </a:r>
                      <a:endParaRPr sz="900" b="1">
                        <a:latin typeface="Roboto"/>
                        <a:ea typeface="Roboto"/>
                        <a:cs typeface="Roboto"/>
                        <a:sym typeface="Roboto"/>
                      </a:endParaRPr>
                    </a:p>
                  </a:txBody>
                  <a:tcPr marL="91425" marR="91425" marT="91425" marB="91425"/>
                </a:tc>
                <a:extLst>
                  <a:ext uri="{0D108BD9-81ED-4DB2-BD59-A6C34878D82A}">
                    <a16:rowId xmlns:a16="http://schemas.microsoft.com/office/drawing/2014/main" val="10000"/>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4"/>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Measuring Grant's Effectiveness</a:t>
            </a:r>
            <a:endParaRPr/>
          </a:p>
        </p:txBody>
      </p:sp>
      <p:graphicFrame>
        <p:nvGraphicFramePr>
          <p:cNvPr id="132" name="Google Shape;132;p24"/>
          <p:cNvGraphicFramePr/>
          <p:nvPr/>
        </p:nvGraphicFramePr>
        <p:xfrm>
          <a:off x="952500" y="1380550"/>
          <a:ext cx="7239000" cy="2538002"/>
        </p:xfrm>
        <a:graphic>
          <a:graphicData uri="http://schemas.openxmlformats.org/drawingml/2006/table">
            <a:tbl>
              <a:tblPr>
                <a:noFill/>
                <a:tableStyleId>{2F051747-CCAA-4A6A-93FD-7E12F141FEB9}</a:tableStyleId>
              </a:tblPr>
              <a:tblGrid>
                <a:gridCol w="1597100">
                  <a:extLst>
                    <a:ext uri="{9D8B030D-6E8A-4147-A177-3AD203B41FA5}">
                      <a16:colId xmlns:a16="http://schemas.microsoft.com/office/drawing/2014/main" val="20000"/>
                    </a:ext>
                  </a:extLst>
                </a:gridCol>
                <a:gridCol w="5641900">
                  <a:extLst>
                    <a:ext uri="{9D8B030D-6E8A-4147-A177-3AD203B41FA5}">
                      <a16:colId xmlns:a16="http://schemas.microsoft.com/office/drawing/2014/main" val="20001"/>
                    </a:ext>
                  </a:extLst>
                </a:gridCol>
              </a:tblGrid>
              <a:tr h="381000">
                <a:tc>
                  <a:txBody>
                    <a:bodyPr/>
                    <a:lstStyle/>
                    <a:p>
                      <a:pPr marL="0" lvl="0" indent="0" algn="l" rtl="0">
                        <a:lnSpc>
                          <a:spcPct val="115000"/>
                        </a:lnSpc>
                        <a:spcBef>
                          <a:spcPts val="0"/>
                        </a:spcBef>
                        <a:spcAft>
                          <a:spcPts val="0"/>
                        </a:spcAft>
                        <a:buNone/>
                      </a:pPr>
                      <a:r>
                        <a:rPr lang="en" sz="900" b="1">
                          <a:latin typeface="Roboto"/>
                          <a:ea typeface="Roboto"/>
                          <a:cs typeface="Roboto"/>
                          <a:sym typeface="Roboto"/>
                        </a:rPr>
                        <a:t>Objective 5</a:t>
                      </a:r>
                      <a:r>
                        <a:rPr lang="en" sz="900">
                          <a:latin typeface="Roboto"/>
                          <a:ea typeface="Roboto"/>
                          <a:cs typeface="Roboto"/>
                          <a:sym typeface="Roboto"/>
                        </a:rPr>
                        <a:t>: By Sept. 30,</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2027, increase the</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percentage of new, first-</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time in college Latinx</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students taking one or</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a:latin typeface="Roboto"/>
                          <a:ea typeface="Roboto"/>
                          <a:cs typeface="Roboto"/>
                          <a:sym typeface="Roboto"/>
                        </a:rPr>
                        <a:t>more core courses to 75%</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Baseline</a:t>
                      </a:r>
                      <a:r>
                        <a:rPr lang="en" sz="900">
                          <a:latin typeface="Roboto"/>
                          <a:ea typeface="Roboto"/>
                          <a:cs typeface="Roboto"/>
                          <a:sym typeface="Roboto"/>
                        </a:rPr>
                        <a:t>: 68.3%</a:t>
                      </a:r>
                      <a:endParaRPr sz="900">
                        <a:latin typeface="Roboto"/>
                        <a:ea typeface="Roboto"/>
                        <a:cs typeface="Roboto"/>
                        <a:sym typeface="Roboto"/>
                      </a:endParaRPr>
                    </a:p>
                    <a:p>
                      <a:pPr marL="0" lvl="0" indent="0" algn="l" rtl="0">
                        <a:lnSpc>
                          <a:spcPct val="115000"/>
                        </a:lnSpc>
                        <a:spcBef>
                          <a:spcPts val="0"/>
                        </a:spcBef>
                        <a:spcAft>
                          <a:spcPts val="0"/>
                        </a:spcAft>
                        <a:buNone/>
                      </a:pPr>
                      <a:endParaRPr sz="900">
                        <a:latin typeface="Roboto"/>
                        <a:ea typeface="Roboto"/>
                        <a:cs typeface="Roboto"/>
                        <a:sym typeface="Roboto"/>
                      </a:endParaRPr>
                    </a:p>
                  </a:txBody>
                  <a:tcPr marL="91425" marR="91425" marT="91425" marB="91425"/>
                </a:tc>
                <a:tc>
                  <a:txBody>
                    <a:bodyPr/>
                    <a:lstStyle/>
                    <a:p>
                      <a:pPr marL="0" lvl="0" indent="0" algn="l" rtl="0">
                        <a:lnSpc>
                          <a:spcPct val="115000"/>
                        </a:lnSpc>
                        <a:spcBef>
                          <a:spcPts val="0"/>
                        </a:spcBef>
                        <a:spcAft>
                          <a:spcPts val="0"/>
                        </a:spcAft>
                        <a:buNone/>
                      </a:pPr>
                      <a:r>
                        <a:rPr lang="en" sz="900" b="1">
                          <a:latin typeface="Roboto"/>
                          <a:ea typeface="Roboto"/>
                          <a:cs typeface="Roboto"/>
                          <a:sym typeface="Roboto"/>
                        </a:rPr>
                        <a:t>Quantitative Data:</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Numbers of outreach activities developed and offered; number of K-12 students participating.</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Number of K-12 students participating in summer camps.</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Qualitative Data:</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Student satisfaction with services.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Data Collection Procedures:</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Project staff will be responsible for taking head counts at each event/activity throughout the grant period. These will be compiled into a database by the Activity Director, who will keep a running tally of attendance.</a:t>
                      </a:r>
                      <a:endParaRPr sz="900">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A short survey will be provided to K-12 students following each outreach event to gauge their interest in the topic as well as information on their future career plans and college aspirations. Surveys will be tailored to each age group, with more information collected from high school groups.</a:t>
                      </a:r>
                      <a:endParaRPr sz="900">
                        <a:latin typeface="Roboto"/>
                        <a:ea typeface="Roboto"/>
                        <a:cs typeface="Roboto"/>
                        <a:sym typeface="Roboto"/>
                      </a:endParaRPr>
                    </a:p>
                    <a:p>
                      <a:pPr marL="0" lvl="0" indent="0" algn="l" rtl="0">
                        <a:lnSpc>
                          <a:spcPct val="115000"/>
                        </a:lnSpc>
                        <a:spcBef>
                          <a:spcPts val="0"/>
                        </a:spcBef>
                        <a:spcAft>
                          <a:spcPts val="0"/>
                        </a:spcAft>
                        <a:buNone/>
                      </a:pPr>
                      <a:r>
                        <a:rPr lang="en" sz="900" b="1">
                          <a:latin typeface="Roboto"/>
                          <a:ea typeface="Roboto"/>
                          <a:cs typeface="Roboto"/>
                          <a:sym typeface="Roboto"/>
                        </a:rPr>
                        <a:t>Instruments to be Developed:</a:t>
                      </a:r>
                      <a:endParaRPr sz="900" b="1">
                        <a:latin typeface="Roboto"/>
                        <a:ea typeface="Roboto"/>
                        <a:cs typeface="Roboto"/>
                        <a:sym typeface="Roboto"/>
                      </a:endParaRPr>
                    </a:p>
                    <a:p>
                      <a:pPr marL="457200" lvl="0" indent="-285750" algn="l" rtl="0">
                        <a:lnSpc>
                          <a:spcPct val="115000"/>
                        </a:lnSpc>
                        <a:spcBef>
                          <a:spcPts val="0"/>
                        </a:spcBef>
                        <a:spcAft>
                          <a:spcPts val="0"/>
                        </a:spcAft>
                        <a:buSzPts val="900"/>
                        <a:buFont typeface="Roboto"/>
                        <a:buChar char="●"/>
                      </a:pPr>
                      <a:r>
                        <a:rPr lang="en" sz="900">
                          <a:latin typeface="Roboto"/>
                          <a:ea typeface="Roboto"/>
                          <a:cs typeface="Roboto"/>
                          <a:sym typeface="Roboto"/>
                        </a:rPr>
                        <a:t>Satisfaction surveys for specific events.</a:t>
                      </a:r>
                      <a:endParaRPr sz="900">
                        <a:latin typeface="Roboto"/>
                        <a:ea typeface="Roboto"/>
                        <a:cs typeface="Roboto"/>
                        <a:sym typeface="Roboto"/>
                      </a:endParaRPr>
                    </a:p>
                  </a:txBody>
                  <a:tcPr marL="91425" marR="91425" marT="91425" marB="91425"/>
                </a:tc>
                <a:extLst>
                  <a:ext uri="{0D108BD9-81ED-4DB2-BD59-A6C34878D82A}">
                    <a16:rowId xmlns:a16="http://schemas.microsoft.com/office/drawing/2014/main" val="10000"/>
                  </a:ext>
                </a:extLst>
              </a:tr>
            </a:tbl>
          </a:graphicData>
        </a:graphic>
      </p:graphicFrame>
    </p:spTree>
  </p:cSld>
  <p:clrMapOvr>
    <a:masterClrMapping/>
  </p:clrMapOvr>
</p:sld>
</file>

<file path=ppt/theme/theme1.xml><?xml version="1.0" encoding="utf-8"?>
<a:theme xmlns:a="http://schemas.openxmlformats.org/drawingml/2006/main" name="Paradigm">
  <a:themeElements>
    <a:clrScheme name="Paradigm">
      <a:dk1>
        <a:srgbClr val="003058"/>
      </a:dk1>
      <a:lt1>
        <a:srgbClr val="FFFFFF"/>
      </a:lt1>
      <a:dk2>
        <a:srgbClr val="666666"/>
      </a:dk2>
      <a:lt2>
        <a:srgbClr val="626B73"/>
      </a:lt2>
      <a:accent1>
        <a:srgbClr val="003058"/>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1729</Words>
  <Application>Microsoft Office PowerPoint</Application>
  <PresentationFormat>On-screen Show (16:9)</PresentationFormat>
  <Paragraphs>179</Paragraphs>
  <Slides>12</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Merriweather</vt:lpstr>
      <vt:lpstr>Arial</vt:lpstr>
      <vt:lpstr>Roboto</vt:lpstr>
      <vt:lpstr>Paradigm</vt:lpstr>
      <vt:lpstr>American River College Hispanic Serving Institution</vt:lpstr>
      <vt:lpstr>PowerPoint Presentation</vt:lpstr>
      <vt:lpstr>HSI Staffing</vt:lpstr>
      <vt:lpstr>What does it mean for ARC to be an HSI? </vt:lpstr>
      <vt:lpstr>PowerPoint Presentation</vt:lpstr>
      <vt:lpstr>Funds</vt:lpstr>
      <vt:lpstr>Campus Support  </vt:lpstr>
      <vt:lpstr>Measuring Grant's Effectiveness</vt:lpstr>
      <vt:lpstr>Measuring Grant's Effectiveness</vt:lpstr>
      <vt:lpstr>Measuring Grant's Effectiveness</vt:lpstr>
      <vt:lpstr>Measuring Grant's Effectiveness</vt:lpstr>
      <vt:lpstr>Measuring Grant's Effectiveness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American River College Hispanic Serving Institution</dc:title>
  <dc:creator>Ortega, Melanie</dc:creator>
  <cp:lastModifiedBy>Ortega, Melanie</cp:lastModifiedBy>
  <cp:revision>1</cp:revision>
  <dcterms:modified xsi:type="dcterms:W3CDTF">2024-10-16T21:13:41Z</dcterms:modified>
</cp:coreProperties>
</file>