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23"/>
  </p:notesMasterIdLst>
  <p:sldIdLst>
    <p:sldId id="261" r:id="rId2"/>
    <p:sldId id="284" r:id="rId3"/>
    <p:sldId id="260" r:id="rId4"/>
    <p:sldId id="285" r:id="rId5"/>
    <p:sldId id="265" r:id="rId6"/>
    <p:sldId id="283" r:id="rId7"/>
    <p:sldId id="286" r:id="rId8"/>
    <p:sldId id="287" r:id="rId9"/>
    <p:sldId id="288" r:id="rId10"/>
    <p:sldId id="262" r:id="rId11"/>
    <p:sldId id="263" r:id="rId12"/>
    <p:sldId id="266" r:id="rId13"/>
    <p:sldId id="269" r:id="rId14"/>
    <p:sldId id="270" r:id="rId15"/>
    <p:sldId id="282" r:id="rId16"/>
    <p:sldId id="271" r:id="rId17"/>
    <p:sldId id="276" r:id="rId18"/>
    <p:sldId id="273" r:id="rId19"/>
    <p:sldId id="289" r:id="rId20"/>
    <p:sldId id="275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003057"/>
    <a:srgbClr val="BA0C2F"/>
    <a:srgbClr val="00A7E2"/>
    <a:srgbClr val="4B0512"/>
    <a:srgbClr val="C9F1FF"/>
    <a:srgbClr val="909FB6"/>
    <a:srgbClr val="800080"/>
    <a:srgbClr val="000099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38E1CE-4E4C-49B8-AA98-09916818413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000DE12-6A82-4506-9009-685E85E9E451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Academic Support </a:t>
          </a:r>
        </a:p>
      </dgm:t>
    </dgm:pt>
    <dgm:pt modelId="{D2FA2CAF-46AB-4660-8E5E-B3AE37ADCB15}" type="parTrans" cxnId="{0E0A298E-2069-4B76-B1EC-6C3696D3E666}">
      <dgm:prSet/>
      <dgm:spPr/>
      <dgm:t>
        <a:bodyPr/>
        <a:lstStyle/>
        <a:p>
          <a:endParaRPr lang="en-US"/>
        </a:p>
      </dgm:t>
    </dgm:pt>
    <dgm:pt modelId="{DCF0223D-61B8-4CF0-8813-C7FA9457AC9F}" type="sibTrans" cxnId="{0E0A298E-2069-4B76-B1EC-6C3696D3E666}">
      <dgm:prSet/>
      <dgm:spPr/>
      <dgm:t>
        <a:bodyPr/>
        <a:lstStyle/>
        <a:p>
          <a:endParaRPr lang="en-US"/>
        </a:p>
      </dgm:t>
    </dgm:pt>
    <dgm:pt modelId="{80BBC6B8-447E-4ED2-8C33-8E1AC99AB7B8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Aligned to Areas of Interest</a:t>
          </a:r>
        </a:p>
      </dgm:t>
    </dgm:pt>
    <dgm:pt modelId="{B833783A-7671-4B8E-B719-DFB94F96B88D}" type="parTrans" cxnId="{D0762575-EF3E-44EA-985A-FE06DFCD5CE8}">
      <dgm:prSet/>
      <dgm:spPr/>
      <dgm:t>
        <a:bodyPr/>
        <a:lstStyle/>
        <a:p>
          <a:endParaRPr lang="en-US"/>
        </a:p>
      </dgm:t>
    </dgm:pt>
    <dgm:pt modelId="{7DCA68AE-BC77-479E-84A5-2359D4C40218}" type="sibTrans" cxnId="{D0762575-EF3E-44EA-985A-FE06DFCD5CE8}">
      <dgm:prSet/>
      <dgm:spPr/>
      <dgm:t>
        <a:bodyPr/>
        <a:lstStyle/>
        <a:p>
          <a:endParaRPr lang="en-US"/>
        </a:p>
      </dgm:t>
    </dgm:pt>
    <dgm:pt modelId="{6182A9D2-73C3-466A-9062-D05861BFBA45}">
      <dgm:prSet phldrT="[Text]" custT="1"/>
      <dgm:spPr>
        <a:solidFill>
          <a:srgbClr val="909FB6"/>
        </a:solidFill>
        <a:ln>
          <a:noFill/>
        </a:ln>
      </dgm:spPr>
      <dgm:t>
        <a:bodyPr/>
        <a:lstStyle/>
        <a:p>
          <a:pPr>
            <a:spcBef>
              <a:spcPts val="600"/>
            </a:spcBef>
            <a:spcAft>
              <a:spcPts val="0"/>
            </a:spcAft>
          </a:pPr>
          <a:r>
            <a:rPr lang="en-US" sz="2000" b="1" dirty="0">
              <a:solidFill>
                <a:schemeClr val="bg1"/>
              </a:solidFill>
            </a:rPr>
            <a:t>Achieve@ARC Scaled</a:t>
          </a:r>
        </a:p>
        <a:p>
          <a:pPr>
            <a:spcBef>
              <a:spcPct val="0"/>
            </a:spcBef>
            <a:spcAft>
              <a:spcPct val="35000"/>
            </a:spcAft>
          </a:pPr>
          <a:r>
            <a:rPr lang="en-US" sz="1600" b="1" dirty="0">
              <a:solidFill>
                <a:schemeClr val="bg1"/>
              </a:solidFill>
            </a:rPr>
            <a:t>(</a:t>
          </a:r>
          <a:r>
            <a:rPr lang="en-US" sz="1600" b="1" i="1" dirty="0">
              <a:solidFill>
                <a:schemeClr val="bg1"/>
              </a:solidFill>
            </a:rPr>
            <a:t>n</a:t>
          </a:r>
          <a:r>
            <a:rPr lang="en-US" sz="1600" b="1" dirty="0">
              <a:solidFill>
                <a:schemeClr val="bg1"/>
              </a:solidFill>
            </a:rPr>
            <a:t>=5,000+)</a:t>
          </a:r>
        </a:p>
      </dgm:t>
    </dgm:pt>
    <dgm:pt modelId="{D168F130-C855-433E-9CA9-A3C416BB5583}" type="sibTrans" cxnId="{8CC913B0-5FDB-4851-BC33-AFE4F9421E4D}">
      <dgm:prSet/>
      <dgm:spPr/>
      <dgm:t>
        <a:bodyPr/>
        <a:lstStyle/>
        <a:p>
          <a:endParaRPr lang="en-US"/>
        </a:p>
      </dgm:t>
    </dgm:pt>
    <dgm:pt modelId="{9E117874-968E-4A36-A64B-E7F1FA958E10}" type="parTrans" cxnId="{8CC913B0-5FDB-4851-BC33-AFE4F9421E4D}">
      <dgm:prSet/>
      <dgm:spPr/>
      <dgm:t>
        <a:bodyPr/>
        <a:lstStyle/>
        <a:p>
          <a:endParaRPr lang="en-US"/>
        </a:p>
      </dgm:t>
    </dgm:pt>
    <dgm:pt modelId="{6ED84517-6DE6-44BF-8A76-25BD29C90146}">
      <dgm:prSet phldrT="[Text]" custT="1"/>
      <dgm:spPr>
        <a:solidFill>
          <a:schemeClr val="bg1"/>
        </a:solidFill>
        <a:ln>
          <a:solidFill>
            <a:srgbClr val="003057"/>
          </a:solidFill>
        </a:ln>
      </dgm:spPr>
      <dgm:t>
        <a:bodyPr/>
        <a:lstStyle/>
        <a:p>
          <a:r>
            <a:rPr lang="en-US" sz="1600" b="1" dirty="0">
              <a:solidFill>
                <a:srgbClr val="003057"/>
              </a:solidFill>
            </a:rPr>
            <a:t>Success Team Case Management</a:t>
          </a:r>
        </a:p>
      </dgm:t>
    </dgm:pt>
    <dgm:pt modelId="{5A672749-4A6B-4754-B964-B19A0AA888C3}" type="sibTrans" cxnId="{B68BFEC5-F5AF-4D91-A021-2A28CA439C0F}">
      <dgm:prSet/>
      <dgm:spPr/>
      <dgm:t>
        <a:bodyPr/>
        <a:lstStyle/>
        <a:p>
          <a:endParaRPr lang="en-US"/>
        </a:p>
      </dgm:t>
    </dgm:pt>
    <dgm:pt modelId="{6009B5C3-6B8D-40DC-BBE8-B7589F484D81}" type="parTrans" cxnId="{B68BFEC5-F5AF-4D91-A021-2A28CA439C0F}">
      <dgm:prSet/>
      <dgm:spPr/>
      <dgm:t>
        <a:bodyPr/>
        <a:lstStyle/>
        <a:p>
          <a:endParaRPr lang="en-US"/>
        </a:p>
      </dgm:t>
    </dgm:pt>
    <dgm:pt modelId="{4B869F87-D37F-40AD-BC5A-2752F3CDD6BE}">
      <dgm:prSet phldrT="[Text]" custT="1"/>
      <dgm:spPr>
        <a:solidFill>
          <a:schemeClr val="bg1"/>
        </a:solidFill>
        <a:ln>
          <a:solidFill>
            <a:srgbClr val="003057"/>
          </a:solidFill>
        </a:ln>
      </dgm:spPr>
      <dgm:t>
        <a:bodyPr/>
        <a:lstStyle/>
        <a:p>
          <a:r>
            <a:rPr lang="en-US" sz="1600" b="1" dirty="0">
              <a:solidFill>
                <a:srgbClr val="003057"/>
              </a:solidFill>
            </a:rPr>
            <a:t>Aligned to Areas of Interest</a:t>
          </a:r>
        </a:p>
      </dgm:t>
    </dgm:pt>
    <dgm:pt modelId="{21545809-B608-40F9-8BF0-043C41BD4FA7}" type="parTrans" cxnId="{36EA5D94-F1B9-4536-A947-FDCA9992919F}">
      <dgm:prSet/>
      <dgm:spPr/>
      <dgm:t>
        <a:bodyPr/>
        <a:lstStyle/>
        <a:p>
          <a:endParaRPr lang="en-US"/>
        </a:p>
      </dgm:t>
    </dgm:pt>
    <dgm:pt modelId="{D85DA976-0226-4C31-8A3D-6505BB9CBECF}" type="sibTrans" cxnId="{36EA5D94-F1B9-4536-A947-FDCA9992919F}">
      <dgm:prSet/>
      <dgm:spPr/>
      <dgm:t>
        <a:bodyPr/>
        <a:lstStyle/>
        <a:p>
          <a:endParaRPr lang="en-US"/>
        </a:p>
      </dgm:t>
    </dgm:pt>
    <dgm:pt modelId="{3AA19E5A-D861-41E7-936C-6719EAD03F77}">
      <dgm:prSet phldrT="[Text]" custT="1"/>
      <dgm:spPr>
        <a:solidFill>
          <a:schemeClr val="bg1"/>
        </a:solidFill>
        <a:ln>
          <a:noFill/>
        </a:ln>
      </dgm:spPr>
      <dgm:t>
        <a:bodyPr/>
        <a:lstStyle/>
        <a:p>
          <a:endParaRPr lang="en-US" sz="1200" b="1" dirty="0">
            <a:solidFill>
              <a:srgbClr val="003057"/>
            </a:solidFill>
          </a:endParaRPr>
        </a:p>
      </dgm:t>
    </dgm:pt>
    <dgm:pt modelId="{FC494D3A-6BA3-4DEB-AF7E-D3227F57374D}" type="parTrans" cxnId="{4FB45E8B-435E-4CF6-A794-59214656B97C}">
      <dgm:prSet/>
      <dgm:spPr/>
      <dgm:t>
        <a:bodyPr/>
        <a:lstStyle/>
        <a:p>
          <a:endParaRPr lang="en-US"/>
        </a:p>
      </dgm:t>
    </dgm:pt>
    <dgm:pt modelId="{2A77FAEA-4BA5-492B-A8AB-E10209AE4796}" type="sibTrans" cxnId="{4FB45E8B-435E-4CF6-A794-59214656B97C}">
      <dgm:prSet/>
      <dgm:spPr/>
      <dgm:t>
        <a:bodyPr/>
        <a:lstStyle/>
        <a:p>
          <a:endParaRPr lang="en-US"/>
        </a:p>
      </dgm:t>
    </dgm:pt>
    <dgm:pt modelId="{4AAA9B56-099E-4D67-AD15-2C22C172F877}">
      <dgm:prSet phldrT="[Text]" custT="1"/>
      <dgm:spPr>
        <a:solidFill>
          <a:schemeClr val="bg1"/>
        </a:solidFill>
        <a:ln>
          <a:solidFill>
            <a:srgbClr val="BA0C2F"/>
          </a:solidFill>
        </a:ln>
      </dgm:spPr>
      <dgm:t>
        <a:bodyPr/>
        <a:lstStyle/>
        <a:p>
          <a:r>
            <a:rPr lang="en-US" sz="1600" b="1" dirty="0">
              <a:solidFill>
                <a:srgbClr val="BA0C2F"/>
              </a:solidFill>
            </a:rPr>
            <a:t>Career and/or Major Exploration</a:t>
          </a:r>
        </a:p>
      </dgm:t>
    </dgm:pt>
    <dgm:pt modelId="{B0EDBD1B-83C6-4106-BDE8-F0652BADEC29}" type="parTrans" cxnId="{FEA13BFB-4425-425B-916D-B9B916FF7C44}">
      <dgm:prSet/>
      <dgm:spPr/>
      <dgm:t>
        <a:bodyPr/>
        <a:lstStyle/>
        <a:p>
          <a:endParaRPr lang="en-US"/>
        </a:p>
      </dgm:t>
    </dgm:pt>
    <dgm:pt modelId="{D9CE54A8-2FBF-4D36-9BE7-9D0B218E1B46}" type="sibTrans" cxnId="{FEA13BFB-4425-425B-916D-B9B916FF7C44}">
      <dgm:prSet/>
      <dgm:spPr/>
      <dgm:t>
        <a:bodyPr/>
        <a:lstStyle/>
        <a:p>
          <a:endParaRPr lang="en-US"/>
        </a:p>
      </dgm:t>
    </dgm:pt>
    <dgm:pt modelId="{5F316BD9-F08D-42EF-9F01-12011031524B}">
      <dgm:prSet phldrT="[Text]" custT="1"/>
      <dgm:spPr>
        <a:solidFill>
          <a:srgbClr val="003057"/>
        </a:solidFill>
      </dgm:spPr>
      <dgm:t>
        <a:bodyPr/>
        <a:lstStyle/>
        <a:p>
          <a:r>
            <a:rPr lang="en-US" sz="2000" b="1" dirty="0" err="1">
              <a:solidFill>
                <a:schemeClr val="bg1"/>
              </a:solidFill>
            </a:rPr>
            <a:t>HomeBase</a:t>
          </a:r>
          <a:r>
            <a:rPr lang="en-US" sz="2000" b="1" dirty="0">
              <a:solidFill>
                <a:schemeClr val="bg1"/>
              </a:solidFill>
            </a:rPr>
            <a:t> Pathway Communities</a:t>
          </a:r>
          <a:endParaRPr lang="en-US" sz="2000" dirty="0"/>
        </a:p>
      </dgm:t>
    </dgm:pt>
    <dgm:pt modelId="{B8B6ADF4-BCF0-4D81-8CEC-3F452C1C9976}" type="sibTrans" cxnId="{D9BDFE78-E76C-421E-9980-AB19F6B542EB}">
      <dgm:prSet/>
      <dgm:spPr/>
      <dgm:t>
        <a:bodyPr/>
        <a:lstStyle/>
        <a:p>
          <a:endParaRPr lang="en-US"/>
        </a:p>
      </dgm:t>
    </dgm:pt>
    <dgm:pt modelId="{C1C4035E-C185-4521-9608-E97C6ABBFF33}" type="parTrans" cxnId="{D9BDFE78-E76C-421E-9980-AB19F6B542EB}">
      <dgm:prSet/>
      <dgm:spPr/>
      <dgm:t>
        <a:bodyPr/>
        <a:lstStyle/>
        <a:p>
          <a:endParaRPr lang="en-US"/>
        </a:p>
      </dgm:t>
    </dgm:pt>
    <dgm:pt modelId="{42C9B23B-100E-46D8-A8AC-91C8849DA0F5}" type="pres">
      <dgm:prSet presAssocID="{3C38E1CE-4E4C-49B8-AA98-099168184134}" presName="theList" presStyleCnt="0">
        <dgm:presLayoutVars>
          <dgm:dir/>
          <dgm:animLvl val="lvl"/>
          <dgm:resizeHandles val="exact"/>
        </dgm:presLayoutVars>
      </dgm:prSet>
      <dgm:spPr/>
    </dgm:pt>
    <dgm:pt modelId="{DF0F407F-77DF-4CF4-87ED-B1E2FB41A33A}" type="pres">
      <dgm:prSet presAssocID="{6182A9D2-73C3-466A-9062-D05861BFBA45}" presName="compNode" presStyleCnt="0"/>
      <dgm:spPr/>
    </dgm:pt>
    <dgm:pt modelId="{1B829A95-4C31-4752-A294-46F19F554009}" type="pres">
      <dgm:prSet presAssocID="{6182A9D2-73C3-466A-9062-D05861BFBA45}" presName="aNode" presStyleLbl="bgShp" presStyleIdx="0" presStyleCnt="3" custLinFactNeighborY="198"/>
      <dgm:spPr/>
    </dgm:pt>
    <dgm:pt modelId="{E910D2F9-BD52-46F2-BD27-3C11C14D4F81}" type="pres">
      <dgm:prSet presAssocID="{6182A9D2-73C3-466A-9062-D05861BFBA45}" presName="textNode" presStyleLbl="bgShp" presStyleIdx="0" presStyleCnt="3"/>
      <dgm:spPr/>
    </dgm:pt>
    <dgm:pt modelId="{B800153F-7F50-427D-A715-B75068A2554D}" type="pres">
      <dgm:prSet presAssocID="{6182A9D2-73C3-466A-9062-D05861BFBA45}" presName="compChildNode" presStyleCnt="0"/>
      <dgm:spPr/>
    </dgm:pt>
    <dgm:pt modelId="{52CB72E4-808E-4885-A92E-A5DEC1EB854E}" type="pres">
      <dgm:prSet presAssocID="{6182A9D2-73C3-466A-9062-D05861BFBA45}" presName="theInnerList" presStyleCnt="0"/>
      <dgm:spPr/>
    </dgm:pt>
    <dgm:pt modelId="{52E3F72F-E691-4708-93A3-06346E36E176}" type="pres">
      <dgm:prSet presAssocID="{6ED84517-6DE6-44BF-8A76-25BD29C90146}" presName="childNode" presStyleLbl="node1" presStyleIdx="0" presStyleCnt="5" custScaleY="99908" custLinFactNeighborX="-279" custLinFactNeighborY="509">
        <dgm:presLayoutVars>
          <dgm:bulletEnabled val="1"/>
        </dgm:presLayoutVars>
      </dgm:prSet>
      <dgm:spPr/>
    </dgm:pt>
    <dgm:pt modelId="{072D7C5C-5D9C-4CAA-A1FE-9013AB73114F}" type="pres">
      <dgm:prSet presAssocID="{6ED84517-6DE6-44BF-8A76-25BD29C90146}" presName="aSpace2" presStyleCnt="0"/>
      <dgm:spPr/>
    </dgm:pt>
    <dgm:pt modelId="{D4AB669E-043E-434E-ACFB-8268B5B26B3B}" type="pres">
      <dgm:prSet presAssocID="{4B869F87-D37F-40AD-BC5A-2752F3CDD6BE}" presName="childNode" presStyleLbl="node1" presStyleIdx="1" presStyleCnt="5" custScaleY="99321" custLinFactNeighborX="-29" custLinFactNeighborY="1908">
        <dgm:presLayoutVars>
          <dgm:bulletEnabled val="1"/>
        </dgm:presLayoutVars>
      </dgm:prSet>
      <dgm:spPr/>
    </dgm:pt>
    <dgm:pt modelId="{F9D9DDA4-F22A-4926-A843-07645CD46A3C}" type="pres">
      <dgm:prSet presAssocID="{6182A9D2-73C3-466A-9062-D05861BFBA45}" presName="aSpace" presStyleCnt="0"/>
      <dgm:spPr/>
    </dgm:pt>
    <dgm:pt modelId="{7EADCA30-6AE3-44B4-9766-620D762ED13C}" type="pres">
      <dgm:prSet presAssocID="{3AA19E5A-D861-41E7-936C-6719EAD03F77}" presName="compNode" presStyleCnt="0"/>
      <dgm:spPr/>
    </dgm:pt>
    <dgm:pt modelId="{36328B2C-D5E6-4F7D-8FB3-1BBA508D4C40}" type="pres">
      <dgm:prSet presAssocID="{3AA19E5A-D861-41E7-936C-6719EAD03F77}" presName="aNode" presStyleLbl="bgShp" presStyleIdx="1" presStyleCnt="3" custScaleX="54003"/>
      <dgm:spPr/>
    </dgm:pt>
    <dgm:pt modelId="{F367AC2B-1803-4A55-88FB-2DE5408990E6}" type="pres">
      <dgm:prSet presAssocID="{3AA19E5A-D861-41E7-936C-6719EAD03F77}" presName="textNode" presStyleLbl="bgShp" presStyleIdx="1" presStyleCnt="3"/>
      <dgm:spPr/>
    </dgm:pt>
    <dgm:pt modelId="{FA2C34FD-6C9D-4F25-BB22-3FE409B47C26}" type="pres">
      <dgm:prSet presAssocID="{3AA19E5A-D861-41E7-936C-6719EAD03F77}" presName="compChildNode" presStyleCnt="0"/>
      <dgm:spPr/>
    </dgm:pt>
    <dgm:pt modelId="{90A9E333-06B1-45EF-80E6-EA4781761CDE}" type="pres">
      <dgm:prSet presAssocID="{3AA19E5A-D861-41E7-936C-6719EAD03F77}" presName="theInnerList" presStyleCnt="0"/>
      <dgm:spPr/>
    </dgm:pt>
    <dgm:pt modelId="{506B8E91-1927-4FEE-A8A6-A963E13F217F}" type="pres">
      <dgm:prSet presAssocID="{3AA19E5A-D861-41E7-936C-6719EAD03F77}" presName="aSpace" presStyleCnt="0"/>
      <dgm:spPr/>
    </dgm:pt>
    <dgm:pt modelId="{1AF0FAAF-5CF0-4FD4-8C80-9CD551B68FE0}" type="pres">
      <dgm:prSet presAssocID="{5F316BD9-F08D-42EF-9F01-12011031524B}" presName="compNode" presStyleCnt="0"/>
      <dgm:spPr/>
    </dgm:pt>
    <dgm:pt modelId="{A5E0DC04-3775-4DA6-A7A5-90A9818067AF}" type="pres">
      <dgm:prSet presAssocID="{5F316BD9-F08D-42EF-9F01-12011031524B}" presName="aNode" presStyleLbl="bgShp" presStyleIdx="2" presStyleCnt="3"/>
      <dgm:spPr/>
    </dgm:pt>
    <dgm:pt modelId="{75F4F5D8-2FAD-42D7-AFE4-4DE70B113E25}" type="pres">
      <dgm:prSet presAssocID="{5F316BD9-F08D-42EF-9F01-12011031524B}" presName="textNode" presStyleLbl="bgShp" presStyleIdx="2" presStyleCnt="3"/>
      <dgm:spPr/>
    </dgm:pt>
    <dgm:pt modelId="{2F395952-FEE5-4E00-A384-795977238029}" type="pres">
      <dgm:prSet presAssocID="{5F316BD9-F08D-42EF-9F01-12011031524B}" presName="compChildNode" presStyleCnt="0"/>
      <dgm:spPr/>
    </dgm:pt>
    <dgm:pt modelId="{B8EE722C-7B55-4584-9EE9-18E58B3FBEB4}" type="pres">
      <dgm:prSet presAssocID="{5F316BD9-F08D-42EF-9F01-12011031524B}" presName="theInnerList" presStyleCnt="0"/>
      <dgm:spPr/>
    </dgm:pt>
    <dgm:pt modelId="{44A1CA2E-4E7A-40D1-B429-C5597FF8D6B5}" type="pres">
      <dgm:prSet presAssocID="{0000DE12-6A82-4506-9009-685E85E9E451}" presName="childNode" presStyleLbl="node1" presStyleIdx="2" presStyleCnt="5">
        <dgm:presLayoutVars>
          <dgm:bulletEnabled val="1"/>
        </dgm:presLayoutVars>
      </dgm:prSet>
      <dgm:spPr/>
    </dgm:pt>
    <dgm:pt modelId="{4E3477AF-F534-4E63-B7CE-4A0DCE6A46DF}" type="pres">
      <dgm:prSet presAssocID="{0000DE12-6A82-4506-9009-685E85E9E451}" presName="aSpace2" presStyleCnt="0"/>
      <dgm:spPr/>
    </dgm:pt>
    <dgm:pt modelId="{FAFCFB6E-B684-4ACA-B327-67BE730AF8C5}" type="pres">
      <dgm:prSet presAssocID="{4AAA9B56-099E-4D67-AD15-2C22C172F877}" presName="childNode" presStyleLbl="node1" presStyleIdx="3" presStyleCnt="5">
        <dgm:presLayoutVars>
          <dgm:bulletEnabled val="1"/>
        </dgm:presLayoutVars>
      </dgm:prSet>
      <dgm:spPr/>
    </dgm:pt>
    <dgm:pt modelId="{2498D464-0B1B-42AB-B364-1BE6B96014B8}" type="pres">
      <dgm:prSet presAssocID="{4AAA9B56-099E-4D67-AD15-2C22C172F877}" presName="aSpace2" presStyleCnt="0"/>
      <dgm:spPr/>
    </dgm:pt>
    <dgm:pt modelId="{FD9042A6-1B20-4634-A873-8482919E1558}" type="pres">
      <dgm:prSet presAssocID="{80BBC6B8-447E-4ED2-8C33-8E1AC99AB7B8}" presName="childNode" presStyleLbl="node1" presStyleIdx="4" presStyleCnt="5">
        <dgm:presLayoutVars>
          <dgm:bulletEnabled val="1"/>
        </dgm:presLayoutVars>
      </dgm:prSet>
      <dgm:spPr/>
    </dgm:pt>
  </dgm:ptLst>
  <dgm:cxnLst>
    <dgm:cxn modelId="{1033A215-5F3D-4175-AC56-7AF682422596}" type="presOf" srcId="{80BBC6B8-447E-4ED2-8C33-8E1AC99AB7B8}" destId="{FD9042A6-1B20-4634-A873-8482919E1558}" srcOrd="0" destOrd="0" presId="urn:microsoft.com/office/officeart/2005/8/layout/lProcess2"/>
    <dgm:cxn modelId="{AFCE4717-BE67-41B5-82C3-9C7083A964DB}" type="presOf" srcId="{6ED84517-6DE6-44BF-8A76-25BD29C90146}" destId="{52E3F72F-E691-4708-93A3-06346E36E176}" srcOrd="0" destOrd="0" presId="urn:microsoft.com/office/officeart/2005/8/layout/lProcess2"/>
    <dgm:cxn modelId="{1FFEB51D-4BB2-4B14-B70C-4BAD80A26FA7}" type="presOf" srcId="{0000DE12-6A82-4506-9009-685E85E9E451}" destId="{44A1CA2E-4E7A-40D1-B429-C5597FF8D6B5}" srcOrd="0" destOrd="0" presId="urn:microsoft.com/office/officeart/2005/8/layout/lProcess2"/>
    <dgm:cxn modelId="{00D1456B-FB80-42D9-9366-BB3F17865CF0}" type="presOf" srcId="{4B869F87-D37F-40AD-BC5A-2752F3CDD6BE}" destId="{D4AB669E-043E-434E-ACFB-8268B5B26B3B}" srcOrd="0" destOrd="0" presId="urn:microsoft.com/office/officeart/2005/8/layout/lProcess2"/>
    <dgm:cxn modelId="{838F444D-959E-4437-8635-64B82D66CC63}" type="presOf" srcId="{5F316BD9-F08D-42EF-9F01-12011031524B}" destId="{75F4F5D8-2FAD-42D7-AFE4-4DE70B113E25}" srcOrd="1" destOrd="0" presId="urn:microsoft.com/office/officeart/2005/8/layout/lProcess2"/>
    <dgm:cxn modelId="{D0762575-EF3E-44EA-985A-FE06DFCD5CE8}" srcId="{5F316BD9-F08D-42EF-9F01-12011031524B}" destId="{80BBC6B8-447E-4ED2-8C33-8E1AC99AB7B8}" srcOrd="2" destOrd="0" parTransId="{B833783A-7671-4B8E-B719-DFB94F96B88D}" sibTransId="{7DCA68AE-BC77-479E-84A5-2359D4C40218}"/>
    <dgm:cxn modelId="{D9BDFE78-E76C-421E-9980-AB19F6B542EB}" srcId="{3C38E1CE-4E4C-49B8-AA98-099168184134}" destId="{5F316BD9-F08D-42EF-9F01-12011031524B}" srcOrd="2" destOrd="0" parTransId="{C1C4035E-C185-4521-9608-E97C6ABBFF33}" sibTransId="{B8B6ADF4-BCF0-4D81-8CEC-3F452C1C9976}"/>
    <dgm:cxn modelId="{AE34A859-F1F9-416A-AF5E-FB5D4C7E067B}" type="presOf" srcId="{4AAA9B56-099E-4D67-AD15-2C22C172F877}" destId="{FAFCFB6E-B684-4ACA-B327-67BE730AF8C5}" srcOrd="0" destOrd="0" presId="urn:microsoft.com/office/officeart/2005/8/layout/lProcess2"/>
    <dgm:cxn modelId="{4FB45E8B-435E-4CF6-A794-59214656B97C}" srcId="{3C38E1CE-4E4C-49B8-AA98-099168184134}" destId="{3AA19E5A-D861-41E7-936C-6719EAD03F77}" srcOrd="1" destOrd="0" parTransId="{FC494D3A-6BA3-4DEB-AF7E-D3227F57374D}" sibTransId="{2A77FAEA-4BA5-492B-A8AB-E10209AE4796}"/>
    <dgm:cxn modelId="{0E0A298E-2069-4B76-B1EC-6C3696D3E666}" srcId="{5F316BD9-F08D-42EF-9F01-12011031524B}" destId="{0000DE12-6A82-4506-9009-685E85E9E451}" srcOrd="0" destOrd="0" parTransId="{D2FA2CAF-46AB-4660-8E5E-B3AE37ADCB15}" sibTransId="{DCF0223D-61B8-4CF0-8813-C7FA9457AC9F}"/>
    <dgm:cxn modelId="{36EA5D94-F1B9-4536-A947-FDCA9992919F}" srcId="{6182A9D2-73C3-466A-9062-D05861BFBA45}" destId="{4B869F87-D37F-40AD-BC5A-2752F3CDD6BE}" srcOrd="1" destOrd="0" parTransId="{21545809-B608-40F9-8BF0-043C41BD4FA7}" sibTransId="{D85DA976-0226-4C31-8A3D-6505BB9CBECF}"/>
    <dgm:cxn modelId="{5CEC5C9A-03A4-4B20-A5D0-386B0A9EFA27}" type="presOf" srcId="{6182A9D2-73C3-466A-9062-D05861BFBA45}" destId="{E910D2F9-BD52-46F2-BD27-3C11C14D4F81}" srcOrd="1" destOrd="0" presId="urn:microsoft.com/office/officeart/2005/8/layout/lProcess2"/>
    <dgm:cxn modelId="{1C651D9B-F9F1-4E1B-BAB9-A4F6B3BEC04A}" type="presOf" srcId="{5F316BD9-F08D-42EF-9F01-12011031524B}" destId="{A5E0DC04-3775-4DA6-A7A5-90A9818067AF}" srcOrd="0" destOrd="0" presId="urn:microsoft.com/office/officeart/2005/8/layout/lProcess2"/>
    <dgm:cxn modelId="{F178F3A2-7DC8-4687-BE44-5DF703E7015A}" type="presOf" srcId="{3C38E1CE-4E4C-49B8-AA98-099168184134}" destId="{42C9B23B-100E-46D8-A8AC-91C8849DA0F5}" srcOrd="0" destOrd="0" presId="urn:microsoft.com/office/officeart/2005/8/layout/lProcess2"/>
    <dgm:cxn modelId="{8CC913B0-5FDB-4851-BC33-AFE4F9421E4D}" srcId="{3C38E1CE-4E4C-49B8-AA98-099168184134}" destId="{6182A9D2-73C3-466A-9062-D05861BFBA45}" srcOrd="0" destOrd="0" parTransId="{9E117874-968E-4A36-A64B-E7F1FA958E10}" sibTransId="{D168F130-C855-433E-9CA9-A3C416BB5583}"/>
    <dgm:cxn modelId="{B68BFEC5-F5AF-4D91-A021-2A28CA439C0F}" srcId="{6182A9D2-73C3-466A-9062-D05861BFBA45}" destId="{6ED84517-6DE6-44BF-8A76-25BD29C90146}" srcOrd="0" destOrd="0" parTransId="{6009B5C3-6B8D-40DC-BBE8-B7589F484D81}" sibTransId="{5A672749-4A6B-4754-B964-B19A0AA888C3}"/>
    <dgm:cxn modelId="{D5E5C1E7-F8BF-4F66-BF05-B1B88722AB63}" type="presOf" srcId="{6182A9D2-73C3-466A-9062-D05861BFBA45}" destId="{1B829A95-4C31-4752-A294-46F19F554009}" srcOrd="0" destOrd="0" presId="urn:microsoft.com/office/officeart/2005/8/layout/lProcess2"/>
    <dgm:cxn modelId="{3F1408F1-6715-4E80-8D44-3B7313601302}" type="presOf" srcId="{3AA19E5A-D861-41E7-936C-6719EAD03F77}" destId="{36328B2C-D5E6-4F7D-8FB3-1BBA508D4C40}" srcOrd="0" destOrd="0" presId="urn:microsoft.com/office/officeart/2005/8/layout/lProcess2"/>
    <dgm:cxn modelId="{FEA13BFB-4425-425B-916D-B9B916FF7C44}" srcId="{5F316BD9-F08D-42EF-9F01-12011031524B}" destId="{4AAA9B56-099E-4D67-AD15-2C22C172F877}" srcOrd="1" destOrd="0" parTransId="{B0EDBD1B-83C6-4106-BDE8-F0652BADEC29}" sibTransId="{D9CE54A8-2FBF-4D36-9BE7-9D0B218E1B46}"/>
    <dgm:cxn modelId="{9A75BCFD-4E79-43B6-B110-CF8EAD62A910}" type="presOf" srcId="{3AA19E5A-D861-41E7-936C-6719EAD03F77}" destId="{F367AC2B-1803-4A55-88FB-2DE5408990E6}" srcOrd="1" destOrd="0" presId="urn:microsoft.com/office/officeart/2005/8/layout/lProcess2"/>
    <dgm:cxn modelId="{8DA10E04-1C4B-46C7-A5E1-08B30EB8A542}" type="presParOf" srcId="{42C9B23B-100E-46D8-A8AC-91C8849DA0F5}" destId="{DF0F407F-77DF-4CF4-87ED-B1E2FB41A33A}" srcOrd="0" destOrd="0" presId="urn:microsoft.com/office/officeart/2005/8/layout/lProcess2"/>
    <dgm:cxn modelId="{E05FC799-E4D7-4ABE-9341-DA523E3D76DC}" type="presParOf" srcId="{DF0F407F-77DF-4CF4-87ED-B1E2FB41A33A}" destId="{1B829A95-4C31-4752-A294-46F19F554009}" srcOrd="0" destOrd="0" presId="urn:microsoft.com/office/officeart/2005/8/layout/lProcess2"/>
    <dgm:cxn modelId="{08A42E1E-E243-4888-AB95-5A37CD32BEE5}" type="presParOf" srcId="{DF0F407F-77DF-4CF4-87ED-B1E2FB41A33A}" destId="{E910D2F9-BD52-46F2-BD27-3C11C14D4F81}" srcOrd="1" destOrd="0" presId="urn:microsoft.com/office/officeart/2005/8/layout/lProcess2"/>
    <dgm:cxn modelId="{409FD386-CD9D-42E7-9780-46CD095B1822}" type="presParOf" srcId="{DF0F407F-77DF-4CF4-87ED-B1E2FB41A33A}" destId="{B800153F-7F50-427D-A715-B75068A2554D}" srcOrd="2" destOrd="0" presId="urn:microsoft.com/office/officeart/2005/8/layout/lProcess2"/>
    <dgm:cxn modelId="{31D034B9-594D-4FC0-8168-2D3BCB02DE83}" type="presParOf" srcId="{B800153F-7F50-427D-A715-B75068A2554D}" destId="{52CB72E4-808E-4885-A92E-A5DEC1EB854E}" srcOrd="0" destOrd="0" presId="urn:microsoft.com/office/officeart/2005/8/layout/lProcess2"/>
    <dgm:cxn modelId="{9700F45A-7EC0-4331-8CD4-37FA5D427EF7}" type="presParOf" srcId="{52CB72E4-808E-4885-A92E-A5DEC1EB854E}" destId="{52E3F72F-E691-4708-93A3-06346E36E176}" srcOrd="0" destOrd="0" presId="urn:microsoft.com/office/officeart/2005/8/layout/lProcess2"/>
    <dgm:cxn modelId="{28735B4C-C3F1-436F-BFA6-491C1A0E5BC0}" type="presParOf" srcId="{52CB72E4-808E-4885-A92E-A5DEC1EB854E}" destId="{072D7C5C-5D9C-4CAA-A1FE-9013AB73114F}" srcOrd="1" destOrd="0" presId="urn:microsoft.com/office/officeart/2005/8/layout/lProcess2"/>
    <dgm:cxn modelId="{99D8BB60-DB31-4EA2-8BBF-4B9F585851E0}" type="presParOf" srcId="{52CB72E4-808E-4885-A92E-A5DEC1EB854E}" destId="{D4AB669E-043E-434E-ACFB-8268B5B26B3B}" srcOrd="2" destOrd="0" presId="urn:microsoft.com/office/officeart/2005/8/layout/lProcess2"/>
    <dgm:cxn modelId="{22E33045-5123-4CA0-95E9-466A9C5DD8FF}" type="presParOf" srcId="{42C9B23B-100E-46D8-A8AC-91C8849DA0F5}" destId="{F9D9DDA4-F22A-4926-A843-07645CD46A3C}" srcOrd="1" destOrd="0" presId="urn:microsoft.com/office/officeart/2005/8/layout/lProcess2"/>
    <dgm:cxn modelId="{4334839B-AEB7-4E75-8897-470C09CD2847}" type="presParOf" srcId="{42C9B23B-100E-46D8-A8AC-91C8849DA0F5}" destId="{7EADCA30-6AE3-44B4-9766-620D762ED13C}" srcOrd="2" destOrd="0" presId="urn:microsoft.com/office/officeart/2005/8/layout/lProcess2"/>
    <dgm:cxn modelId="{07A1E24E-5CB2-486A-905F-97C5AE3EB6CF}" type="presParOf" srcId="{7EADCA30-6AE3-44B4-9766-620D762ED13C}" destId="{36328B2C-D5E6-4F7D-8FB3-1BBA508D4C40}" srcOrd="0" destOrd="0" presId="urn:microsoft.com/office/officeart/2005/8/layout/lProcess2"/>
    <dgm:cxn modelId="{FCFCD1E3-B965-410E-8A7F-09C5B086029C}" type="presParOf" srcId="{7EADCA30-6AE3-44B4-9766-620D762ED13C}" destId="{F367AC2B-1803-4A55-88FB-2DE5408990E6}" srcOrd="1" destOrd="0" presId="urn:microsoft.com/office/officeart/2005/8/layout/lProcess2"/>
    <dgm:cxn modelId="{AD4D4D71-0038-4B5F-9576-DC9A8F8270BA}" type="presParOf" srcId="{7EADCA30-6AE3-44B4-9766-620D762ED13C}" destId="{FA2C34FD-6C9D-4F25-BB22-3FE409B47C26}" srcOrd="2" destOrd="0" presId="urn:microsoft.com/office/officeart/2005/8/layout/lProcess2"/>
    <dgm:cxn modelId="{579A4690-CDA6-4A56-8D53-B997CE18F507}" type="presParOf" srcId="{FA2C34FD-6C9D-4F25-BB22-3FE409B47C26}" destId="{90A9E333-06B1-45EF-80E6-EA4781761CDE}" srcOrd="0" destOrd="0" presId="urn:microsoft.com/office/officeart/2005/8/layout/lProcess2"/>
    <dgm:cxn modelId="{7A461E01-3669-4EA5-B2DF-B14A6E3BEE9C}" type="presParOf" srcId="{42C9B23B-100E-46D8-A8AC-91C8849DA0F5}" destId="{506B8E91-1927-4FEE-A8A6-A963E13F217F}" srcOrd="3" destOrd="0" presId="urn:microsoft.com/office/officeart/2005/8/layout/lProcess2"/>
    <dgm:cxn modelId="{2BE61A34-BAEC-4396-A31A-4718FAA3C897}" type="presParOf" srcId="{42C9B23B-100E-46D8-A8AC-91C8849DA0F5}" destId="{1AF0FAAF-5CF0-4FD4-8C80-9CD551B68FE0}" srcOrd="4" destOrd="0" presId="urn:microsoft.com/office/officeart/2005/8/layout/lProcess2"/>
    <dgm:cxn modelId="{07FEA300-83B4-4163-B322-439FED858F83}" type="presParOf" srcId="{1AF0FAAF-5CF0-4FD4-8C80-9CD551B68FE0}" destId="{A5E0DC04-3775-4DA6-A7A5-90A9818067AF}" srcOrd="0" destOrd="0" presId="urn:microsoft.com/office/officeart/2005/8/layout/lProcess2"/>
    <dgm:cxn modelId="{C0388146-8822-4E8A-BE4E-3AB6E67DBF8C}" type="presParOf" srcId="{1AF0FAAF-5CF0-4FD4-8C80-9CD551B68FE0}" destId="{75F4F5D8-2FAD-42D7-AFE4-4DE70B113E25}" srcOrd="1" destOrd="0" presId="urn:microsoft.com/office/officeart/2005/8/layout/lProcess2"/>
    <dgm:cxn modelId="{3520A8F9-17EA-4939-9D0D-EB2763246E07}" type="presParOf" srcId="{1AF0FAAF-5CF0-4FD4-8C80-9CD551B68FE0}" destId="{2F395952-FEE5-4E00-A384-795977238029}" srcOrd="2" destOrd="0" presId="urn:microsoft.com/office/officeart/2005/8/layout/lProcess2"/>
    <dgm:cxn modelId="{D7490BE5-677E-42C2-8CC5-CF4BFEEAA16A}" type="presParOf" srcId="{2F395952-FEE5-4E00-A384-795977238029}" destId="{B8EE722C-7B55-4584-9EE9-18E58B3FBEB4}" srcOrd="0" destOrd="0" presId="urn:microsoft.com/office/officeart/2005/8/layout/lProcess2"/>
    <dgm:cxn modelId="{248FB381-92E6-4499-AAD5-24F1B7048306}" type="presParOf" srcId="{B8EE722C-7B55-4584-9EE9-18E58B3FBEB4}" destId="{44A1CA2E-4E7A-40D1-B429-C5597FF8D6B5}" srcOrd="0" destOrd="0" presId="urn:microsoft.com/office/officeart/2005/8/layout/lProcess2"/>
    <dgm:cxn modelId="{B0C21D11-8DC3-4AEF-AB27-96073D373A2B}" type="presParOf" srcId="{B8EE722C-7B55-4584-9EE9-18E58B3FBEB4}" destId="{4E3477AF-F534-4E63-B7CE-4A0DCE6A46DF}" srcOrd="1" destOrd="0" presId="urn:microsoft.com/office/officeart/2005/8/layout/lProcess2"/>
    <dgm:cxn modelId="{B07FDA32-99B4-4DE1-B83D-A161FEBE3D12}" type="presParOf" srcId="{B8EE722C-7B55-4584-9EE9-18E58B3FBEB4}" destId="{FAFCFB6E-B684-4ACA-B327-67BE730AF8C5}" srcOrd="2" destOrd="0" presId="urn:microsoft.com/office/officeart/2005/8/layout/lProcess2"/>
    <dgm:cxn modelId="{FF888466-B8EE-4CE1-91F7-40C18D843D5C}" type="presParOf" srcId="{B8EE722C-7B55-4584-9EE9-18E58B3FBEB4}" destId="{2498D464-0B1B-42AB-B364-1BE6B96014B8}" srcOrd="3" destOrd="0" presId="urn:microsoft.com/office/officeart/2005/8/layout/lProcess2"/>
    <dgm:cxn modelId="{B7A22659-B75B-469A-8EF4-A49424F55B17}" type="presParOf" srcId="{B8EE722C-7B55-4584-9EE9-18E58B3FBEB4}" destId="{FD9042A6-1B20-4634-A873-8482919E1558}" srcOrd="4" destOrd="0" presId="urn:microsoft.com/office/officeart/2005/8/layout/lProcess2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1B4DD2F-1CAE-4AD8-AD99-2D7477E50748}" type="doc">
      <dgm:prSet loTypeId="urn:microsoft.com/office/officeart/2005/8/layout/hChevron3" loCatId="process" qsTypeId="urn:microsoft.com/office/officeart/2005/8/quickstyle/simple1" qsCatId="simple" csTypeId="urn:microsoft.com/office/officeart/2005/8/colors/accent0_3" csCatId="mainScheme" phldr="1"/>
      <dgm:spPr/>
    </dgm:pt>
    <dgm:pt modelId="{4C60F454-D145-4EF6-A421-439AE4ADF706}">
      <dgm:prSet phldrT="[Text]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gradFill flip="none" rotWithShape="1">
          <a:gsLst>
            <a:gs pos="12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  <a:tileRect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  Clarify the Path</a:t>
          </a:r>
        </a:p>
      </dgm:t>
    </dgm:pt>
    <dgm:pt modelId="{A3828E50-B028-4009-AB8A-401E57110A41}" type="parTrans" cxnId="{FE47BCC8-B01C-4C2B-9985-2A6AA16E4350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9ADFB0E-7929-4CBF-BE56-23E568244E12}" type="sibTrans" cxnId="{FE47BCC8-B01C-4C2B-9985-2A6AA16E4350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A73DAD2-2CE5-425C-B3EB-F99D703FD0D9}">
      <dgm:prSet phldrT="[Text]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>
        <a:gradFill rotWithShape="0">
          <a:gsLst>
            <a:gs pos="14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           Enter the Path</a:t>
          </a:r>
        </a:p>
      </dgm:t>
    </dgm:pt>
    <dgm:pt modelId="{0DF71CA5-A406-4A2B-9BD1-66740979AEE1}" type="parTrans" cxnId="{8C941809-BF3A-42C4-9AE1-F0982924DAB3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E2D9EB5-8BB3-4646-90E7-7B9100165607}" type="sibTrans" cxnId="{8C941809-BF3A-42C4-9AE1-F0982924DAB3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5F7AB75-D68F-4BFE-B51D-2FDC230F1904}">
      <dgm:prSet phldrT="[Text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gradFill rotWithShape="0">
          <a:gsLst>
            <a:gs pos="36000">
              <a:srgbClr val="84D0A7"/>
            </a:gs>
            <a:gs pos="800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Ensure Learning</a:t>
          </a:r>
        </a:p>
      </dgm:t>
    </dgm:pt>
    <dgm:pt modelId="{803FFE79-7A58-416A-BA23-7A3A41BBA705}" type="parTrans" cxnId="{E3B208DC-4CF1-4476-978E-CD14C5A37896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D73CC4BC-3394-4435-A612-37A9A6DCD1EE}" type="sibTrans" cxnId="{E3B208DC-4CF1-4476-978E-CD14C5A37896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09A4EA92-C94A-48D4-9822-7B997FE57BC5}">
      <dgm:prSet phldrT="[Text]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gradFill rotWithShape="0">
          <a:gsLst>
            <a:gs pos="10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>
          <a:solidFill>
            <a:schemeClr val="bg1">
              <a:lumMod val="50000"/>
            </a:schemeClr>
          </a:solidFill>
        </a:ln>
      </dgm:spPr>
      <dgm:t>
        <a:bodyPr/>
        <a:lstStyle/>
        <a:p>
          <a:pPr algn="l"/>
          <a:r>
            <a:rPr lang="en-US" b="1" dirty="0">
              <a:latin typeface="Calibri" panose="020F0502020204030204" pitchFamily="34" charset="0"/>
              <a:cs typeface="Calibri" panose="020F0502020204030204" pitchFamily="34" charset="0"/>
            </a:rPr>
            <a:t>         Stay on the Path</a:t>
          </a:r>
        </a:p>
      </dgm:t>
    </dgm:pt>
    <dgm:pt modelId="{B0B0388F-233F-4292-AC6A-9522D00350F4}" type="parTrans" cxnId="{5F236D42-52E4-47B8-BC21-4276B091829B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3CC1487-C678-46D9-B69D-C6608D2B2BFD}" type="sibTrans" cxnId="{5F236D42-52E4-47B8-BC21-4276B091829B}">
      <dgm:prSet/>
      <dgm:spPr/>
      <dgm:t>
        <a:bodyPr/>
        <a:lstStyle/>
        <a:p>
          <a:endParaRPr lang="en-US" b="1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1692E6F-15A4-41AF-AD93-15EDF795D534}" type="pres">
      <dgm:prSet presAssocID="{71B4DD2F-1CAE-4AD8-AD99-2D7477E50748}" presName="Name0" presStyleCnt="0">
        <dgm:presLayoutVars>
          <dgm:dir/>
          <dgm:resizeHandles val="exact"/>
        </dgm:presLayoutVars>
      </dgm:prSet>
      <dgm:spPr/>
    </dgm:pt>
    <dgm:pt modelId="{058B6635-CA64-4CCC-B4C4-DBC5E50F1DF2}" type="pres">
      <dgm:prSet presAssocID="{4C60F454-D145-4EF6-A421-439AE4ADF706}" presName="parTxOnly" presStyleLbl="node1" presStyleIdx="0" presStyleCnt="4" custScaleX="77251">
        <dgm:presLayoutVars>
          <dgm:bulletEnabled val="1"/>
        </dgm:presLayoutVars>
      </dgm:prSet>
      <dgm:spPr/>
    </dgm:pt>
    <dgm:pt modelId="{86301560-9C2F-4FD9-BF69-15EF2C34439C}" type="pres">
      <dgm:prSet presAssocID="{69ADFB0E-7929-4CBF-BE56-23E568244E12}" presName="parSpace" presStyleCnt="0"/>
      <dgm:spPr/>
    </dgm:pt>
    <dgm:pt modelId="{3B7EE4DD-8254-40B9-B74A-41EFAF82DDAC}" type="pres">
      <dgm:prSet presAssocID="{6A73DAD2-2CE5-425C-B3EB-F99D703FD0D9}" presName="parTxOnly" presStyleLbl="node1" presStyleIdx="1" presStyleCnt="4" custLinFactNeighborX="1007" custLinFactNeighborY="2562">
        <dgm:presLayoutVars>
          <dgm:bulletEnabled val="1"/>
        </dgm:presLayoutVars>
      </dgm:prSet>
      <dgm:spPr/>
    </dgm:pt>
    <dgm:pt modelId="{48EB6FC4-FA3F-4501-945A-0C3208B2D5AF}" type="pres">
      <dgm:prSet presAssocID="{FE2D9EB5-8BB3-4646-90E7-7B9100165607}" presName="parSpace" presStyleCnt="0"/>
      <dgm:spPr/>
    </dgm:pt>
    <dgm:pt modelId="{9253464C-CB44-4C5D-AC49-5C697E3A2081}" type="pres">
      <dgm:prSet presAssocID="{09A4EA92-C94A-48D4-9822-7B997FE57BC5}" presName="parTxOnly" presStyleLbl="node1" presStyleIdx="2" presStyleCnt="4" custScaleX="78555">
        <dgm:presLayoutVars>
          <dgm:bulletEnabled val="1"/>
        </dgm:presLayoutVars>
      </dgm:prSet>
      <dgm:spPr/>
    </dgm:pt>
    <dgm:pt modelId="{509D0C50-7697-4168-ACD0-114D85946549}" type="pres">
      <dgm:prSet presAssocID="{43CC1487-C678-46D9-B69D-C6608D2B2BFD}" presName="parSpace" presStyleCnt="0"/>
      <dgm:spPr/>
    </dgm:pt>
    <dgm:pt modelId="{5D1DC649-701A-4251-B17B-6D42FC0B6F5B}" type="pres">
      <dgm:prSet presAssocID="{D5F7AB75-D68F-4BFE-B51D-2FDC230F1904}" presName="parTxOnly" presStyleLbl="node1" presStyleIdx="3" presStyleCnt="4" custScaleX="47608">
        <dgm:presLayoutVars>
          <dgm:bulletEnabled val="1"/>
        </dgm:presLayoutVars>
      </dgm:prSet>
      <dgm:spPr/>
    </dgm:pt>
  </dgm:ptLst>
  <dgm:cxnLst>
    <dgm:cxn modelId="{8C941809-BF3A-42C4-9AE1-F0982924DAB3}" srcId="{71B4DD2F-1CAE-4AD8-AD99-2D7477E50748}" destId="{6A73DAD2-2CE5-425C-B3EB-F99D703FD0D9}" srcOrd="1" destOrd="0" parTransId="{0DF71CA5-A406-4A2B-9BD1-66740979AEE1}" sibTransId="{FE2D9EB5-8BB3-4646-90E7-7B9100165607}"/>
    <dgm:cxn modelId="{2F380A0D-9E89-4B08-8A7D-8FF50A221BFA}" type="presOf" srcId="{71B4DD2F-1CAE-4AD8-AD99-2D7477E50748}" destId="{F1692E6F-15A4-41AF-AD93-15EDF795D534}" srcOrd="0" destOrd="0" presId="urn:microsoft.com/office/officeart/2005/8/layout/hChevron3"/>
    <dgm:cxn modelId="{5F236D42-52E4-47B8-BC21-4276B091829B}" srcId="{71B4DD2F-1CAE-4AD8-AD99-2D7477E50748}" destId="{09A4EA92-C94A-48D4-9822-7B997FE57BC5}" srcOrd="2" destOrd="0" parTransId="{B0B0388F-233F-4292-AC6A-9522D00350F4}" sibTransId="{43CC1487-C678-46D9-B69D-C6608D2B2BFD}"/>
    <dgm:cxn modelId="{6BC9DC63-101E-4DFE-87A5-76CCCE94E232}" type="presOf" srcId="{6A73DAD2-2CE5-425C-B3EB-F99D703FD0D9}" destId="{3B7EE4DD-8254-40B9-B74A-41EFAF82DDAC}" srcOrd="0" destOrd="0" presId="urn:microsoft.com/office/officeart/2005/8/layout/hChevron3"/>
    <dgm:cxn modelId="{48BD0167-9CDC-44D8-A7DC-3E63D79E4685}" type="presOf" srcId="{D5F7AB75-D68F-4BFE-B51D-2FDC230F1904}" destId="{5D1DC649-701A-4251-B17B-6D42FC0B6F5B}" srcOrd="0" destOrd="0" presId="urn:microsoft.com/office/officeart/2005/8/layout/hChevron3"/>
    <dgm:cxn modelId="{E4EEA74B-FD7A-4E56-A9A3-E70608B423FE}" type="presOf" srcId="{09A4EA92-C94A-48D4-9822-7B997FE57BC5}" destId="{9253464C-CB44-4C5D-AC49-5C697E3A2081}" srcOrd="0" destOrd="0" presId="urn:microsoft.com/office/officeart/2005/8/layout/hChevron3"/>
    <dgm:cxn modelId="{FE47BCC8-B01C-4C2B-9985-2A6AA16E4350}" srcId="{71B4DD2F-1CAE-4AD8-AD99-2D7477E50748}" destId="{4C60F454-D145-4EF6-A421-439AE4ADF706}" srcOrd="0" destOrd="0" parTransId="{A3828E50-B028-4009-AB8A-401E57110A41}" sibTransId="{69ADFB0E-7929-4CBF-BE56-23E568244E12}"/>
    <dgm:cxn modelId="{E3B208DC-4CF1-4476-978E-CD14C5A37896}" srcId="{71B4DD2F-1CAE-4AD8-AD99-2D7477E50748}" destId="{D5F7AB75-D68F-4BFE-B51D-2FDC230F1904}" srcOrd="3" destOrd="0" parTransId="{803FFE79-7A58-416A-BA23-7A3A41BBA705}" sibTransId="{D73CC4BC-3394-4435-A612-37A9A6DCD1EE}"/>
    <dgm:cxn modelId="{473B81EB-1D78-4D96-AE8A-615EC712967E}" type="presOf" srcId="{4C60F454-D145-4EF6-A421-439AE4ADF706}" destId="{058B6635-CA64-4CCC-B4C4-DBC5E50F1DF2}" srcOrd="0" destOrd="0" presId="urn:microsoft.com/office/officeart/2005/8/layout/hChevron3"/>
    <dgm:cxn modelId="{689B52CC-625A-411D-985F-D95CBCB86FFA}" type="presParOf" srcId="{F1692E6F-15A4-41AF-AD93-15EDF795D534}" destId="{058B6635-CA64-4CCC-B4C4-DBC5E50F1DF2}" srcOrd="0" destOrd="0" presId="urn:microsoft.com/office/officeart/2005/8/layout/hChevron3"/>
    <dgm:cxn modelId="{9588D971-B019-431C-A973-F21895591AA6}" type="presParOf" srcId="{F1692E6F-15A4-41AF-AD93-15EDF795D534}" destId="{86301560-9C2F-4FD9-BF69-15EF2C34439C}" srcOrd="1" destOrd="0" presId="urn:microsoft.com/office/officeart/2005/8/layout/hChevron3"/>
    <dgm:cxn modelId="{0C136AEB-DAD6-42A1-B471-9F3D35894755}" type="presParOf" srcId="{F1692E6F-15A4-41AF-AD93-15EDF795D534}" destId="{3B7EE4DD-8254-40B9-B74A-41EFAF82DDAC}" srcOrd="2" destOrd="0" presId="urn:microsoft.com/office/officeart/2005/8/layout/hChevron3"/>
    <dgm:cxn modelId="{F0881504-01B3-4005-BCF9-336226530D69}" type="presParOf" srcId="{F1692E6F-15A4-41AF-AD93-15EDF795D534}" destId="{48EB6FC4-FA3F-4501-945A-0C3208B2D5AF}" srcOrd="3" destOrd="0" presId="urn:microsoft.com/office/officeart/2005/8/layout/hChevron3"/>
    <dgm:cxn modelId="{7FB4168E-4348-4D41-8C8E-6BAD0D5FBC2C}" type="presParOf" srcId="{F1692E6F-15A4-41AF-AD93-15EDF795D534}" destId="{9253464C-CB44-4C5D-AC49-5C697E3A2081}" srcOrd="4" destOrd="0" presId="urn:microsoft.com/office/officeart/2005/8/layout/hChevron3"/>
    <dgm:cxn modelId="{8E553739-066A-40A5-A69D-B88A26C085CE}" type="presParOf" srcId="{F1692E6F-15A4-41AF-AD93-15EDF795D534}" destId="{509D0C50-7697-4168-ACD0-114D85946549}" srcOrd="5" destOrd="0" presId="urn:microsoft.com/office/officeart/2005/8/layout/hChevron3"/>
    <dgm:cxn modelId="{37946E88-76B3-4149-AB3D-34C206E671BF}" type="presParOf" srcId="{F1692E6F-15A4-41AF-AD93-15EDF795D534}" destId="{5D1DC649-701A-4251-B17B-6D42FC0B6F5B}" srcOrd="6" destOrd="0" presId="urn:microsoft.com/office/officeart/2005/8/layout/hChevron3"/>
  </dgm:cxnLst>
  <dgm:bg>
    <a:noFill/>
  </dgm:bg>
  <dgm:whole>
    <a:ln>
      <a:noFill/>
    </a:ln>
  </dgm:whole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B829A95-4C31-4752-A294-46F19F554009}">
      <dsp:nvSpPr>
        <dsp:cNvPr id="0" name=""/>
        <dsp:cNvSpPr/>
      </dsp:nvSpPr>
      <dsp:spPr>
        <a:xfrm>
          <a:off x="-575133" y="0"/>
          <a:ext cx="2857270" cy="3086637"/>
        </a:xfrm>
        <a:prstGeom prst="roundRect">
          <a:avLst>
            <a:gd name="adj" fmla="val 10000"/>
          </a:avLst>
        </a:prstGeom>
        <a:solidFill>
          <a:srgbClr val="909FB6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en-US" sz="2000" b="1" kern="1200" dirty="0">
              <a:solidFill>
                <a:schemeClr val="bg1"/>
              </a:solidFill>
            </a:rPr>
            <a:t>Achieve@ARC Scaled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bg1"/>
              </a:solidFill>
            </a:rPr>
            <a:t>(</a:t>
          </a:r>
          <a:r>
            <a:rPr lang="en-US" sz="1600" b="1" i="1" kern="1200" dirty="0">
              <a:solidFill>
                <a:schemeClr val="bg1"/>
              </a:solidFill>
            </a:rPr>
            <a:t>n</a:t>
          </a:r>
          <a:r>
            <a:rPr lang="en-US" sz="1600" b="1" kern="1200" dirty="0">
              <a:solidFill>
                <a:schemeClr val="bg1"/>
              </a:solidFill>
            </a:rPr>
            <a:t>=5,000+)</a:t>
          </a:r>
        </a:p>
      </dsp:txBody>
      <dsp:txXfrm>
        <a:off x="-575133" y="0"/>
        <a:ext cx="2857270" cy="925991"/>
      </dsp:txXfrm>
    </dsp:sp>
    <dsp:sp modelId="{52E3F72F-E691-4708-93A3-06346E36E176}">
      <dsp:nvSpPr>
        <dsp:cNvPr id="0" name=""/>
        <dsp:cNvSpPr/>
      </dsp:nvSpPr>
      <dsp:spPr>
        <a:xfrm>
          <a:off x="-289406" y="927010"/>
          <a:ext cx="2285816" cy="933722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00305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3057"/>
              </a:solidFill>
            </a:rPr>
            <a:t>Success Team Case Management</a:t>
          </a:r>
        </a:p>
      </dsp:txBody>
      <dsp:txXfrm>
        <a:off x="-262058" y="954358"/>
        <a:ext cx="2231120" cy="879026"/>
      </dsp:txXfrm>
    </dsp:sp>
    <dsp:sp modelId="{D4AB669E-043E-434E-ACFB-8268B5B26B3B}">
      <dsp:nvSpPr>
        <dsp:cNvPr id="0" name=""/>
        <dsp:cNvSpPr/>
      </dsp:nvSpPr>
      <dsp:spPr>
        <a:xfrm>
          <a:off x="-289406" y="2006525"/>
          <a:ext cx="2285816" cy="928236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003057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003057"/>
              </a:solidFill>
            </a:rPr>
            <a:t>Aligned to Areas of Interest</a:t>
          </a:r>
        </a:p>
      </dsp:txBody>
      <dsp:txXfrm>
        <a:off x="-262219" y="2033712"/>
        <a:ext cx="2231442" cy="873862"/>
      </dsp:txXfrm>
    </dsp:sp>
    <dsp:sp modelId="{36328B2C-D5E6-4F7D-8FB3-1BBA508D4C40}">
      <dsp:nvSpPr>
        <dsp:cNvPr id="0" name=""/>
        <dsp:cNvSpPr/>
      </dsp:nvSpPr>
      <dsp:spPr>
        <a:xfrm>
          <a:off x="2496432" y="35835"/>
          <a:ext cx="2490114" cy="3014965"/>
        </a:xfrm>
        <a:prstGeom prst="roundRect">
          <a:avLst>
            <a:gd name="adj" fmla="val 10000"/>
          </a:avLst>
        </a:prstGeom>
        <a:solidFill>
          <a:schemeClr val="bg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>
            <a:solidFill>
              <a:srgbClr val="003057"/>
            </a:solidFill>
          </a:endParaRPr>
        </a:p>
      </dsp:txBody>
      <dsp:txXfrm>
        <a:off x="2496432" y="35835"/>
        <a:ext cx="2490114" cy="904489"/>
      </dsp:txXfrm>
    </dsp:sp>
    <dsp:sp modelId="{A5E0DC04-3775-4DA6-A7A5-90A9818067AF}">
      <dsp:nvSpPr>
        <dsp:cNvPr id="0" name=""/>
        <dsp:cNvSpPr/>
      </dsp:nvSpPr>
      <dsp:spPr>
        <a:xfrm>
          <a:off x="5200842" y="0"/>
          <a:ext cx="2857270" cy="3086637"/>
        </a:xfrm>
        <a:prstGeom prst="roundRect">
          <a:avLst>
            <a:gd name="adj" fmla="val 10000"/>
          </a:avLst>
        </a:prstGeom>
        <a:solidFill>
          <a:srgbClr val="003057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>
              <a:solidFill>
                <a:schemeClr val="bg1"/>
              </a:solidFill>
            </a:rPr>
            <a:t>HomeBase</a:t>
          </a:r>
          <a:r>
            <a:rPr lang="en-US" sz="2000" b="1" kern="1200" dirty="0">
              <a:solidFill>
                <a:schemeClr val="bg1"/>
              </a:solidFill>
            </a:rPr>
            <a:t> Pathway Communities</a:t>
          </a:r>
          <a:endParaRPr lang="en-US" sz="2000" kern="1200" dirty="0"/>
        </a:p>
      </dsp:txBody>
      <dsp:txXfrm>
        <a:off x="5200842" y="0"/>
        <a:ext cx="2857270" cy="925991"/>
      </dsp:txXfrm>
    </dsp:sp>
    <dsp:sp modelId="{44A1CA2E-4E7A-40D1-B429-C5597FF8D6B5}">
      <dsp:nvSpPr>
        <dsp:cNvPr id="0" name=""/>
        <dsp:cNvSpPr/>
      </dsp:nvSpPr>
      <dsp:spPr>
        <a:xfrm>
          <a:off x="5486569" y="926254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Academic Support </a:t>
          </a:r>
        </a:p>
      </dsp:txBody>
      <dsp:txXfrm>
        <a:off x="5504330" y="944015"/>
        <a:ext cx="2250294" cy="570878"/>
      </dsp:txXfrm>
    </dsp:sp>
    <dsp:sp modelId="{FAFCFB6E-B684-4ACA-B327-67BE730AF8C5}">
      <dsp:nvSpPr>
        <dsp:cNvPr id="0" name=""/>
        <dsp:cNvSpPr/>
      </dsp:nvSpPr>
      <dsp:spPr>
        <a:xfrm>
          <a:off x="5486569" y="1625947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Career and/or Major Exploration</a:t>
          </a:r>
        </a:p>
      </dsp:txBody>
      <dsp:txXfrm>
        <a:off x="5504330" y="1643708"/>
        <a:ext cx="2250294" cy="570878"/>
      </dsp:txXfrm>
    </dsp:sp>
    <dsp:sp modelId="{FD9042A6-1B20-4634-A873-8482919E1558}">
      <dsp:nvSpPr>
        <dsp:cNvPr id="0" name=""/>
        <dsp:cNvSpPr/>
      </dsp:nvSpPr>
      <dsp:spPr>
        <a:xfrm>
          <a:off x="5486569" y="2325640"/>
          <a:ext cx="2285816" cy="606400"/>
        </a:xfrm>
        <a:prstGeom prst="roundRect">
          <a:avLst>
            <a:gd name="adj" fmla="val 10000"/>
          </a:avLst>
        </a:prstGeom>
        <a:solidFill>
          <a:schemeClr val="bg1"/>
        </a:solidFill>
        <a:ln w="15875" cap="rnd" cmpd="sng" algn="ctr">
          <a:solidFill>
            <a:srgbClr val="BA0C2F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30480" rIns="40640" bIns="3048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rgbClr val="BA0C2F"/>
              </a:solidFill>
            </a:rPr>
            <a:t>Aligned to Areas of Interest</a:t>
          </a:r>
        </a:p>
      </dsp:txBody>
      <dsp:txXfrm>
        <a:off x="5504330" y="2343401"/>
        <a:ext cx="2250294" cy="5708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8B6635-CA64-4CCC-B4C4-DBC5E50F1DF2}">
      <dsp:nvSpPr>
        <dsp:cNvPr id="0" name=""/>
        <dsp:cNvSpPr/>
      </dsp:nvSpPr>
      <dsp:spPr>
        <a:xfrm>
          <a:off x="2200" y="0"/>
          <a:ext cx="3218214" cy="327452"/>
        </a:xfrm>
        <a:prstGeom prst="homePlate">
          <a:avLst/>
        </a:prstGeom>
        <a:gradFill flip="none" rotWithShape="1">
          <a:gsLst>
            <a:gs pos="12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  <a:tileRect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80010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  Clarify the Path</a:t>
          </a:r>
        </a:p>
      </dsp:txBody>
      <dsp:txXfrm>
        <a:off x="2200" y="0"/>
        <a:ext cx="3136351" cy="327452"/>
      </dsp:txXfrm>
    </dsp:sp>
    <dsp:sp modelId="{3B7EE4DD-8254-40B9-B74A-41EFAF82DDAC}">
      <dsp:nvSpPr>
        <dsp:cNvPr id="0" name=""/>
        <dsp:cNvSpPr/>
      </dsp:nvSpPr>
      <dsp:spPr>
        <a:xfrm>
          <a:off x="2395620" y="0"/>
          <a:ext cx="4165918" cy="327452"/>
        </a:xfrm>
        <a:prstGeom prst="chevron">
          <a:avLst/>
        </a:prstGeom>
        <a:gradFill rotWithShape="0">
          <a:gsLst>
            <a:gs pos="14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           Enter the Path</a:t>
          </a:r>
        </a:p>
      </dsp:txBody>
      <dsp:txXfrm>
        <a:off x="2559346" y="0"/>
        <a:ext cx="3838466" cy="327452"/>
      </dsp:txXfrm>
    </dsp:sp>
    <dsp:sp modelId="{9253464C-CB44-4C5D-AC49-5C697E3A2081}">
      <dsp:nvSpPr>
        <dsp:cNvPr id="0" name=""/>
        <dsp:cNvSpPr/>
      </dsp:nvSpPr>
      <dsp:spPr>
        <a:xfrm>
          <a:off x="5719965" y="0"/>
          <a:ext cx="3272537" cy="327452"/>
        </a:xfrm>
        <a:prstGeom prst="chevron">
          <a:avLst/>
        </a:prstGeom>
        <a:gradFill rotWithShape="0">
          <a:gsLst>
            <a:gs pos="10000">
              <a:srgbClr val="84D0A7"/>
            </a:gs>
            <a:gs pos="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         Stay on the Path</a:t>
          </a:r>
        </a:p>
      </dsp:txBody>
      <dsp:txXfrm>
        <a:off x="5883691" y="0"/>
        <a:ext cx="2945085" cy="327452"/>
      </dsp:txXfrm>
    </dsp:sp>
    <dsp:sp modelId="{5D1DC649-701A-4251-B17B-6D42FC0B6F5B}">
      <dsp:nvSpPr>
        <dsp:cNvPr id="0" name=""/>
        <dsp:cNvSpPr/>
      </dsp:nvSpPr>
      <dsp:spPr>
        <a:xfrm>
          <a:off x="8159319" y="0"/>
          <a:ext cx="1983310" cy="327452"/>
        </a:xfrm>
        <a:prstGeom prst="chevron">
          <a:avLst/>
        </a:prstGeom>
        <a:gradFill rotWithShape="0">
          <a:gsLst>
            <a:gs pos="36000">
              <a:srgbClr val="84D0A7"/>
            </a:gs>
            <a:gs pos="8000">
              <a:srgbClr val="00B050"/>
            </a:gs>
            <a:gs pos="100000">
              <a:schemeClr val="tx2">
                <a:lumMod val="10000"/>
                <a:lumOff val="90000"/>
              </a:schemeClr>
            </a:gs>
          </a:gsLst>
          <a:lin ang="0" scaled="1"/>
        </a:gradFill>
        <a:ln w="15875" cap="rnd" cmpd="sng" algn="ctr">
          <a:solidFill>
            <a:schemeClr val="bg1">
              <a:lumMod val="50000"/>
            </a:schemeClr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60008" tIns="40005" rIns="20003" bIns="40005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b="1" kern="1200" dirty="0">
              <a:latin typeface="Calibri" panose="020F0502020204030204" pitchFamily="34" charset="0"/>
              <a:cs typeface="Calibri" panose="020F0502020204030204" pitchFamily="34" charset="0"/>
            </a:rPr>
            <a:t>Ensure Learning</a:t>
          </a:r>
        </a:p>
      </dsp:txBody>
      <dsp:txXfrm>
        <a:off x="8323045" y="0"/>
        <a:ext cx="1655858" cy="32745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CE0C6-1716-4EB8-A9E1-AD9348130AEE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97CA63-8032-419E-A8E2-E0703B33A6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56133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  <a:noFill/>
        </p:spPr>
        <p:txBody>
          <a:bodyPr anchor="b">
            <a:noAutofit/>
          </a:bodyPr>
          <a:lstStyle>
            <a:lvl1pPr algn="ctr">
              <a:defRPr sz="6000">
                <a:solidFill>
                  <a:srgbClr val="003057"/>
                </a:solidFill>
                <a:latin typeface="Franklin Gothic Demi" panose="020B0703020102020204" pitchFamily="34" charset="0"/>
                <a:cs typeface="Estrangelo Edessa" panose="03080600000000000000" pitchFamily="66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rgbClr val="BA0C2F"/>
                </a:solidFill>
                <a:latin typeface="Franklin Gothic Demi Cond" panose="020B07060304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 txBox="1">
            <a:spLocks/>
          </p:cNvSpPr>
          <p:nvPr userDrawn="1"/>
        </p:nvSpPr>
        <p:spPr>
          <a:xfrm>
            <a:off x="0" y="0"/>
            <a:ext cx="12192000" cy="1271847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 cap="small" baseline="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bg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" panose="020B0703020102020204" pitchFamily="34" charset="0"/>
                <a:ea typeface="+mj-ea"/>
                <a:cs typeface="Franklin Gothic Demi" panose="020B0703020102020204" pitchFamily="34" charset="0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3480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271847"/>
          </a:xfrm>
          <a:gradFill flip="none" rotWithShape="1"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  <a:tileRect/>
          </a:gradFill>
        </p:spPr>
        <p:txBody>
          <a:bodyPr>
            <a:normAutofit/>
          </a:bodyPr>
          <a:lstStyle>
            <a:lvl1pPr>
              <a:defRPr sz="4800" cap="sm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3795" y="1579417"/>
            <a:ext cx="10353762" cy="4597447"/>
          </a:xfrm>
        </p:spPr>
        <p:txBody>
          <a:bodyPr>
            <a:normAutofit/>
          </a:bodyPr>
          <a:lstStyle>
            <a:lvl1pPr>
              <a:defRPr sz="3200">
                <a:solidFill>
                  <a:srgbClr val="003057"/>
                </a:solidFill>
              </a:defRPr>
            </a:lvl1pPr>
            <a:lvl2pPr>
              <a:defRPr sz="2800">
                <a:solidFill>
                  <a:srgbClr val="003057"/>
                </a:solidFill>
              </a:defRPr>
            </a:lvl2pPr>
            <a:lvl3pPr>
              <a:defRPr sz="2400">
                <a:solidFill>
                  <a:srgbClr val="003057"/>
                </a:solidFill>
              </a:defRPr>
            </a:lvl3pPr>
            <a:lvl4pPr>
              <a:defRPr sz="2000">
                <a:solidFill>
                  <a:srgbClr val="003057"/>
                </a:solidFill>
              </a:defRPr>
            </a:lvl4pPr>
            <a:lvl5pPr>
              <a:defRPr sz="20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8479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4400" b="0" cap="all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rgbClr val="003057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30391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515950"/>
          </a:xfrm>
        </p:spPr>
        <p:txBody>
          <a:bodyPr anchor="t"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515951"/>
          </a:xfrm>
        </p:spPr>
        <p:txBody>
          <a:bodyPr anchor="t"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1828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>
                <a:solidFill>
                  <a:srgbClr val="003057"/>
                </a:solidFill>
              </a:defRPr>
            </a:lvl1pPr>
            <a:lvl2pPr>
              <a:defRPr sz="1600">
                <a:solidFill>
                  <a:srgbClr val="003057"/>
                </a:solidFill>
              </a:defRPr>
            </a:lvl2pPr>
            <a:lvl3pPr>
              <a:defRPr sz="1400">
                <a:solidFill>
                  <a:srgbClr val="003057"/>
                </a:solidFill>
              </a:defRPr>
            </a:lvl3pPr>
            <a:lvl4pPr>
              <a:defRPr sz="1200">
                <a:solidFill>
                  <a:srgbClr val="003057"/>
                </a:solidFill>
              </a:defRPr>
            </a:lvl4pPr>
            <a:lvl5pPr>
              <a:defRPr sz="12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>
                <a:solidFill>
                  <a:srgbClr val="003057"/>
                </a:solidFill>
              </a:defRPr>
            </a:lvl1pPr>
            <a:lvl2pPr>
              <a:defRPr sz="1600">
                <a:solidFill>
                  <a:srgbClr val="003057"/>
                </a:solidFill>
              </a:defRPr>
            </a:lvl2pPr>
            <a:lvl3pPr>
              <a:defRPr sz="1400">
                <a:solidFill>
                  <a:srgbClr val="003057"/>
                </a:solidFill>
              </a:defRPr>
            </a:lvl3pPr>
            <a:lvl4pPr>
              <a:defRPr sz="1200">
                <a:solidFill>
                  <a:srgbClr val="003057"/>
                </a:solidFill>
              </a:defRPr>
            </a:lvl4pPr>
            <a:lvl5pPr>
              <a:defRPr sz="1200"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6317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04593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112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24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2612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003057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988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rgbClr val="BA0C2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2785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ctr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69815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rgbClr val="BA0C2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>
                <a:solidFill>
                  <a:srgbClr val="003057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34879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72204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rgbClr val="003057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>
                <a:solidFill>
                  <a:srgbClr val="003057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2761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21891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810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</p:spPr>
        <p:txBody>
          <a:bodyPr vert="eaVert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>
            <a:lvl1pPr>
              <a:defRPr>
                <a:solidFill>
                  <a:srgbClr val="003057"/>
                </a:solidFill>
              </a:defRPr>
            </a:lvl1pPr>
            <a:lvl2pPr>
              <a:defRPr>
                <a:solidFill>
                  <a:srgbClr val="003057"/>
                </a:solidFill>
              </a:defRPr>
            </a:lvl2pPr>
            <a:lvl3pPr>
              <a:defRPr>
                <a:solidFill>
                  <a:srgbClr val="003057"/>
                </a:solidFill>
              </a:defRPr>
            </a:lvl3pPr>
            <a:lvl4pPr>
              <a:defRPr>
                <a:solidFill>
                  <a:srgbClr val="003057"/>
                </a:solidFill>
              </a:defRPr>
            </a:lvl4pPr>
            <a:lvl5pPr>
              <a:defRPr>
                <a:solidFill>
                  <a:srgbClr val="003057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/>
          <a:lstStyle/>
          <a:p>
            <a:fld id="{D739EE45-FE36-4116-B818-AD898D782B28}" type="datetimeFigureOut">
              <a:rPr lang="en-US" smtClean="0"/>
              <a:t>12/11/2019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/>
          <a:lstStyle/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2841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097C8DE8-E881-4228-B020-A5441A4345D2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9328" y="6297678"/>
            <a:ext cx="12188952" cy="128522"/>
          </a:xfrm>
          <a:prstGeom prst="rect">
            <a:avLst/>
          </a:prstGeom>
          <a:solidFill>
            <a:srgbClr val="003057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 userDrawn="1"/>
        </p:nvSpPr>
        <p:spPr>
          <a:xfrm>
            <a:off x="9321" y="6475478"/>
            <a:ext cx="12188952" cy="128522"/>
          </a:xfrm>
          <a:prstGeom prst="rect">
            <a:avLst/>
          </a:prstGeom>
          <a:solidFill>
            <a:srgbClr val="BA0C2F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706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small" baseline="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bg1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" panose="020B0703020102020204" pitchFamily="34" charset="0"/>
          <a:ea typeface="+mj-ea"/>
          <a:cs typeface="Franklin Gothic Demi" panose="020B0703020102020204" pitchFamily="34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rgbClr val="003057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Franklin Gothic Demi Cond" panose="020B0706030402020204" pitchFamily="34" charset="0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6817FDF-AE75-4FDB-8948-9AB7FBC77F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7229" y="1769540"/>
            <a:ext cx="11039912" cy="1828801"/>
          </a:xfrm>
        </p:spPr>
        <p:txBody>
          <a:bodyPr/>
          <a:lstStyle/>
          <a:p>
            <a:r>
              <a:rPr lang="en-US" dirty="0"/>
              <a:t>Homebase Pathway Communities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43B22A77-AFA0-4AB3-9207-2C63BAE0F57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The next phase of our </a:t>
            </a:r>
            <a:r>
              <a:rPr lang="en-US" sz="3000" dirty="0"/>
              <a:t>STUDENTS FIRST </a:t>
            </a:r>
            <a:r>
              <a:rPr lang="en-US" sz="2800" dirty="0"/>
              <a:t>redesign</a:t>
            </a:r>
          </a:p>
          <a:p>
            <a:endParaRPr lang="en-US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86DEDC-4F58-49E3-9753-A308B715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46" y="4975395"/>
            <a:ext cx="1699328" cy="169932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21782391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84BF23-B660-47FD-B230-40F9298E4E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Our Students Say</a:t>
            </a:r>
          </a:p>
        </p:txBody>
      </p:sp>
      <p:sp>
        <p:nvSpPr>
          <p:cNvPr id="4" name="Speech Bubble: Rectangle with Corners Rounded 3">
            <a:extLst>
              <a:ext uri="{FF2B5EF4-FFF2-40B4-BE49-F238E27FC236}">
                <a16:creationId xmlns:a16="http://schemas.microsoft.com/office/drawing/2014/main" id="{181E2B0B-16F6-4455-8491-672D97769A93}"/>
              </a:ext>
            </a:extLst>
          </p:cNvPr>
          <p:cNvSpPr/>
          <p:nvPr/>
        </p:nvSpPr>
        <p:spPr>
          <a:xfrm>
            <a:off x="2687254" y="1630626"/>
            <a:ext cx="4943476" cy="1116003"/>
          </a:xfrm>
          <a:prstGeom prst="wedgeRoundRectCallout">
            <a:avLst/>
          </a:prstGeom>
          <a:solidFill>
            <a:srgbClr val="00B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Maybe first semester classes could already be planned out before you get here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975002D2-F67C-4D14-A6B2-1821160794DF}"/>
              </a:ext>
            </a:extLst>
          </p:cNvPr>
          <p:cNvSpPr/>
          <p:nvPr/>
        </p:nvSpPr>
        <p:spPr>
          <a:xfrm>
            <a:off x="6667587" y="2953534"/>
            <a:ext cx="4684379" cy="1204912"/>
          </a:xfrm>
          <a:prstGeom prst="wedgeRoundRectCallout">
            <a:avLst/>
          </a:prstGeom>
          <a:solidFill>
            <a:srgbClr val="0070C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I wish there was easier access to career information to see the differences in yearly salary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D8F63DA4-0C34-452C-AE9D-E60436A8554D}"/>
              </a:ext>
            </a:extLst>
          </p:cNvPr>
          <p:cNvSpPr/>
          <p:nvPr/>
        </p:nvSpPr>
        <p:spPr>
          <a:xfrm>
            <a:off x="1188880" y="3206348"/>
            <a:ext cx="4629149" cy="1204912"/>
          </a:xfrm>
          <a:prstGeom prst="wedgeRoundRectCallou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latin typeface="Bookman Old Style" panose="02050604050505020204" pitchFamily="18" charset="0"/>
              </a:rPr>
              <a:t>It would be great if we could see things that universities provide sooner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23206052-A51A-4F39-89B4-DA2BCC3EA5C8}"/>
              </a:ext>
            </a:extLst>
          </p:cNvPr>
          <p:cNvSpPr/>
          <p:nvPr/>
        </p:nvSpPr>
        <p:spPr>
          <a:xfrm>
            <a:off x="4118962" y="4767758"/>
            <a:ext cx="4943476" cy="1107614"/>
          </a:xfrm>
          <a:prstGeom prst="wedgeRoundRectCallout">
            <a:avLst/>
          </a:prstGeom>
          <a:noFill/>
          <a:ln w="38100"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>
                <a:solidFill>
                  <a:srgbClr val="800080"/>
                </a:solidFill>
                <a:latin typeface="Bookman Old Style" panose="02050604050505020204" pitchFamily="18" charset="0"/>
              </a:rPr>
              <a:t>I’m trying to think of how you can get someone to explore all of these things and not be intimidated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37539D4-0D32-47F5-B30C-21BA91D81B85}"/>
              </a:ext>
            </a:extLst>
          </p:cNvPr>
          <p:cNvSpPr txBox="1"/>
          <p:nvPr/>
        </p:nvSpPr>
        <p:spPr>
          <a:xfrm>
            <a:off x="9009776" y="6199347"/>
            <a:ext cx="275997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>
                <a:latin typeface="Calibri" panose="020F0502020204030204" pitchFamily="34" charset="0"/>
                <a:cs typeface="Calibri" panose="020F0502020204030204" pitchFamily="34" charset="0"/>
              </a:rPr>
              <a:t>Based on October 2017 Focus Group</a:t>
            </a:r>
          </a:p>
        </p:txBody>
      </p:sp>
    </p:spTree>
    <p:extLst>
      <p:ext uri="{BB962C8B-B14F-4D97-AF65-F5344CB8AC3E}">
        <p14:creationId xmlns:p14="http://schemas.microsoft.com/office/powerpoint/2010/main" val="2906313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39BE84E6-861D-44A6-8F8C-36CC73FD236F}"/>
              </a:ext>
            </a:extLst>
          </p:cNvPr>
          <p:cNvSpPr/>
          <p:nvPr/>
        </p:nvSpPr>
        <p:spPr>
          <a:xfrm>
            <a:off x="2715080" y="2090057"/>
            <a:ext cx="6761840" cy="4612784"/>
          </a:xfrm>
          <a:prstGeom prst="roundRect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 Strategic Plan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512114"/>
            <a:ext cx="1040164" cy="104016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B7713EA-1867-4872-BC0F-B28FB41583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9554" y="1422410"/>
            <a:ext cx="3972892" cy="512986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5D568DC-1D20-4021-8C72-69F2709C72CA}"/>
              </a:ext>
            </a:extLst>
          </p:cNvPr>
          <p:cNvSpPr/>
          <p:nvPr/>
        </p:nvSpPr>
        <p:spPr>
          <a:xfrm>
            <a:off x="884813" y="3317872"/>
            <a:ext cx="2863193" cy="1338943"/>
          </a:xfrm>
          <a:prstGeom prst="rect">
            <a:avLst/>
          </a:prstGeom>
          <a:solidFill>
            <a:srgbClr val="003057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i="1" dirty="0"/>
              <a:t>All students will be part of a “Pathway Community” that connects them to their academic and career interest areas</a:t>
            </a:r>
            <a:r>
              <a:rPr lang="en-US" sz="1400" dirty="0"/>
              <a:t>. </a:t>
            </a:r>
          </a:p>
          <a:p>
            <a:pPr algn="ctr"/>
            <a:endParaRPr lang="en-US" sz="800" dirty="0"/>
          </a:p>
          <a:p>
            <a:pPr algn="ctr"/>
            <a:r>
              <a:rPr lang="en-US" sz="1100" dirty="0"/>
              <a:t>-- 2018 </a:t>
            </a:r>
            <a:r>
              <a:rPr lang="en-US" sz="1100" dirty="0" err="1"/>
              <a:t>IPaSS</a:t>
            </a:r>
            <a:r>
              <a:rPr lang="en-US" sz="1100" dirty="0"/>
              <a:t> Report, p. 5</a:t>
            </a:r>
          </a:p>
        </p:txBody>
      </p:sp>
    </p:spTree>
    <p:extLst>
      <p:ext uri="{BB962C8B-B14F-4D97-AF65-F5344CB8AC3E}">
        <p14:creationId xmlns:p14="http://schemas.microsoft.com/office/powerpoint/2010/main" val="39195910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Students First … By Design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9331" y="1579417"/>
            <a:ext cx="9662049" cy="4205563"/>
          </a:xfrm>
        </p:spPr>
        <p:txBody>
          <a:bodyPr>
            <a:normAutofit fontScale="92500"/>
          </a:bodyPr>
          <a:lstStyle/>
          <a:p>
            <a:pPr marL="36900" indent="0" algn="ctr">
              <a:buNone/>
            </a:pPr>
            <a:r>
              <a:rPr lang="en-US" dirty="0">
                <a:effectLst/>
              </a:rPr>
              <a:t>The College engages and connects STUDENTS                                                                                 early </a:t>
            </a:r>
            <a:r>
              <a:rPr lang="en-US" sz="2800" dirty="0">
                <a:solidFill>
                  <a:srgbClr val="BA0C2F"/>
                </a:solidFill>
                <a:effectLst/>
              </a:rPr>
              <a:t>(ACHIEVE) </a:t>
            </a:r>
            <a:r>
              <a:rPr lang="en-US" dirty="0">
                <a:effectLst/>
              </a:rPr>
              <a:t>and often </a:t>
            </a:r>
            <a:r>
              <a:rPr lang="en-US" sz="2800" dirty="0">
                <a:solidFill>
                  <a:srgbClr val="BA0C2F"/>
                </a:solidFill>
                <a:effectLst/>
              </a:rPr>
              <a:t>(HOMEBASE PATHWAY COMMUNITIES)           </a:t>
            </a:r>
            <a:r>
              <a:rPr lang="en-US" dirty="0">
                <a:effectLst/>
              </a:rPr>
              <a:t>to </a:t>
            </a:r>
            <a:r>
              <a:rPr lang="en-US" u="sng" dirty="0">
                <a:effectLst/>
              </a:rPr>
              <a:t>people</a:t>
            </a:r>
            <a:r>
              <a:rPr lang="en-US" dirty="0">
                <a:effectLst/>
              </a:rPr>
              <a:t>, </a:t>
            </a:r>
            <a:r>
              <a:rPr lang="en-US" u="sng" dirty="0">
                <a:effectLst/>
              </a:rPr>
              <a:t>programs</a:t>
            </a:r>
            <a:r>
              <a:rPr lang="en-US" dirty="0">
                <a:effectLst/>
              </a:rPr>
              <a:t>, and </a:t>
            </a:r>
            <a:r>
              <a:rPr lang="en-US" u="sng" dirty="0">
                <a:effectLst/>
              </a:rPr>
              <a:t>services</a:t>
            </a:r>
            <a:r>
              <a:rPr lang="en-US" dirty="0">
                <a:effectLst/>
              </a:rPr>
              <a:t>                                                                             as an integrated educational experience. </a:t>
            </a:r>
          </a:p>
          <a:p>
            <a:pPr marL="36900" indent="0" algn="ctr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</a:endParaRPr>
          </a:p>
          <a:p>
            <a:pPr marL="36900" indent="0" algn="ctr">
              <a:buNone/>
            </a:pPr>
            <a:r>
              <a:rPr lang="en-US" dirty="0">
                <a:effectLst/>
              </a:rPr>
              <a:t>By providing </a:t>
            </a:r>
            <a:r>
              <a:rPr lang="en-US" dirty="0">
                <a:solidFill>
                  <a:srgbClr val="BA0C2F"/>
                </a:solidFill>
                <a:effectLst/>
              </a:rPr>
              <a:t>personalized, proactive support</a:t>
            </a:r>
            <a:r>
              <a:rPr lang="en-US" dirty="0">
                <a:effectLst/>
              </a:rPr>
              <a:t>, the College fosters relationships that ensure all students, particularly the historically underserved and marginalized, persist, learn, and succeed.</a:t>
            </a:r>
            <a:endParaRPr lang="en-US" dirty="0"/>
          </a:p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 rot="16200000">
            <a:off x="-1039457" y="3135288"/>
            <a:ext cx="3571811" cy="923330"/>
          </a:xfrm>
          <a:prstGeom prst="rect">
            <a:avLst/>
          </a:prstGeom>
          <a:solidFill>
            <a:schemeClr val="bg1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rgbClr val="BA0C2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gency FB" panose="020B0503020202020204" pitchFamily="34" charset="0"/>
              </a:rPr>
              <a:t>Strategic Goal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512114"/>
            <a:ext cx="1040164" cy="1040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4868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1703FF02-CC50-43F8-BBCA-F905AED949C5}"/>
              </a:ext>
            </a:extLst>
          </p:cNvPr>
          <p:cNvSpPr/>
          <p:nvPr/>
        </p:nvSpPr>
        <p:spPr>
          <a:xfrm>
            <a:off x="0" y="5526899"/>
            <a:ext cx="12192000" cy="991449"/>
          </a:xfrm>
          <a:prstGeom prst="rect">
            <a:avLst/>
          </a:prstGeom>
          <a:solidFill>
            <a:schemeClr val="tx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US" b="1" spc="200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GUIDED PATHWAYS FRAMEWORK</a:t>
            </a:r>
          </a:p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Focusing Related Efforts</a:t>
            </a:r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269807651"/>
              </p:ext>
            </p:extLst>
          </p:nvPr>
        </p:nvGraphicFramePr>
        <p:xfrm>
          <a:off x="2367310" y="1720255"/>
          <a:ext cx="7482980" cy="30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ontent Placeholder 8">
            <a:extLst>
              <a:ext uri="{FF2B5EF4-FFF2-40B4-BE49-F238E27FC236}">
                <a16:creationId xmlns:a16="http://schemas.microsoft.com/office/drawing/2014/main" id="{D4732AEB-8F82-A340-8455-0CEC5F1AB49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107711" y="1489366"/>
            <a:ext cx="2286000" cy="307777"/>
          </a:xfrm>
          <a:prstGeom prst="rect">
            <a:avLst/>
          </a:prstGeom>
          <a:solidFill>
            <a:srgbClr val="BA0C2F"/>
          </a:solidFill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1400" b="1" dirty="0">
                <a:solidFill>
                  <a:schemeClr val="bg1"/>
                </a:solidFill>
              </a:rPr>
              <a:t>2019-2020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D4732AEB-8F82-A340-8455-0CEC5F1AB491}"/>
              </a:ext>
            </a:extLst>
          </p:cNvPr>
          <p:cNvSpPr txBox="1">
            <a:spLocks/>
          </p:cNvSpPr>
          <p:nvPr/>
        </p:nvSpPr>
        <p:spPr>
          <a:xfrm>
            <a:off x="7823889" y="1491184"/>
            <a:ext cx="2286000" cy="307777"/>
          </a:xfrm>
          <a:prstGeom prst="rect">
            <a:avLst/>
          </a:prstGeom>
          <a:solidFill>
            <a:srgbClr val="BA0C2F"/>
          </a:solidFill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rtlCol="0" anchor="t">
            <a:spAutoFit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32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2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rgbClr val="003057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Franklin Gothic Demi Cond" panose="020B0706030402020204" pitchFamily="34" charset="0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2" charset="2"/>
              <a:buNone/>
            </a:pPr>
            <a:r>
              <a:rPr lang="en-US" sz="1400" b="1" dirty="0">
                <a:solidFill>
                  <a:schemeClr val="bg1"/>
                </a:solidFill>
              </a:rPr>
              <a:t>2020-2021</a:t>
            </a:r>
          </a:p>
        </p:txBody>
      </p:sp>
      <p:sp>
        <p:nvSpPr>
          <p:cNvPr id="3" name="Trapezoid 2"/>
          <p:cNvSpPr/>
          <p:nvPr/>
        </p:nvSpPr>
        <p:spPr>
          <a:xfrm>
            <a:off x="1513351" y="4806892"/>
            <a:ext cx="3474720" cy="509032"/>
          </a:xfrm>
          <a:prstGeom prst="trapezoid">
            <a:avLst/>
          </a:prstGeom>
          <a:solidFill>
            <a:srgbClr val="003057"/>
          </a:solidFill>
          <a:ln>
            <a:solidFill>
              <a:srgbClr val="00305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Newly Entering Students</a:t>
            </a:r>
          </a:p>
        </p:txBody>
      </p:sp>
      <p:sp>
        <p:nvSpPr>
          <p:cNvPr id="11" name="Trapezoid 10"/>
          <p:cNvSpPr/>
          <p:nvPr/>
        </p:nvSpPr>
        <p:spPr>
          <a:xfrm>
            <a:off x="7229529" y="4807177"/>
            <a:ext cx="3474720" cy="503726"/>
          </a:xfrm>
          <a:prstGeom prst="trapezoid">
            <a:avLst/>
          </a:prstGeom>
          <a:solidFill>
            <a:srgbClr val="BA0C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Calibri" panose="020F0502020204030204" pitchFamily="34" charset="0"/>
              </a:rPr>
              <a:t>All Students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6A6E8AF-429F-4356-A4C4-7FCC144C3E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6540471"/>
              </p:ext>
            </p:extLst>
          </p:nvPr>
        </p:nvGraphicFramePr>
        <p:xfrm>
          <a:off x="1142816" y="5896767"/>
          <a:ext cx="10144830" cy="327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99C0473F-8058-4E92-B37E-A804DC264BB1}"/>
              </a:ext>
            </a:extLst>
          </p:cNvPr>
          <p:cNvSpPr txBox="1"/>
          <p:nvPr/>
        </p:nvSpPr>
        <p:spPr>
          <a:xfrm>
            <a:off x="1142816" y="6205463"/>
            <a:ext cx="10144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                    Pillar 1		                         Pillar 2                                                              Pillar 3                                           Pillar 4</a:t>
            </a:r>
          </a:p>
        </p:txBody>
      </p:sp>
    </p:spTree>
    <p:extLst>
      <p:ext uri="{BB962C8B-B14F-4D97-AF65-F5344CB8AC3E}">
        <p14:creationId xmlns:p14="http://schemas.microsoft.com/office/powerpoint/2010/main" val="3196667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Graphic spid="4" grpId="0">
        <p:bldAsOne/>
      </p:bldGraphic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346D290-E9A0-4F40-BBAE-0C22446DC8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ARC’s Dual Strategies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083A8D3-AAF5-442F-9FC4-0024878AAD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ACHIEVE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2C1135D-EE00-4CB9-8804-FCFDD650188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u="sng" dirty="0">
                <a:solidFill>
                  <a:srgbClr val="BA0C2F"/>
                </a:solidFill>
                <a:effectLst/>
              </a:rPr>
              <a:t>Proactive Outreach and Engagement</a:t>
            </a:r>
            <a:endParaRPr lang="en-US" sz="1800" dirty="0">
              <a:effectLst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Onboarding and case management for newly entering students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Enables successful transition to college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Sustained for the first year with a smooth handoff to a </a:t>
            </a:r>
            <a:r>
              <a:rPr lang="en-US" sz="1800" dirty="0" err="1">
                <a:effectLst/>
              </a:rPr>
              <a:t>HomeBase</a:t>
            </a:r>
            <a:r>
              <a:rPr lang="en-US" sz="1800" dirty="0">
                <a:effectLst/>
              </a:rPr>
              <a:t> in second semester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Centrally managed from the Welcome and Support Center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sz="1800" dirty="0">
              <a:effectLst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1E4386A-3E4F-49AF-9DA1-7A3F9BE0F14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HOMEBASE PATHWAY COMMUNITIES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1ECDC023-DE81-44BB-9C98-941A94239DD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8682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000" u="sng" dirty="0">
                <a:solidFill>
                  <a:srgbClr val="BA0C2F"/>
                </a:solidFill>
                <a:effectLst/>
              </a:rPr>
              <a:t>Receptive and Convenient (draw students in)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Named “</a:t>
            </a:r>
            <a:r>
              <a:rPr lang="en-US" sz="1800" dirty="0" err="1">
                <a:effectLst/>
              </a:rPr>
              <a:t>HomeBase</a:t>
            </a:r>
            <a:r>
              <a:rPr lang="en-US" sz="1800" dirty="0">
                <a:effectLst/>
              </a:rPr>
              <a:t>” by students in Fall 2019</a:t>
            </a:r>
            <a:endParaRPr lang="en-US" sz="18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Enables successful pathway navigation, career preparation, and/or transfer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Ongoing for duration of a student’s time at ARC through goal completion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1800" dirty="0">
                <a:effectLst/>
              </a:rPr>
              <a:t>Located in a student’s path – near where they take pathway classes</a:t>
            </a:r>
          </a:p>
        </p:txBody>
      </p:sp>
    </p:spTree>
    <p:extLst>
      <p:ext uri="{BB962C8B-B14F-4D97-AF65-F5344CB8AC3E}">
        <p14:creationId xmlns:p14="http://schemas.microsoft.com/office/powerpoint/2010/main" val="1420193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FB8AD71-E38E-4BC4-AF32-1673826A8A34}"/>
              </a:ext>
            </a:extLst>
          </p:cNvPr>
          <p:cNvCxnSpPr>
            <a:cxnSpLocks/>
          </p:cNvCxnSpPr>
          <p:nvPr/>
        </p:nvCxnSpPr>
        <p:spPr>
          <a:xfrm>
            <a:off x="1530220" y="3227103"/>
            <a:ext cx="3592286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lowchart: Magnetic Disk 12">
            <a:extLst>
              <a:ext uri="{FF2B5EF4-FFF2-40B4-BE49-F238E27FC236}">
                <a16:creationId xmlns:a16="http://schemas.microsoft.com/office/drawing/2014/main" id="{F800070A-9348-449F-8DCD-C9CDA8081AD4}"/>
              </a:ext>
            </a:extLst>
          </p:cNvPr>
          <p:cNvSpPr/>
          <p:nvPr/>
        </p:nvSpPr>
        <p:spPr>
          <a:xfrm>
            <a:off x="2560670" y="3298603"/>
            <a:ext cx="5253135" cy="2609461"/>
          </a:xfrm>
          <a:prstGeom prst="flowChartMagneticDisk">
            <a:avLst/>
          </a:prstGeom>
          <a:gradFill>
            <a:gsLst>
              <a:gs pos="100000">
                <a:srgbClr val="4B0512"/>
              </a:gs>
              <a:gs pos="0">
                <a:srgbClr val="4B0512"/>
              </a:gs>
              <a:gs pos="55000">
                <a:srgbClr val="BA0C2F"/>
              </a:gs>
              <a:gs pos="78000">
                <a:srgbClr val="BA0C2F"/>
              </a:gs>
              <a:gs pos="23000">
                <a:srgbClr val="BA0C2F"/>
              </a:gs>
            </a:gsLst>
            <a:lin ang="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cap="all" dirty="0" err="1">
                <a:latin typeface="Calibri" panose="020F0502020204030204" pitchFamily="34" charset="0"/>
                <a:cs typeface="Calibri" panose="020F0502020204030204" pitchFamily="34" charset="0"/>
              </a:rPr>
              <a:t>HomeBase</a:t>
            </a:r>
            <a:r>
              <a:rPr lang="en-US" sz="2800" b="1" cap="all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en-US" sz="2800" b="1" cap="all" dirty="0">
                <a:latin typeface="Calibri" panose="020F0502020204030204" pitchFamily="34" charset="0"/>
                <a:cs typeface="Calibri" panose="020F0502020204030204" pitchFamily="34" charset="0"/>
              </a:rPr>
              <a:t>Pathway Communities</a:t>
            </a:r>
          </a:p>
        </p:txBody>
      </p:sp>
      <p:sp>
        <p:nvSpPr>
          <p:cNvPr id="17" name="Arrow: Down 16">
            <a:extLst>
              <a:ext uri="{FF2B5EF4-FFF2-40B4-BE49-F238E27FC236}">
                <a16:creationId xmlns:a16="http://schemas.microsoft.com/office/drawing/2014/main" id="{2075A4F5-B98E-4B23-9C7A-280039D07758}"/>
              </a:ext>
            </a:extLst>
          </p:cNvPr>
          <p:cNvSpPr/>
          <p:nvPr/>
        </p:nvSpPr>
        <p:spPr>
          <a:xfrm>
            <a:off x="3348135" y="2971999"/>
            <a:ext cx="513183" cy="762192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F681CC1C-9248-4065-8F48-E0892CF64A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 Flow</a:t>
            </a:r>
          </a:p>
        </p:txBody>
      </p:sp>
      <p:sp>
        <p:nvSpPr>
          <p:cNvPr id="12" name="Flowchart: Magnetic Disk 11">
            <a:extLst>
              <a:ext uri="{FF2B5EF4-FFF2-40B4-BE49-F238E27FC236}">
                <a16:creationId xmlns:a16="http://schemas.microsoft.com/office/drawing/2014/main" id="{6A119013-AFF7-4143-8172-630AE3090A6E}"/>
              </a:ext>
            </a:extLst>
          </p:cNvPr>
          <p:cNvSpPr/>
          <p:nvPr/>
        </p:nvSpPr>
        <p:spPr>
          <a:xfrm>
            <a:off x="2337318" y="2163411"/>
            <a:ext cx="2491273" cy="1007706"/>
          </a:xfrm>
          <a:prstGeom prst="flowChartMagneticDisk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latin typeface="Calibri" panose="020F0502020204030204" pitchFamily="34" charset="0"/>
                <a:cs typeface="Calibri" panose="020F0502020204030204" pitchFamily="34" charset="0"/>
              </a:rPr>
              <a:t>ACHIEVE</a:t>
            </a:r>
          </a:p>
        </p:txBody>
      </p:sp>
      <p:sp>
        <p:nvSpPr>
          <p:cNvPr id="14" name="Arrow: Down 13">
            <a:extLst>
              <a:ext uri="{FF2B5EF4-FFF2-40B4-BE49-F238E27FC236}">
                <a16:creationId xmlns:a16="http://schemas.microsoft.com/office/drawing/2014/main" id="{3946F613-3CA1-457B-97ED-C66A4E6B4915}"/>
              </a:ext>
            </a:extLst>
          </p:cNvPr>
          <p:cNvSpPr/>
          <p:nvPr/>
        </p:nvSpPr>
        <p:spPr>
          <a:xfrm>
            <a:off x="3348135" y="1790431"/>
            <a:ext cx="513183" cy="559837"/>
          </a:xfrm>
          <a:prstGeom prst="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103377-F5F0-4CFC-BA77-2814BC0DE55F}"/>
              </a:ext>
            </a:extLst>
          </p:cNvPr>
          <p:cNvSpPr txBox="1"/>
          <p:nvPr/>
        </p:nvSpPr>
        <p:spPr>
          <a:xfrm>
            <a:off x="2465224" y="1402990"/>
            <a:ext cx="22747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A7E2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First-time Students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F650CA8-5811-443B-9778-68C78E7FD695}"/>
              </a:ext>
            </a:extLst>
          </p:cNvPr>
          <p:cNvSpPr txBox="1"/>
          <p:nvPr/>
        </p:nvSpPr>
        <p:spPr>
          <a:xfrm>
            <a:off x="8411934" y="3906577"/>
            <a:ext cx="20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Transfer Students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DF0DFB1-7F81-41A3-A636-E171222F833F}"/>
              </a:ext>
            </a:extLst>
          </p:cNvPr>
          <p:cNvSpPr txBox="1"/>
          <p:nvPr/>
        </p:nvSpPr>
        <p:spPr>
          <a:xfrm>
            <a:off x="8411934" y="4251258"/>
            <a:ext cx="2066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Re-entry Students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4E22A1B-E11D-42E8-839D-E033B586156C}"/>
              </a:ext>
            </a:extLst>
          </p:cNvPr>
          <p:cNvSpPr txBox="1"/>
          <p:nvPr/>
        </p:nvSpPr>
        <p:spPr>
          <a:xfrm>
            <a:off x="8411934" y="4584374"/>
            <a:ext cx="2146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Continuing Students</a:t>
            </a:r>
          </a:p>
        </p:txBody>
      </p:sp>
      <p:sp>
        <p:nvSpPr>
          <p:cNvPr id="21" name="Arrow: Curved Right 20">
            <a:extLst>
              <a:ext uri="{FF2B5EF4-FFF2-40B4-BE49-F238E27FC236}">
                <a16:creationId xmlns:a16="http://schemas.microsoft.com/office/drawing/2014/main" id="{2903B531-82BC-4CFA-84CF-DFE82B293421}"/>
              </a:ext>
            </a:extLst>
          </p:cNvPr>
          <p:cNvSpPr/>
          <p:nvPr/>
        </p:nvSpPr>
        <p:spPr>
          <a:xfrm rot="5400000">
            <a:off x="7469077" y="2051494"/>
            <a:ext cx="914553" cy="2659225"/>
          </a:xfrm>
          <a:prstGeom prst="curvedRightArrow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38E2FBA-6796-4AE2-9EA6-1942BC441CFB}"/>
              </a:ext>
            </a:extLst>
          </p:cNvPr>
          <p:cNvSpPr txBox="1"/>
          <p:nvPr/>
        </p:nvSpPr>
        <p:spPr>
          <a:xfrm>
            <a:off x="8411933" y="4938386"/>
            <a:ext cx="21468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Others who have prior college experience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989B0FC-9E2D-4F1A-916C-74F719CE73F3}"/>
              </a:ext>
            </a:extLst>
          </p:cNvPr>
          <p:cNvSpPr txBox="1"/>
          <p:nvPr/>
        </p:nvSpPr>
        <p:spPr>
          <a:xfrm>
            <a:off x="793103" y="3068259"/>
            <a:ext cx="1169438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1400" b="1" baseline="30000" dirty="0">
                <a:latin typeface="Calibri" panose="020F0502020204030204" pitchFamily="34" charset="0"/>
                <a:cs typeface="Calibri" panose="020F0502020204030204" pitchFamily="34" charset="0"/>
              </a:rPr>
              <a:t>nd</a:t>
            </a:r>
            <a:r>
              <a:rPr lang="en-US" sz="1400" b="1" dirty="0">
                <a:latin typeface="Calibri" panose="020F0502020204030204" pitchFamily="34" charset="0"/>
                <a:cs typeface="Calibri" panose="020F0502020204030204" pitchFamily="34" charset="0"/>
              </a:rPr>
              <a:t> Semester</a:t>
            </a:r>
          </a:p>
        </p:txBody>
      </p:sp>
    </p:spTree>
    <p:extLst>
      <p:ext uri="{BB962C8B-B14F-4D97-AF65-F5344CB8AC3E}">
        <p14:creationId xmlns:p14="http://schemas.microsoft.com/office/powerpoint/2010/main" val="3338770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91738-FA22-4C59-8A8E-719B343C1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is a </a:t>
            </a:r>
            <a:r>
              <a:rPr lang="en-US" dirty="0" err="1"/>
              <a:t>HomeBase</a:t>
            </a:r>
            <a:r>
              <a:rPr lang="en-US" dirty="0"/>
              <a:t> Pathway Community?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FF12C-1333-4EFD-ACCD-E9CAE6A7EB4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579417"/>
            <a:ext cx="10973406" cy="4597447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solidFill>
                  <a:srgbClr val="BA0C2F"/>
                </a:solidFill>
              </a:rPr>
              <a:t>Collaborative effort </a:t>
            </a:r>
            <a:r>
              <a:rPr lang="en-US" sz="3600" dirty="0"/>
              <a:t>to provide integrated support        </a:t>
            </a:r>
            <a:r>
              <a:rPr lang="en-US" sz="2400" dirty="0"/>
              <a:t>(Instruction and Student Services)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Personalized major, career, and transfer assistance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Organized by area(s) of interest/programs of study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Depth of discipline-specific expertise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Physical and virtual presence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3600" dirty="0"/>
          </a:p>
          <a:p>
            <a:pPr lvl="1"/>
            <a:endParaRPr lang="en-US" dirty="0"/>
          </a:p>
          <a:p>
            <a:pPr lvl="1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8FCF564-9D6F-499E-8942-7CFF7ED38BA6}"/>
              </a:ext>
            </a:extLst>
          </p:cNvPr>
          <p:cNvSpPr/>
          <p:nvPr/>
        </p:nvSpPr>
        <p:spPr>
          <a:xfrm>
            <a:off x="8489659" y="4885189"/>
            <a:ext cx="3397542" cy="1812022"/>
          </a:xfrm>
          <a:prstGeom prst="rect">
            <a:avLst/>
          </a:prstGeom>
          <a:solidFill>
            <a:srgbClr val="BA0C2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i="1" dirty="0"/>
              <a:t>All students will be part of a “Pathway Community” that connects them to their academic and career interest areas</a:t>
            </a:r>
            <a:r>
              <a:rPr lang="en-US" dirty="0"/>
              <a:t>. </a:t>
            </a:r>
          </a:p>
          <a:p>
            <a:pPr algn="ctr"/>
            <a:endParaRPr lang="en-US" sz="1000" dirty="0"/>
          </a:p>
          <a:p>
            <a:pPr algn="ctr"/>
            <a:r>
              <a:rPr lang="en-US" sz="1400" dirty="0"/>
              <a:t>-- 2018 </a:t>
            </a:r>
            <a:r>
              <a:rPr lang="en-US" sz="1400" dirty="0" err="1"/>
              <a:t>IPaSS</a:t>
            </a:r>
            <a:r>
              <a:rPr lang="en-US" sz="1400" dirty="0"/>
              <a:t> Report, p. 5</a:t>
            </a:r>
          </a:p>
        </p:txBody>
      </p:sp>
    </p:spTree>
    <p:extLst>
      <p:ext uri="{BB962C8B-B14F-4D97-AF65-F5344CB8AC3E}">
        <p14:creationId xmlns:p14="http://schemas.microsoft.com/office/powerpoint/2010/main" val="1866612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Components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7" y="1579417"/>
            <a:ext cx="9382131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Dedicated space to </a:t>
            </a:r>
            <a:r>
              <a:rPr lang="en-US" sz="3600" dirty="0">
                <a:solidFill>
                  <a:srgbClr val="BA0C2F"/>
                </a:solidFill>
              </a:rPr>
              <a:t>build relationships </a:t>
            </a:r>
            <a:r>
              <a:rPr lang="en-US" sz="3600" dirty="0"/>
              <a:t>and develop a sense of community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Frequent opportunities to engage with students in a meaningful way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0ACCE94-2782-4A58-A4DC-12ECA47CD36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4695" r="3883"/>
          <a:stretch/>
        </p:blipFill>
        <p:spPr>
          <a:xfrm>
            <a:off x="6699380" y="4184498"/>
            <a:ext cx="5098382" cy="246072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831563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91738-FA22-4C59-8A8E-719B343C12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Finding a </a:t>
            </a:r>
            <a:r>
              <a:rPr lang="en-US" dirty="0" err="1"/>
              <a:t>HomeBase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8FF12C-1333-4EFD-ACCD-E9CAE6A7EB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Distributed across campus in six locations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Close in proximity to faculty and program expertise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Accessible prior to the Fall 2020 semester</a:t>
            </a:r>
          </a:p>
          <a:p>
            <a:pPr marL="450000" lvl="1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69168CF-1A28-4AAB-891B-D617190CE0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57391" y="3026761"/>
            <a:ext cx="3056941" cy="323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792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40057-1B33-4925-A5DF-697C381DB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Locations 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913795" y="3670835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Diane Bryant STEM Innovation Ctr.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2</a:t>
            </a:r>
            <a:r>
              <a:rPr lang="en-US" sz="1800" baseline="30000" dirty="0">
                <a:solidFill>
                  <a:schemeClr val="bg1"/>
                </a:solidFill>
              </a:rPr>
              <a:t>nd</a:t>
            </a:r>
            <a:r>
              <a:rPr lang="en-US" sz="1800" dirty="0">
                <a:solidFill>
                  <a:schemeClr val="bg1"/>
                </a:solidFill>
              </a:rPr>
              <a:t> Floor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8"/>
          </p:nvPr>
        </p:nvSpPr>
        <p:spPr>
          <a:xfrm>
            <a:off x="913795" y="4297680"/>
            <a:ext cx="3300984" cy="1310833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BUSINESS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670835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Davies Hall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</a:rPr>
              <a:t>(combined </a:t>
            </a:r>
            <a:r>
              <a:rPr lang="en-US" sz="1600" i="1" dirty="0" err="1">
                <a:solidFill>
                  <a:schemeClr val="bg1"/>
                </a:solidFill>
              </a:rPr>
              <a:t>HomeBase</a:t>
            </a:r>
            <a:r>
              <a:rPr lang="en-US" sz="1600" i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19"/>
          </p:nvPr>
        </p:nvSpPr>
        <p:spPr>
          <a:xfrm>
            <a:off x="4441435" y="4297680"/>
            <a:ext cx="3300984" cy="1310833"/>
          </a:xfrm>
        </p:spPr>
        <p:txBody>
          <a:bodyPr/>
          <a:lstStyle/>
          <a:p>
            <a:r>
              <a:rPr lang="en-US" dirty="0"/>
              <a:t>Areas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LANGUAGE &amp; COMMUNICATION</a:t>
            </a:r>
          </a:p>
          <a:p>
            <a:r>
              <a:rPr lang="en-US" sz="1800" dirty="0">
                <a:solidFill>
                  <a:srgbClr val="BA0C2F"/>
                </a:solidFill>
              </a:rPr>
              <a:t>PEOPLE, CULTURE &amp; SOCIETY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966697" y="3652179"/>
            <a:ext cx="3300984" cy="576262"/>
          </a:xfrm>
          <a:solidFill>
            <a:srgbClr val="003057"/>
          </a:solidFill>
        </p:spPr>
        <p:txBody>
          <a:bodyPr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Arts &amp; Science Building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0"/>
          </p:nvPr>
        </p:nvSpPr>
        <p:spPr>
          <a:xfrm>
            <a:off x="7966572" y="4297680"/>
            <a:ext cx="3300984" cy="1310835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ARTS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4487" y="2064872"/>
            <a:ext cx="1359599" cy="13716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264" y="2056278"/>
            <a:ext cx="1371600" cy="1371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835" y="2064872"/>
            <a:ext cx="1371600" cy="13716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257" y="2064872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0194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840057-1B33-4925-A5DF-697C381DB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Proposed Locations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913795" y="3670831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Computer Math Complex (CMC)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half" idx="18"/>
          </p:nvPr>
        </p:nvSpPr>
        <p:spPr>
          <a:xfrm>
            <a:off x="913795" y="4297680"/>
            <a:ext cx="3300984" cy="1310833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MANUFACTURING, CONSTRUCTION &amp; TRANSPORTATION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661512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Health &amp; Education Area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600" i="1" dirty="0">
                <a:solidFill>
                  <a:schemeClr val="bg1"/>
                </a:solidFill>
              </a:rPr>
              <a:t>(combined </a:t>
            </a:r>
            <a:r>
              <a:rPr lang="en-US" sz="1600" i="1" dirty="0" err="1">
                <a:solidFill>
                  <a:schemeClr val="bg1"/>
                </a:solidFill>
              </a:rPr>
              <a:t>HomeBase</a:t>
            </a:r>
            <a:r>
              <a:rPr lang="en-US" sz="1600" i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19"/>
          </p:nvPr>
        </p:nvSpPr>
        <p:spPr>
          <a:xfrm>
            <a:off x="4441435" y="4297680"/>
            <a:ext cx="3300984" cy="1310833"/>
          </a:xfrm>
        </p:spPr>
        <p:txBody>
          <a:bodyPr lIns="45720" rIns="45720">
            <a:normAutofit lnSpcReduction="10000"/>
          </a:bodyPr>
          <a:lstStyle/>
          <a:p>
            <a:r>
              <a:rPr lang="en-US" dirty="0"/>
              <a:t>Areas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HEALTH, HUMAN SERVICES &amp;     WELL BEING</a:t>
            </a:r>
          </a:p>
          <a:p>
            <a:r>
              <a:rPr lang="en-US" sz="1800" dirty="0">
                <a:solidFill>
                  <a:srgbClr val="BA0C2F"/>
                </a:solidFill>
              </a:rPr>
              <a:t>PUBLIC SERVICE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3"/>
          </p:nvPr>
        </p:nvSpPr>
        <p:spPr>
          <a:xfrm>
            <a:off x="7966697" y="3670831"/>
            <a:ext cx="3300984" cy="576262"/>
          </a:xfrm>
          <a:solidFill>
            <a:srgbClr val="003057"/>
          </a:solidFill>
        </p:spPr>
        <p:txBody>
          <a:bodyPr lIns="45720" rIns="45720"/>
          <a:lstStyle/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Diane Bryant STEM Innovation Ctr.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chemeClr val="bg1"/>
                </a:solidFill>
              </a:rPr>
              <a:t>First Floor </a:t>
            </a:r>
            <a:r>
              <a:rPr lang="en-US" sz="1200" dirty="0">
                <a:solidFill>
                  <a:schemeClr val="bg1"/>
                </a:solidFill>
              </a:rPr>
              <a:t>(STEM Success Center)</a:t>
            </a:r>
            <a:endParaRPr lang="en-US" sz="1800" dirty="0">
              <a:solidFill>
                <a:schemeClr val="bg1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half" idx="20"/>
          </p:nvPr>
        </p:nvSpPr>
        <p:spPr>
          <a:xfrm>
            <a:off x="7966572" y="4297680"/>
            <a:ext cx="3300984" cy="1310835"/>
          </a:xfrm>
        </p:spPr>
        <p:txBody>
          <a:bodyPr/>
          <a:lstStyle/>
          <a:p>
            <a:r>
              <a:rPr lang="en-US" dirty="0"/>
              <a:t>Area of Interest:</a:t>
            </a:r>
          </a:p>
          <a:p>
            <a:r>
              <a:rPr lang="en-US" sz="1800" dirty="0">
                <a:solidFill>
                  <a:srgbClr val="BA0C2F"/>
                </a:solidFill>
              </a:rPr>
              <a:t>SCIENCE, TECHNOLOGY, ENGINEERING &amp; MATH (STEM)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487" y="2064872"/>
            <a:ext cx="1371600" cy="137160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1264" y="2054419"/>
            <a:ext cx="1371600" cy="1371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4088" y="2064872"/>
            <a:ext cx="1371600" cy="137160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7596" y="2064872"/>
            <a:ext cx="1371600" cy="137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61237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Team-based Approach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/>
              <a:t>Each </a:t>
            </a:r>
            <a:r>
              <a:rPr lang="en-US" sz="3600" dirty="0" err="1"/>
              <a:t>HomeBase</a:t>
            </a:r>
            <a:r>
              <a:rPr lang="en-US" sz="3600" dirty="0"/>
              <a:t> will be supported by the expertise of: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Classified Staff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Counselors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Instructional Faculty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Peer Mentors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9168CF-1A28-4AAB-891B-D617190CE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43875" y="2524485"/>
            <a:ext cx="2986169" cy="3695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101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20353"/>
            <a:ext cx="12192000" cy="1271847"/>
          </a:xfrm>
        </p:spPr>
        <p:txBody>
          <a:bodyPr/>
          <a:lstStyle/>
          <a:p>
            <a:r>
              <a:rPr lang="en-US" b="1" dirty="0" err="1"/>
              <a:t>HomeBase</a:t>
            </a:r>
            <a:r>
              <a:rPr lang="en-US" b="1" dirty="0"/>
              <a:t> Features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913795" y="1684192"/>
            <a:ext cx="10353762" cy="4597447"/>
          </a:xfrm>
        </p:spPr>
        <p:txBody>
          <a:bodyPr lIns="45720" rIns="45720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Service counter (e.g., quick questions, forms)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/>
              <a:t>Pathway-specific counseling and </a:t>
            </a:r>
            <a:r>
              <a:rPr lang="en-US" sz="2800" b="1" dirty="0"/>
              <a:t>educational planning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Program maps and career resources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Thematically-designed workshops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Major exploration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b="1" dirty="0"/>
              <a:t>Self-service kiosk (e.g., registration and payment of fees)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Enhanced referrals (connecting to the next service or expert)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679839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HomeBase</a:t>
            </a:r>
            <a:r>
              <a:rPr lang="en-US" dirty="0"/>
              <a:t> Connections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 lIns="45720" rIns="45720">
            <a:normAutofit/>
          </a:bodyPr>
          <a:lstStyle/>
          <a:p>
            <a:pPr marL="36900" indent="0">
              <a:buNone/>
            </a:pPr>
            <a:r>
              <a:rPr lang="en-US" sz="2800" dirty="0">
                <a:solidFill>
                  <a:srgbClr val="BA0C2F"/>
                </a:solidFill>
              </a:rPr>
              <a:t>Some Possibilities: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Access to instructional faculty for mentoring, office hours, career guidance, and pathway-related activities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Interaction with peer mentors and other pathway students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Non-ARC pathway expertise (e.g., industry experts or CSU/UC faculty)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800" dirty="0"/>
              <a:t>Well-coordinated pathway communication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20BE7F-EDD4-49DB-BC8E-22CA815D9856}"/>
              </a:ext>
            </a:extLst>
          </p:cNvPr>
          <p:cNvSpPr/>
          <p:nvPr/>
        </p:nvSpPr>
        <p:spPr>
          <a:xfrm>
            <a:off x="2603241" y="5589035"/>
            <a:ext cx="9265300" cy="774441"/>
          </a:xfrm>
          <a:prstGeom prst="rect">
            <a:avLst/>
          </a:prstGeom>
          <a:solidFill>
            <a:srgbClr val="BA0C2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Let’s design together … what are your thoughts and ideas?</a:t>
            </a:r>
          </a:p>
        </p:txBody>
      </p:sp>
    </p:spTree>
    <p:extLst>
      <p:ext uri="{BB962C8B-B14F-4D97-AF65-F5344CB8AC3E}">
        <p14:creationId xmlns:p14="http://schemas.microsoft.com/office/powerpoint/2010/main" val="1149266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Conceptual </a:t>
            </a:r>
            <a:r>
              <a:rPr lang="en-US" dirty="0" err="1"/>
              <a:t>HomeBase</a:t>
            </a:r>
            <a:r>
              <a:rPr lang="en-US" dirty="0"/>
              <a:t> Design</a:t>
            </a:r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48378" y="1373612"/>
            <a:ext cx="7095244" cy="47921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CDA180-C32A-444D-A0E5-5248063D5609}"/>
              </a:ext>
            </a:extLst>
          </p:cNvPr>
          <p:cNvSpPr txBox="1"/>
          <p:nvPr/>
        </p:nvSpPr>
        <p:spPr>
          <a:xfrm>
            <a:off x="7804522" y="6267554"/>
            <a:ext cx="3605642" cy="338554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1"/>
                </a:solidFill>
              </a:rPr>
              <a:t>(actual configuration varies)</a:t>
            </a:r>
          </a:p>
        </p:txBody>
      </p:sp>
    </p:spTree>
    <p:extLst>
      <p:ext uri="{BB962C8B-B14F-4D97-AF65-F5344CB8AC3E}">
        <p14:creationId xmlns:p14="http://schemas.microsoft.com/office/powerpoint/2010/main" val="16878795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Glimpse of a </a:t>
            </a:r>
            <a:r>
              <a:rPr lang="en-US" dirty="0" err="1"/>
              <a:t>HomeBase</a:t>
            </a:r>
            <a:endParaRPr lang="en-US" dirty="0"/>
          </a:p>
        </p:txBody>
      </p:sp>
      <p:pic>
        <p:nvPicPr>
          <p:cNvPr id="13" name="Content Placeholder 12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26"/>
          <a:stretch/>
        </p:blipFill>
        <p:spPr>
          <a:xfrm>
            <a:off x="2719933" y="1530417"/>
            <a:ext cx="7403436" cy="463053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CDA180-C32A-444D-A0E5-5248063D5609}"/>
              </a:ext>
            </a:extLst>
          </p:cNvPr>
          <p:cNvSpPr txBox="1"/>
          <p:nvPr/>
        </p:nvSpPr>
        <p:spPr>
          <a:xfrm>
            <a:off x="7795192" y="6024959"/>
            <a:ext cx="3605642" cy="615553"/>
          </a:xfrm>
          <a:prstGeom prst="rect">
            <a:avLst/>
          </a:prstGeom>
          <a:gradFill>
            <a:gsLst>
              <a:gs pos="100000">
                <a:srgbClr val="003057"/>
              </a:gs>
              <a:gs pos="0">
                <a:srgbClr val="003057"/>
              </a:gs>
              <a:gs pos="55000">
                <a:srgbClr val="1363A4"/>
              </a:gs>
              <a:gs pos="78000">
                <a:srgbClr val="00579E"/>
              </a:gs>
              <a:gs pos="23000">
                <a:srgbClr val="00579E"/>
              </a:gs>
            </a:gsLst>
            <a:lin ang="0" scaled="1"/>
          </a:gra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Conceptual Design </a:t>
            </a:r>
          </a:p>
          <a:p>
            <a:pPr algn="ctr"/>
            <a:r>
              <a:rPr lang="en-US" sz="1600" b="1" dirty="0">
                <a:solidFill>
                  <a:schemeClr val="bg1"/>
                </a:solidFill>
              </a:rPr>
              <a:t>(actual configuration varies)</a:t>
            </a:r>
          </a:p>
        </p:txBody>
      </p:sp>
    </p:spTree>
    <p:extLst>
      <p:ext uri="{BB962C8B-B14F-4D97-AF65-F5344CB8AC3E}">
        <p14:creationId xmlns:p14="http://schemas.microsoft.com/office/powerpoint/2010/main" val="108390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Spring 2020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planning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Staffing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Development of services and processes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remodeling begins </a:t>
            </a:r>
            <a:r>
              <a:rPr lang="en-US" sz="2400" dirty="0">
                <a:effectLst/>
              </a:rPr>
              <a:t>(sequenced to minimize impact)</a:t>
            </a:r>
            <a:endParaRPr lang="en-US" sz="3200" dirty="0">
              <a:effectLst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513335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Summer 2020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Marketing: awareness campaign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Facility remodeling completed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>
                <a:effectLst/>
              </a:rPr>
              <a:t>Moving and settling in (late July/August)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 err="1">
                <a:effectLst/>
              </a:rPr>
              <a:t>HomeBase</a:t>
            </a:r>
            <a:r>
              <a:rPr lang="en-US" sz="3200" dirty="0">
                <a:effectLst/>
              </a:rPr>
              <a:t> locations open to serve students preparing for fall</a:t>
            </a:r>
          </a:p>
          <a:p>
            <a:pPr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6201134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348B4-2734-4659-AE53-74C758462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9C1206-1621-41F0-A033-A726260C36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72008" y="1579417"/>
            <a:ext cx="9279494" cy="4205563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3600" dirty="0">
                <a:effectLst/>
              </a:rPr>
              <a:t>Fall 2020 and Beyond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Build out and deploy additional services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Assess effectiveness and refine services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3200" dirty="0"/>
              <a:t>Collaborate and iterate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90" y="5306840"/>
            <a:ext cx="1315218" cy="131521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67643551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6900" indent="0" algn="ctr">
              <a:buNone/>
            </a:pPr>
            <a:endParaRPr lang="en-US" sz="4000" dirty="0"/>
          </a:p>
          <a:p>
            <a:pPr marL="36900" indent="0" algn="ctr">
              <a:buNone/>
            </a:pPr>
            <a:r>
              <a:rPr lang="en-US" sz="4000" dirty="0"/>
              <a:t>Thoughts and Questions?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86DEDC-4F58-49E3-9753-A308B7150D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1046" y="4975395"/>
            <a:ext cx="1699328" cy="1699328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40274032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Slate</Template>
  <TotalTime>1314</TotalTime>
  <Words>836</Words>
  <Application>Microsoft Office PowerPoint</Application>
  <PresentationFormat>Widescreen</PresentationFormat>
  <Paragraphs>148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30" baseType="lpstr">
      <vt:lpstr>Agency FB</vt:lpstr>
      <vt:lpstr>Bookman Old Style</vt:lpstr>
      <vt:lpstr>Calibri</vt:lpstr>
      <vt:lpstr>Calisto MT</vt:lpstr>
      <vt:lpstr>Franklin Gothic Demi</vt:lpstr>
      <vt:lpstr>Franklin Gothic Demi Cond</vt:lpstr>
      <vt:lpstr>Wingdings</vt:lpstr>
      <vt:lpstr>Wingdings 2</vt:lpstr>
      <vt:lpstr>Slate</vt:lpstr>
      <vt:lpstr>Homebase Pathway Communities</vt:lpstr>
      <vt:lpstr>What Our Students Say</vt:lpstr>
      <vt:lpstr>ARC Strategic Plan</vt:lpstr>
      <vt:lpstr>Students First … By Design</vt:lpstr>
      <vt:lpstr>Focusing Related Efforts</vt:lpstr>
      <vt:lpstr>ARC’s Dual Strategies</vt:lpstr>
      <vt:lpstr>Student Flow</vt:lpstr>
      <vt:lpstr>What is a HomeBase Pathway Community?</vt:lpstr>
      <vt:lpstr>Key Components</vt:lpstr>
      <vt:lpstr>Finding a HomeBase</vt:lpstr>
      <vt:lpstr>Proposed Locations </vt:lpstr>
      <vt:lpstr>Proposed Locations</vt:lpstr>
      <vt:lpstr>Team-based Approach</vt:lpstr>
      <vt:lpstr>HomeBase Features</vt:lpstr>
      <vt:lpstr>HomeBase Connections</vt:lpstr>
      <vt:lpstr>Conceptual HomeBase Design</vt:lpstr>
      <vt:lpstr>Glimpse of a HomeBase</vt:lpstr>
      <vt:lpstr>Next Steps</vt:lpstr>
      <vt:lpstr>Next Steps</vt:lpstr>
      <vt:lpstr>Next Steps</vt:lpstr>
      <vt:lpstr>PowerPoint Presentation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Jones, Cheri</dc:creator>
  <cp:lastModifiedBy>Cheri Jones</cp:lastModifiedBy>
  <cp:revision>131</cp:revision>
  <cp:lastPrinted>2019-11-19T00:35:04Z</cp:lastPrinted>
  <dcterms:created xsi:type="dcterms:W3CDTF">2018-08-17T21:44:03Z</dcterms:created>
  <dcterms:modified xsi:type="dcterms:W3CDTF">2019-12-11T21:38:41Z</dcterms:modified>
</cp:coreProperties>
</file>