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4" r:id="rId1"/>
  </p:sldMasterIdLst>
  <p:notesMasterIdLst>
    <p:notesMasterId r:id="rId16"/>
  </p:notesMasterIdLst>
  <p:handoutMasterIdLst>
    <p:handoutMasterId r:id="rId17"/>
  </p:handoutMasterIdLst>
  <p:sldIdLst>
    <p:sldId id="256" r:id="rId2"/>
    <p:sldId id="303" r:id="rId3"/>
    <p:sldId id="304" r:id="rId4"/>
    <p:sldId id="310" r:id="rId5"/>
    <p:sldId id="305" r:id="rId6"/>
    <p:sldId id="318" r:id="rId7"/>
    <p:sldId id="306" r:id="rId8"/>
    <p:sldId id="314" r:id="rId9"/>
    <p:sldId id="320" r:id="rId10"/>
    <p:sldId id="324" r:id="rId11"/>
    <p:sldId id="323" r:id="rId12"/>
    <p:sldId id="325" r:id="rId13"/>
    <p:sldId id="326" r:id="rId14"/>
    <p:sldId id="322" r:id="rId15"/>
  </p:sldIdLst>
  <p:sldSz cx="12192000" cy="68580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test" initials="t" lastIdx="4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0A9BE"/>
    <a:srgbClr val="B5DFE5"/>
    <a:srgbClr val="C3D0D7"/>
    <a:srgbClr val="368E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19" autoAdjust="0"/>
    <p:restoredTop sz="94641" autoAdjust="0"/>
  </p:normalViewPr>
  <p:slideViewPr>
    <p:cSldViewPr snapToGrid="0">
      <p:cViewPr varScale="1">
        <p:scale>
          <a:sx n="116" d="100"/>
          <a:sy n="116" d="100"/>
        </p:scale>
        <p:origin x="102" y="-600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5A571C-694F-467B-898A-F6FC0EA32872}" type="datetimeFigureOut">
              <a:rPr lang="en-US" smtClean="0"/>
              <a:t>9/23/2019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65E9E5-D577-4199-B8C2-BF8ADA08536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53559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F62B41-90A2-410E-AFB4-1240BEEA658F}" type="datetimeFigureOut">
              <a:rPr lang="en-US" smtClean="0"/>
              <a:t>9/23/2019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73575"/>
            <a:ext cx="5607050" cy="36607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3444F2-FF3D-4511-8E3A-8820D9B997C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3180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3444F2-FF3D-4511-8E3A-8820D9B997C7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9672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3444F2-FF3D-4511-8E3A-8820D9B997C7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43937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3444F2-FF3D-4511-8E3A-8820D9B997C7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33194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3444F2-FF3D-4511-8E3A-8820D9B997C7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07001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3444F2-FF3D-4511-8E3A-8820D9B997C7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07001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3000" dirty="0" smtClean="0"/>
              <a:t>Chancellor’s Office Data (formula is a moving target)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3000" dirty="0" smtClean="0"/>
              <a:t>Student Success Allocation Counts – counting only the highest achievement (associates degree, transfer, etc.)</a:t>
            </a:r>
          </a:p>
          <a:p>
            <a:pPr lvl="2"/>
            <a:endParaRPr lang="en-US" sz="3000" dirty="0" smtClean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3000" dirty="0" smtClean="0"/>
              <a:t>Completion of 9 or more units (count this outcome only if student completes these units in the same discipline)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sz="3000" dirty="0" smtClean="0"/>
              <a:t>Definition of Successful Transfer to 4-year University (count this outcome at each district where the student completed 12 or more units prior to the transfer)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3444F2-FF3D-4511-8E3A-8820D9B997C7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69129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3000" dirty="0" smtClean="0"/>
              <a:t>Chancellor’s Office Data (formula is a moving target)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3000" dirty="0" smtClean="0"/>
              <a:t>Student Success Allocation Counts – counting only the highest achievement (associates degree, transfer, etc.)</a:t>
            </a:r>
          </a:p>
          <a:p>
            <a:pPr lvl="2"/>
            <a:endParaRPr lang="en-US" sz="3000" dirty="0" smtClean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3000" dirty="0" smtClean="0"/>
              <a:t>Completion of 9 or more units (count this outcome only if student completes these units in the same discipline)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sz="3000" dirty="0" smtClean="0"/>
              <a:t>Definition of Successful Transfer to 4-year University (count this outcome at each district where the student completed 12 or more units prior to the transfer)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3444F2-FF3D-4511-8E3A-8820D9B997C7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12486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3444F2-FF3D-4511-8E3A-8820D9B997C7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75847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3444F2-FF3D-4511-8E3A-8820D9B997C7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68864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3444F2-FF3D-4511-8E3A-8820D9B997C7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83360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556394-1A6A-4534-AE22-9A3AEDF324B7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71372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3444F2-FF3D-4511-8E3A-8820D9B997C7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30294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3444F2-FF3D-4511-8E3A-8820D9B997C7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44496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5F3CD-8EAD-446A-ACB0-C2939D97689D}" type="datetimeFigureOut">
              <a:rPr lang="en-US" smtClean="0"/>
              <a:t>9/23/2019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33F44B-FEC1-421D-A85C-1AA6E868C6E6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991818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5F3CD-8EAD-446A-ACB0-C2939D97689D}" type="datetimeFigureOut">
              <a:rPr lang="en-US" smtClean="0"/>
              <a:t>9/23/2019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33F44B-FEC1-421D-A85C-1AA6E868C6E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4788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5F3CD-8EAD-446A-ACB0-C2939D97689D}" type="datetimeFigureOut">
              <a:rPr lang="en-US" smtClean="0"/>
              <a:t>9/23/2019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33F44B-FEC1-421D-A85C-1AA6E868C6E6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219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5F3CD-8EAD-446A-ACB0-C2939D97689D}" type="datetimeFigureOut">
              <a:rPr lang="en-US" smtClean="0"/>
              <a:t>9/23/2019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33F44B-FEC1-421D-A85C-1AA6E868C6E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5088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5F3CD-8EAD-446A-ACB0-C2939D97689D}" type="datetimeFigureOut">
              <a:rPr lang="en-US" smtClean="0"/>
              <a:t>9/23/2019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33F44B-FEC1-421D-A85C-1AA6E868C6E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23910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5F3CD-8EAD-446A-ACB0-C2939D97689D}" type="datetimeFigureOut">
              <a:rPr lang="en-US" smtClean="0"/>
              <a:t>9/23/2019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33F44B-FEC1-421D-A85C-1AA6E868C6E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35221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5F3CD-8EAD-446A-ACB0-C2939D97689D}" type="datetimeFigureOut">
              <a:rPr lang="en-US" smtClean="0"/>
              <a:t>9/23/2019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33F44B-FEC1-421D-A85C-1AA6E868C6E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46933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8B95F3CD-8EAD-446A-ACB0-C2939D97689D}" type="datetimeFigureOut">
              <a:rPr lang="en-US" smtClean="0"/>
              <a:t>9/23/2019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E33F44B-FEC1-421D-A85C-1AA6E868C6E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99782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5F3CD-8EAD-446A-ACB0-C2939D97689D}" type="datetimeFigureOut">
              <a:rPr lang="en-US" smtClean="0"/>
              <a:t>9/23/2019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33F44B-FEC1-421D-A85C-1AA6E868C6E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49294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5F3CD-8EAD-446A-ACB0-C2939D97689D}" type="datetimeFigureOut">
              <a:rPr lang="en-US" smtClean="0"/>
              <a:t>9/23/2019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33F44B-FEC1-421D-A85C-1AA6E868C6E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8061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5F3CD-8EAD-446A-ACB0-C2939D97689D}" type="datetimeFigureOut">
              <a:rPr lang="en-US" smtClean="0"/>
              <a:t>9/23/2019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33F44B-FEC1-421D-A85C-1AA6E868C6E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36497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8B95F3CD-8EAD-446A-ACB0-C2939D97689D}" type="datetimeFigureOut">
              <a:rPr lang="en-US" smtClean="0"/>
              <a:t>9/23/2019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1E33F44B-FEC1-421D-A85C-1AA6E868C6E6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54538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5" r:id="rId1"/>
    <p:sldLayoutId id="2147483936" r:id="rId2"/>
    <p:sldLayoutId id="2147483937" r:id="rId3"/>
    <p:sldLayoutId id="2147483938" r:id="rId4"/>
    <p:sldLayoutId id="2147483939" r:id="rId5"/>
    <p:sldLayoutId id="2147483940" r:id="rId6"/>
    <p:sldLayoutId id="2147483941" r:id="rId7"/>
    <p:sldLayoutId id="2147483942" r:id="rId8"/>
    <p:sldLayoutId id="2147483943" r:id="rId9"/>
    <p:sldLayoutId id="2147483944" r:id="rId10"/>
    <p:sldLayoutId id="2147483945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1"/>
            <a:ext cx="12192000" cy="500743"/>
          </a:xfrm>
          <a:prstGeom prst="rect">
            <a:avLst/>
          </a:prstGeom>
          <a:solidFill>
            <a:srgbClr val="368E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09419" y="1570110"/>
            <a:ext cx="11954256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400" dirty="0" smtClean="0"/>
              <a:t>Operations Council</a:t>
            </a:r>
          </a:p>
          <a:p>
            <a:pPr algn="ctr"/>
            <a:r>
              <a:rPr lang="en-US" sz="3400" dirty="0" smtClean="0"/>
              <a:t>September 24, 2019</a:t>
            </a:r>
          </a:p>
          <a:p>
            <a:pPr algn="ctr"/>
            <a:endParaRPr lang="en-US" sz="3400" dirty="0"/>
          </a:p>
          <a:p>
            <a:pPr algn="ctr"/>
            <a:r>
              <a:rPr lang="en-US" sz="3400" dirty="0" smtClean="0"/>
              <a:t>Student Centered Funding Formula &amp;</a:t>
            </a:r>
          </a:p>
          <a:p>
            <a:pPr algn="ctr"/>
            <a:r>
              <a:rPr lang="en-US" sz="3400" dirty="0" smtClean="0"/>
              <a:t>Los Rios CCD Adopted Budget (2019-20)</a:t>
            </a:r>
            <a:endParaRPr lang="en-US" sz="3000" dirty="0" smtClean="0"/>
          </a:p>
          <a:p>
            <a:pPr algn="ctr"/>
            <a:endParaRPr lang="en-US" sz="2000" dirty="0" smtClean="0"/>
          </a:p>
          <a:p>
            <a:pPr algn="ctr"/>
            <a:endParaRPr lang="en-US" sz="2000" dirty="0" smtClean="0"/>
          </a:p>
          <a:p>
            <a:pPr algn="ctr"/>
            <a:r>
              <a:rPr lang="en-US" sz="2200" dirty="0" smtClean="0"/>
              <a:t>Presented by:</a:t>
            </a:r>
          </a:p>
          <a:p>
            <a:pPr algn="ctr"/>
            <a:r>
              <a:rPr lang="en-US" sz="2200" dirty="0" smtClean="0"/>
              <a:t>Kuldeep Kaur</a:t>
            </a:r>
          </a:p>
          <a:p>
            <a:pPr algn="ctr"/>
            <a:r>
              <a:rPr lang="en-US" sz="2200" dirty="0" smtClean="0"/>
              <a:t>Vice President of Administrative Services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3544527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"/>
            <a:ext cx="12192000" cy="500743"/>
          </a:xfrm>
          <a:prstGeom prst="rect">
            <a:avLst/>
          </a:prstGeom>
          <a:solidFill>
            <a:srgbClr val="368E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215100" y="781575"/>
            <a:ext cx="97858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/>
              <a:t>Student Centered Funding Formula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31525" y="1716258"/>
            <a:ext cx="10975145" cy="72019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3000" dirty="0"/>
              <a:t>Old Funding Formula (SB 361)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3000" dirty="0"/>
              <a:t>Basic Allocation (based on size and number of colleges and approved centers)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3000" dirty="0"/>
              <a:t> Enrollment funding (based on Full-Time Equivalent Students)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3000" dirty="0"/>
              <a:t>Growth </a:t>
            </a:r>
            <a:endParaRPr lang="en-US" sz="3000" dirty="0" smtClean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3000" dirty="0" smtClean="0"/>
              <a:t>Total Computational Revenue (TCR)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3000" dirty="0" smtClean="0"/>
              <a:t>Local Property Taxes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3000" dirty="0" smtClean="0"/>
              <a:t>Student Enrollment Fees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3000" dirty="0" smtClean="0"/>
              <a:t>State Apportionment</a:t>
            </a:r>
            <a:endParaRPr lang="en-US" sz="3000" dirty="0"/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pPr lvl="2"/>
            <a:endParaRPr lang="en-US" sz="30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2693204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"/>
            <a:ext cx="12192000" cy="500743"/>
          </a:xfrm>
          <a:prstGeom prst="rect">
            <a:avLst/>
          </a:prstGeom>
          <a:solidFill>
            <a:srgbClr val="368E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215097" y="781575"/>
            <a:ext cx="10643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/>
              <a:t>Student Centered Funding Formula Cont’d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21897" y="1612576"/>
            <a:ext cx="10975147" cy="90486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3000" dirty="0" smtClean="0"/>
              <a:t>Student Centered Funding Formula (SCFF)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3000" dirty="0" smtClean="0"/>
              <a:t>70% base allocation based on Enrollments (currently legislated </a:t>
            </a:r>
            <a:r>
              <a:rPr lang="en-US" sz="3000" dirty="0"/>
              <a:t>to reduce to 65% in 2019-20 and 60% in 2020-21</a:t>
            </a:r>
            <a:r>
              <a:rPr lang="en-US" sz="3000" dirty="0" smtClean="0"/>
              <a:t>)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n-US" sz="3000" dirty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3000" dirty="0" smtClean="0"/>
              <a:t>20% supplemental allocation (e.g. low-income students, Pell recipients, and promise grant)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3000" dirty="0" smtClean="0"/>
              <a:t>10</a:t>
            </a:r>
            <a:r>
              <a:rPr lang="en-US" sz="3000" dirty="0"/>
              <a:t>% student success allocation (e.g. associates degrees, certificates, transfer rates.  Legislated to increase to 15% in 2019-20 and 20% in 2020-21)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pPr lvl="2"/>
            <a:endParaRPr lang="en-US" sz="3000" dirty="0"/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pPr lvl="2"/>
            <a:endParaRPr lang="en-US" sz="30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3005418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"/>
            <a:ext cx="12192000" cy="500743"/>
          </a:xfrm>
          <a:prstGeom prst="rect">
            <a:avLst/>
          </a:prstGeom>
          <a:solidFill>
            <a:srgbClr val="368E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215097" y="781575"/>
            <a:ext cx="10643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/>
              <a:t>Student Centered Funding Formula Cont’d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31521" y="1786601"/>
            <a:ext cx="10975147" cy="72019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endParaRPr lang="en-US" sz="3000" dirty="0" smtClean="0"/>
          </a:p>
          <a:p>
            <a:pPr lvl="2"/>
            <a:endParaRPr lang="en-US" sz="3000" dirty="0" smtClean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3000" dirty="0" smtClean="0"/>
              <a:t>Hold </a:t>
            </a:r>
            <a:r>
              <a:rPr lang="en-US" sz="3000" dirty="0"/>
              <a:t>harmless provision for 3-years (guaranteed funding at 2017-18 plus </a:t>
            </a:r>
            <a:r>
              <a:rPr lang="en-US" sz="3000" dirty="0" smtClean="0"/>
              <a:t>COLA for the current year) 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en-US" sz="3000" dirty="0" smtClean="0"/>
              <a:t>2018-19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en-US" sz="3000" dirty="0" smtClean="0"/>
              <a:t>2019-20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en-US" sz="3000" dirty="0" smtClean="0"/>
              <a:t>2020-21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en-US" sz="3000" dirty="0" smtClean="0"/>
              <a:t>Extended by an additional year (2021-22)</a:t>
            </a:r>
            <a:endParaRPr lang="en-US" sz="3000" dirty="0" smtClean="0"/>
          </a:p>
          <a:p>
            <a:pPr lvl="2"/>
            <a:endParaRPr lang="en-US" sz="3000" dirty="0"/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pPr lvl="2"/>
            <a:endParaRPr lang="en-US" sz="30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666477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"/>
            <a:ext cx="12192000" cy="500743"/>
          </a:xfrm>
          <a:prstGeom prst="rect">
            <a:avLst/>
          </a:prstGeom>
          <a:solidFill>
            <a:srgbClr val="368E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215097" y="528553"/>
            <a:ext cx="10643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/>
              <a:t>Implications of the SCFF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81915" y="1359554"/>
            <a:ext cx="11224752" cy="8540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3000" dirty="0" smtClean="0"/>
              <a:t>SCFF implemented quickly 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3000" dirty="0" smtClean="0"/>
              <a:t>July 2018 (after our class schedules were already built)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n-US" sz="3000" dirty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3000" dirty="0" smtClean="0"/>
              <a:t>Not enough allocation by the State to fully fund the formula (Implications: Los Rios loses $5M in 2018-19)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3000" dirty="0" smtClean="0"/>
              <a:t>No </a:t>
            </a:r>
            <a:r>
              <a:rPr lang="en-US" sz="3000" dirty="0"/>
              <a:t>multi year impact considered for the colleges</a:t>
            </a:r>
          </a:p>
          <a:p>
            <a:pPr lvl="2"/>
            <a:endParaRPr lang="en-US" sz="2700" dirty="0" smtClean="0"/>
          </a:p>
          <a:p>
            <a:pPr marL="1714500" lvl="3" indent="-342900">
              <a:buFont typeface="Arial" panose="020B0604020202020204" pitchFamily="34" charset="0"/>
              <a:buChar char="•"/>
            </a:pPr>
            <a:endParaRPr lang="en-US" sz="3000" dirty="0"/>
          </a:p>
          <a:p>
            <a:pPr lvl="3"/>
            <a:endParaRPr lang="en-US" sz="3000" dirty="0" smtClean="0"/>
          </a:p>
          <a:p>
            <a:pPr lvl="2"/>
            <a:endParaRPr lang="en-US" sz="3000" dirty="0" smtClean="0"/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pPr lvl="2"/>
            <a:endParaRPr lang="en-US" sz="3000" dirty="0" smtClean="0"/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2227797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"/>
            <a:ext cx="12192000" cy="500743"/>
          </a:xfrm>
          <a:prstGeom prst="rect">
            <a:avLst/>
          </a:prstGeom>
          <a:solidFill>
            <a:srgbClr val="368E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215097" y="528553"/>
            <a:ext cx="10643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/>
              <a:t>Implications of the </a:t>
            </a:r>
            <a:r>
              <a:rPr lang="en-US" sz="4800" dirty="0" smtClean="0"/>
              <a:t>SCFF Cont’d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81915" y="1359554"/>
            <a:ext cx="11224752" cy="9125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750" dirty="0"/>
              <a:t>No additional allocation from SCFF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750" dirty="0"/>
              <a:t>For the $1 that we used to get under SB 361, we are required to justify that we qualify for the same $1 based upon student outcomes and number of low-income students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sz="2750" dirty="0" smtClean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750" dirty="0" smtClean="0"/>
              <a:t>The </a:t>
            </a:r>
            <a:r>
              <a:rPr lang="en-US" sz="2750" dirty="0"/>
              <a:t>board approved the optimistic budget (Z Scenario = </a:t>
            </a:r>
            <a:r>
              <a:rPr lang="en-US" sz="2750" dirty="0" smtClean="0"/>
              <a:t>$334.95M</a:t>
            </a:r>
            <a:r>
              <a:rPr lang="en-US" sz="2750" dirty="0" smtClean="0"/>
              <a:t>), but the district is spending the most </a:t>
            </a:r>
            <a:r>
              <a:rPr lang="en-US" sz="2750" dirty="0"/>
              <a:t>conservative budget (X Scenario = $</a:t>
            </a:r>
            <a:r>
              <a:rPr lang="en-US" sz="2750" dirty="0" smtClean="0"/>
              <a:t>318.06M</a:t>
            </a:r>
            <a:r>
              <a:rPr lang="en-US" sz="2750" dirty="0" smtClean="0"/>
              <a:t>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sz="2750" dirty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750" dirty="0"/>
              <a:t>State’s Allocation </a:t>
            </a:r>
            <a:r>
              <a:rPr lang="en-US" sz="2750" dirty="0" smtClean="0"/>
              <a:t>is expected to be </a:t>
            </a:r>
            <a:r>
              <a:rPr lang="en-US" sz="2750" dirty="0"/>
              <a:t>between these two </a:t>
            </a:r>
            <a:r>
              <a:rPr lang="en-US" sz="2750" dirty="0" smtClean="0"/>
              <a:t>allocations. </a:t>
            </a:r>
            <a:endParaRPr lang="en-US" sz="2700" dirty="0" smtClean="0"/>
          </a:p>
          <a:p>
            <a:pPr marL="1714500" lvl="3" indent="-342900">
              <a:buFont typeface="Arial" panose="020B0604020202020204" pitchFamily="34" charset="0"/>
              <a:buChar char="•"/>
            </a:pPr>
            <a:endParaRPr lang="en-US" sz="3000" dirty="0"/>
          </a:p>
          <a:p>
            <a:pPr lvl="3"/>
            <a:endParaRPr lang="en-US" sz="3000" dirty="0" smtClean="0"/>
          </a:p>
          <a:p>
            <a:pPr lvl="2"/>
            <a:endParaRPr lang="en-US" sz="3000" dirty="0" smtClean="0"/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pPr lvl="2"/>
            <a:endParaRPr lang="en-US" sz="3000" dirty="0" smtClean="0"/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672172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"/>
            <a:ext cx="12192000" cy="500743"/>
          </a:xfrm>
          <a:prstGeom prst="rect">
            <a:avLst/>
          </a:prstGeom>
          <a:solidFill>
            <a:srgbClr val="368E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215097" y="781579"/>
            <a:ext cx="10643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/>
              <a:t>Implications </a:t>
            </a:r>
            <a:r>
              <a:rPr lang="en-US" sz="4800" dirty="0" smtClean="0"/>
              <a:t>of the SCFF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31521" y="1526719"/>
            <a:ext cx="10975147" cy="85869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3000" dirty="0" smtClean="0"/>
              <a:t>Student Success Metrics (10%)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3000" dirty="0" smtClean="0"/>
              <a:t>Data is a moving target 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en-US" sz="3000" dirty="0" smtClean="0"/>
              <a:t>No duplication allowed</a:t>
            </a:r>
          </a:p>
          <a:p>
            <a:pPr marL="2171700" lvl="4" indent="-342900">
              <a:buFont typeface="Arial" panose="020B0604020202020204" pitchFamily="34" charset="0"/>
              <a:buChar char="•"/>
            </a:pPr>
            <a:r>
              <a:rPr lang="en-US" sz="3000" dirty="0" smtClean="0"/>
              <a:t>Only count the highest achievements</a:t>
            </a:r>
          </a:p>
          <a:p>
            <a:pPr marL="2171700" lvl="4" indent="-342900">
              <a:buFont typeface="Arial" panose="020B0604020202020204" pitchFamily="34" charset="0"/>
              <a:buChar char="•"/>
            </a:pPr>
            <a:r>
              <a:rPr lang="en-US" sz="3000" dirty="0" smtClean="0"/>
              <a:t>Count at each district where student completed 12 or more units prior to the transfer</a:t>
            </a:r>
          </a:p>
          <a:p>
            <a:pPr marL="2286000" lvl="4" indent="-457200">
              <a:buFont typeface="Arial" panose="020B0604020202020204" pitchFamily="34" charset="0"/>
              <a:buChar char="•"/>
            </a:pPr>
            <a:r>
              <a:rPr lang="en-US" sz="3000" dirty="0" smtClean="0"/>
              <a:t>Completion of 9 or more units in the same discipline</a:t>
            </a:r>
          </a:p>
          <a:p>
            <a:pPr marL="2286000" lvl="4" indent="-457200">
              <a:buFont typeface="Arial" panose="020B0604020202020204" pitchFamily="34" charset="0"/>
              <a:buChar char="•"/>
            </a:pPr>
            <a:r>
              <a:rPr lang="en-US" sz="3000" dirty="0" smtClean="0"/>
              <a:t>Losing counts to other districts (Yuba, Sierra, etc.)</a:t>
            </a:r>
          </a:p>
          <a:p>
            <a:pPr lvl="2"/>
            <a:endParaRPr lang="en-US" sz="3000" dirty="0" smtClean="0"/>
          </a:p>
          <a:p>
            <a:pPr lvl="2"/>
            <a:endParaRPr lang="en-US" sz="3000" dirty="0" smtClean="0"/>
          </a:p>
          <a:p>
            <a:pPr lvl="2"/>
            <a:endParaRPr lang="en-US" sz="3000" dirty="0" smtClean="0"/>
          </a:p>
          <a:p>
            <a:pPr lvl="2"/>
            <a:endParaRPr lang="en-US" sz="3000" dirty="0"/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pPr lvl="2"/>
            <a:endParaRPr lang="en-US" sz="30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1911468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"/>
            <a:ext cx="12192000" cy="500743"/>
          </a:xfrm>
          <a:prstGeom prst="rect">
            <a:avLst/>
          </a:prstGeom>
          <a:solidFill>
            <a:srgbClr val="368E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215097" y="781575"/>
            <a:ext cx="106439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Future Implications to SCFF</a:t>
            </a:r>
            <a:endParaRPr lang="en-US" sz="4000" dirty="0"/>
          </a:p>
        </p:txBody>
      </p:sp>
      <p:sp>
        <p:nvSpPr>
          <p:cNvPr id="5" name="TextBox 4"/>
          <p:cNvSpPr txBox="1"/>
          <p:nvPr/>
        </p:nvSpPr>
        <p:spPr>
          <a:xfrm>
            <a:off x="731521" y="1526715"/>
            <a:ext cx="10975147" cy="110184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sz="2800" dirty="0" smtClean="0"/>
              <a:t>Base (70%) : Operational funding will be reduced to 65% base in </a:t>
            </a:r>
            <a:r>
              <a:rPr lang="en-US" sz="2800" dirty="0" smtClean="0"/>
              <a:t>2022-23 </a:t>
            </a:r>
            <a:r>
              <a:rPr lang="en-US" sz="2800" dirty="0" smtClean="0"/>
              <a:t>and years beyond (if there no held harmless continued)</a:t>
            </a:r>
          </a:p>
          <a:p>
            <a:pPr lvl="2"/>
            <a:endParaRPr lang="en-US" sz="2800" dirty="0"/>
          </a:p>
          <a:p>
            <a:pPr lvl="2"/>
            <a:r>
              <a:rPr lang="en-US" sz="2800" b="1" dirty="0" smtClean="0">
                <a:solidFill>
                  <a:srgbClr val="FF0000"/>
                </a:solidFill>
              </a:rPr>
              <a:t>	Total Annual Loss: $</a:t>
            </a:r>
            <a:r>
              <a:rPr lang="en-US" sz="2800" b="1" dirty="0" smtClean="0">
                <a:solidFill>
                  <a:srgbClr val="FF0000"/>
                </a:solidFill>
              </a:rPr>
              <a:t>10.6M</a:t>
            </a:r>
          </a:p>
          <a:p>
            <a:pPr lvl="2"/>
            <a:endParaRPr lang="en-US" sz="2800" b="1" dirty="0" smtClean="0">
              <a:solidFill>
                <a:srgbClr val="FF0000"/>
              </a:solidFill>
            </a:endParaRP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sz="2800" dirty="0" smtClean="0"/>
              <a:t>Student </a:t>
            </a:r>
            <a:r>
              <a:rPr lang="en-US" sz="2800" dirty="0" smtClean="0"/>
              <a:t>Success (10</a:t>
            </a:r>
            <a:r>
              <a:rPr lang="en-US" sz="2800" dirty="0"/>
              <a:t>%) : </a:t>
            </a:r>
            <a:r>
              <a:rPr lang="en-US" sz="2800" dirty="0" smtClean="0"/>
              <a:t>Outcomes based funding will be increased to 15% in </a:t>
            </a:r>
            <a:r>
              <a:rPr lang="en-US" sz="2800" dirty="0" smtClean="0"/>
              <a:t>2022-23 </a:t>
            </a:r>
            <a:r>
              <a:rPr lang="en-US" sz="2800" dirty="0" smtClean="0"/>
              <a:t>and years beyond (if there is no held harmless continued).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endParaRPr lang="en-US" sz="2800" dirty="0" smtClean="0"/>
          </a:p>
          <a:p>
            <a:pPr lvl="2"/>
            <a:r>
              <a:rPr lang="en-US" sz="2800" b="1" dirty="0">
                <a:solidFill>
                  <a:srgbClr val="FF0000"/>
                </a:solidFill>
              </a:rPr>
              <a:t>	</a:t>
            </a:r>
            <a:r>
              <a:rPr lang="en-US" sz="2800" b="1" dirty="0" smtClean="0">
                <a:solidFill>
                  <a:srgbClr val="FF0000"/>
                </a:solidFill>
              </a:rPr>
              <a:t>Annual 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</a:rPr>
              <a:t>loss if outcomes don’t improve (no data available to 	determine the impact)</a:t>
            </a:r>
            <a:endParaRPr lang="en-US" sz="3000" b="1" dirty="0" smtClean="0">
              <a:solidFill>
                <a:srgbClr val="FF0000"/>
              </a:solidFill>
            </a:endParaRPr>
          </a:p>
          <a:p>
            <a:pPr lvl="2"/>
            <a:r>
              <a:rPr lang="en-US" sz="3000" b="1" dirty="0">
                <a:solidFill>
                  <a:srgbClr val="FF0000"/>
                </a:solidFill>
              </a:rPr>
              <a:t>	</a:t>
            </a:r>
            <a:endParaRPr lang="en-US" sz="3000" b="1" dirty="0" smtClean="0">
              <a:solidFill>
                <a:srgbClr val="FF0000"/>
              </a:solidFill>
            </a:endParaRPr>
          </a:p>
          <a:p>
            <a:pPr lvl="2"/>
            <a:endParaRPr lang="en-US" sz="3000" b="1" dirty="0" smtClean="0"/>
          </a:p>
          <a:p>
            <a:pPr lvl="2"/>
            <a:endParaRPr lang="en-US" sz="3000" b="1" dirty="0"/>
          </a:p>
          <a:p>
            <a:pPr lvl="2"/>
            <a:endParaRPr lang="en-US" sz="3000" dirty="0"/>
          </a:p>
          <a:p>
            <a:pPr marL="1428750" lvl="2" indent="-514350">
              <a:buAutoNum type="arabicPeriod"/>
            </a:pPr>
            <a:endParaRPr lang="en-US" sz="3000" dirty="0" smtClean="0"/>
          </a:p>
          <a:p>
            <a:pPr lvl="2"/>
            <a:endParaRPr lang="en-US" sz="3000" dirty="0" smtClean="0"/>
          </a:p>
          <a:p>
            <a:pPr lvl="2"/>
            <a:endParaRPr lang="en-US" sz="3000" dirty="0"/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pPr lvl="2"/>
            <a:endParaRPr lang="en-US" sz="30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2279750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"/>
            <a:ext cx="12192000" cy="500743"/>
          </a:xfrm>
          <a:prstGeom prst="rect">
            <a:avLst/>
          </a:prstGeom>
          <a:solidFill>
            <a:srgbClr val="368E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215097" y="781579"/>
            <a:ext cx="10643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/>
              <a:t>Strategies for implementing the SCFF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81915" y="1612576"/>
            <a:ext cx="11224754" cy="90486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3000" dirty="0"/>
              <a:t>Multi-Year Assumptions based on the </a:t>
            </a:r>
            <a:r>
              <a:rPr lang="en-US" sz="3000" dirty="0" smtClean="0"/>
              <a:t>Data, the </a:t>
            </a:r>
            <a:r>
              <a:rPr lang="en-US" sz="3000" dirty="0"/>
              <a:t>Strategic </a:t>
            </a:r>
            <a:r>
              <a:rPr lang="en-US" sz="3000" dirty="0" smtClean="0"/>
              <a:t>Plan, colleges’ efforts in improving outcomes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3000" dirty="0" smtClean="0"/>
              <a:t>Student </a:t>
            </a:r>
            <a:r>
              <a:rPr lang="en-US" sz="3000" dirty="0" smtClean="0"/>
              <a:t>Recruitment and Retention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3000" dirty="0" smtClean="0"/>
              <a:t>Explore </a:t>
            </a:r>
            <a:r>
              <a:rPr lang="en-US" sz="3000" dirty="0"/>
              <a:t>auto awarding and reverse transfer opportunities to maximize awards. </a:t>
            </a:r>
            <a:endParaRPr lang="en-US" sz="3000" dirty="0" smtClean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3000" dirty="0" smtClean="0"/>
              <a:t>Create </a:t>
            </a:r>
            <a:r>
              <a:rPr lang="en-US" sz="3000" dirty="0"/>
              <a:t>data systems/ degree audit systems to identify near completers and prompt their completion. </a:t>
            </a:r>
            <a:endParaRPr lang="en-US" sz="3000" dirty="0" smtClean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3000" dirty="0" smtClean="0"/>
              <a:t>Guided </a:t>
            </a:r>
            <a:r>
              <a:rPr lang="en-US" sz="3000" dirty="0"/>
              <a:t>pathway reform efforts to support timely </a:t>
            </a:r>
            <a:r>
              <a:rPr lang="en-US" sz="3000" dirty="0" smtClean="0"/>
              <a:t>completion</a:t>
            </a:r>
            <a:r>
              <a:rPr lang="en-US" sz="3000" dirty="0"/>
              <a:t> 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3000" dirty="0" smtClean="0"/>
              <a:t>Incentivize innovative </a:t>
            </a:r>
            <a:r>
              <a:rPr lang="en-US" sz="3000" dirty="0"/>
              <a:t>practices that support completion</a:t>
            </a:r>
            <a:endParaRPr lang="en-US" sz="3000" dirty="0"/>
          </a:p>
          <a:p>
            <a:pPr lvl="1"/>
            <a:endParaRPr lang="en-US" sz="3000" dirty="0" smtClean="0"/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pPr lvl="2"/>
            <a:endParaRPr lang="en-US" sz="3000" dirty="0"/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pPr lvl="2"/>
            <a:endParaRPr lang="en-US" sz="30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1199114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"/>
            <a:ext cx="12192000" cy="500743"/>
          </a:xfrm>
          <a:prstGeom prst="rect">
            <a:avLst/>
          </a:prstGeom>
          <a:solidFill>
            <a:srgbClr val="368E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215097" y="781579"/>
            <a:ext cx="10643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/>
              <a:t>Los Rios CCD Budgeting Assumptions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81915" y="1612576"/>
            <a:ext cx="11224754" cy="8125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3000" dirty="0" smtClean="0"/>
              <a:t>X, Y, and Z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en-US" sz="3000" dirty="0" smtClean="0"/>
              <a:t>X – most conservative budget projections for the District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en-US" sz="3000" dirty="0" smtClean="0"/>
              <a:t>Y – conservative, yet mid-range budget forecast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en-US" sz="3000" dirty="0" smtClean="0"/>
              <a:t>Z – most optimistic forecast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endParaRPr lang="en-US" sz="3000" dirty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3000" dirty="0" smtClean="0"/>
              <a:t>In adoption of the budget, the District recommends that the Board approve the Z budget, but spending is limited to X level.</a:t>
            </a:r>
            <a:endParaRPr lang="en-US" sz="3000" dirty="0"/>
          </a:p>
          <a:p>
            <a:pPr lvl="1"/>
            <a:endParaRPr lang="en-US" sz="3000" dirty="0" smtClean="0"/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pPr lvl="2"/>
            <a:endParaRPr lang="en-US" sz="3000" dirty="0"/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pPr lvl="2"/>
            <a:endParaRPr lang="en-US" sz="30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1669718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"/>
            <a:ext cx="12192000" cy="500743"/>
          </a:xfrm>
          <a:prstGeom prst="rect">
            <a:avLst/>
          </a:prstGeom>
          <a:solidFill>
            <a:srgbClr val="368E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215097" y="781579"/>
            <a:ext cx="106439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Los Rios CCD 2019-20 Revenue Assumptions</a:t>
            </a:r>
            <a:endParaRPr lang="en-US" sz="4000" dirty="0"/>
          </a:p>
        </p:txBody>
      </p:sp>
      <p:sp>
        <p:nvSpPr>
          <p:cNvPr id="5" name="TextBox 4"/>
          <p:cNvSpPr txBox="1"/>
          <p:nvPr/>
        </p:nvSpPr>
        <p:spPr>
          <a:xfrm>
            <a:off x="481915" y="1612576"/>
            <a:ext cx="11224754" cy="90486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3000" dirty="0" smtClean="0"/>
              <a:t>X Budget (2018-19 funded level with partially earned COLA, prudent projections for lottery and other one-time resources)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en-US" sz="3000" dirty="0" smtClean="0"/>
              <a:t>District spends at the X level until revenues above that are realized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3000" dirty="0" smtClean="0"/>
              <a:t>Y Budget (District achieving SCFF and full COLAs for both 2018-19 and 19-20 offset by recovery of revenue for summer shifts)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3000" dirty="0" smtClean="0"/>
              <a:t>Z Budget (District earns above the hold harmless through improvements in its outcomes, demographics, and FTES under SCFF)</a:t>
            </a:r>
            <a:endParaRPr lang="en-US" sz="3000" dirty="0"/>
          </a:p>
          <a:p>
            <a:pPr lvl="1"/>
            <a:endParaRPr lang="en-US" sz="3000" dirty="0" smtClean="0"/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pPr lvl="2"/>
            <a:endParaRPr lang="en-US" sz="3000" dirty="0"/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pPr lvl="2"/>
            <a:endParaRPr lang="en-US" sz="30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2242397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1212682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chemeClr val="tx1"/>
                </a:solidFill>
              </a:rPr>
              <a:t>State Budget Highlights for 2019-20</a:t>
            </a:r>
            <a:r>
              <a:rPr lang="en-US" dirty="0" smtClean="0">
                <a:solidFill>
                  <a:schemeClr val="bg1"/>
                </a:solidFill>
              </a:rPr>
              <a:t>udget </a:t>
            </a:r>
            <a:r>
              <a:rPr lang="en-US" dirty="0" smtClean="0">
                <a:solidFill>
                  <a:schemeClr val="bg1"/>
                </a:solidFill>
              </a:rPr>
              <a:t>Highlights, FY </a:t>
            </a:r>
            <a:r>
              <a:rPr lang="en-US" dirty="0" smtClean="0">
                <a:solidFill>
                  <a:schemeClr val="bg1"/>
                </a:solidFill>
              </a:rPr>
              <a:t>19/20S</a:t>
            </a:r>
            <a:endParaRPr lang="en-US" dirty="0">
              <a:solidFill>
                <a:schemeClr val="bg1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6972019"/>
              </p:ext>
            </p:extLst>
          </p:nvPr>
        </p:nvGraphicFramePr>
        <p:xfrm>
          <a:off x="1575486" y="1188305"/>
          <a:ext cx="9580194" cy="4644083"/>
        </p:xfrm>
        <a:graphic>
          <a:graphicData uri="http://schemas.openxmlformats.org/drawingml/2006/table">
            <a:tbl>
              <a:tblPr firstRow="1" firstCol="1" bandRow="1"/>
              <a:tblGrid>
                <a:gridCol w="12304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497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538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Franklin Gothic Book" panose="020B0503020102020204" pitchFamily="34" charset="0"/>
                        </a:rPr>
                        <a:t>Amount</a:t>
                      </a:r>
                      <a:endParaRPr lang="en-US" sz="1800" b="1" dirty="0">
                        <a:effectLst/>
                        <a:latin typeface="Franklin Gothic Book" panose="020B0503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Franklin Gothic Book" panose="020B0503020102020204" pitchFamily="34" charset="0"/>
                        </a:rPr>
                        <a:t>Purpose</a:t>
                      </a:r>
                      <a:endParaRPr lang="en-US" sz="1800" b="1" dirty="0">
                        <a:effectLst/>
                        <a:latin typeface="Franklin Gothic Book" panose="020B0503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0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Franklin Gothic Book" panose="020B0503020102020204" pitchFamily="34" charset="0"/>
                        </a:rPr>
                        <a:t>0.55%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Franklin Gothic Book" panose="020B0503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Franklin Gothic Book" panose="020B0503020102020204" pitchFamily="34" charset="0"/>
                        </a:rPr>
                        <a:t>Enrollment</a:t>
                      </a:r>
                      <a:r>
                        <a:rPr lang="en-US" sz="1600" baseline="0" dirty="0" smtClean="0">
                          <a:solidFill>
                            <a:schemeClr val="tx1"/>
                          </a:solidFill>
                          <a:effectLst/>
                          <a:latin typeface="Franklin Gothic Book" panose="020B0503020102020204" pitchFamily="34" charset="0"/>
                        </a:rPr>
                        <a:t> Growth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Franklin Gothic Book" panose="020B0503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40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835025" algn="l"/>
                        </a:tabLst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Franklin Gothic Book" panose="020B0503020102020204" pitchFamily="34" charset="0"/>
                        </a:rPr>
                        <a:t>3.26%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Franklin Gothic Book" panose="020B0503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835025" algn="l"/>
                        </a:tabLst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Franklin Gothic Book" panose="020B0503020102020204" pitchFamily="34" charset="0"/>
                        </a:rPr>
                        <a:t>COLA for</a:t>
                      </a:r>
                      <a:r>
                        <a:rPr lang="en-US" sz="1600" baseline="0" dirty="0" smtClean="0">
                          <a:solidFill>
                            <a:schemeClr val="tx1"/>
                          </a:solidFill>
                          <a:effectLst/>
                          <a:latin typeface="Franklin Gothic Book" panose="020B0503020102020204" pitchFamily="34" charset="0"/>
                        </a:rPr>
                        <a:t> Student Centered Funding Formula and COLA for CalWORKs, Campus Childcare, DSPS, EOPS, apprenticeships, etc.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Franklin Gothic Book" panose="020B0503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70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$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40M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Franklin Gothic Book" panose="020B0503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Expand California</a:t>
                      </a:r>
                      <a:r>
                        <a:rPr lang="en-US" sz="1600" baseline="0" dirty="0" smtClean="0">
                          <a:solidFill>
                            <a:schemeClr val="tx1"/>
                          </a:solidFill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College Promise 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Franklin Gothic Book" panose="020B0503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70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$9M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Franklin Gothic Book" panose="020B0503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Student Housing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Franklin Gothic Book" panose="020B0503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70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$5M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Franklin Gothic Book" panose="020B0503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Veteran</a:t>
                      </a:r>
                      <a:r>
                        <a:rPr lang="en-US" sz="1600" baseline="0" dirty="0" smtClean="0">
                          <a:solidFill>
                            <a:schemeClr val="tx1"/>
                          </a:solidFill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Resource Centers and some colleges received specific allocation for them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Franklin Gothic Book" panose="020B0503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73440210"/>
                  </a:ext>
                </a:extLst>
              </a:tr>
              <a:tr h="3070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$3.15B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Franklin Gothic Book" panose="020B0503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Non Prop-98 to provide pension relief</a:t>
                      </a:r>
                      <a:r>
                        <a:rPr lang="en-US" sz="1600" baseline="0" dirty="0" smtClean="0">
                          <a:solidFill>
                            <a:schemeClr val="tx1"/>
                          </a:solidFill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for school employers (one-time)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Franklin Gothic Book" panose="020B0503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96772075"/>
                  </a:ext>
                </a:extLst>
              </a:tr>
              <a:tr h="30705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$389M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Franklin Gothic Book" panose="020B0503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Public School System Stabilization</a:t>
                      </a:r>
                      <a:r>
                        <a:rPr lang="en-US" sz="1600" baseline="0" dirty="0" smtClean="0">
                          <a:solidFill>
                            <a:schemeClr val="tx1"/>
                          </a:solidFill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Account (Rainy Day Fund for K-14)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Franklin Gothic Book" panose="020B0503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81113929"/>
                  </a:ext>
                </a:extLst>
              </a:tr>
              <a:tr h="3070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$13.5M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Franklin Gothic Book" panose="020B0503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Deferred</a:t>
                      </a:r>
                      <a:r>
                        <a:rPr lang="en-US" sz="1600" baseline="0" dirty="0" smtClean="0">
                          <a:solidFill>
                            <a:schemeClr val="tx1"/>
                          </a:solidFill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maintenance (one-time)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Franklin Gothic Book" panose="020B0503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8621061"/>
                  </a:ext>
                </a:extLst>
              </a:tr>
              <a:tr h="30705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$10M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Franklin Gothic Book" panose="020B0503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Cradle to Career Data System (one-time)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Franklin Gothic Book" panose="020B0503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22523883"/>
                  </a:ext>
                </a:extLst>
              </a:tr>
              <a:tr h="3070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$10M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Franklin Gothic Book" panose="020B0503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Mental health</a:t>
                      </a:r>
                      <a:r>
                        <a:rPr lang="en-US" sz="1600" baseline="0" dirty="0" smtClean="0">
                          <a:solidFill>
                            <a:schemeClr val="tx1"/>
                          </a:solidFill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services (one-time)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Franklin Gothic Book" panose="020B0503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70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$3.9M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Franklin Gothic Book" panose="020B0503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Student Hunger and Basic Needs </a:t>
                      </a:r>
                      <a:r>
                        <a:rPr lang="en-US" sz="1600" baseline="0" dirty="0" smtClean="0">
                          <a:solidFill>
                            <a:schemeClr val="tx1"/>
                          </a:solidFill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(one-time)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Franklin Gothic Book" panose="020B0503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2919631629"/>
                  </a:ext>
                </a:extLst>
              </a:tr>
              <a:tr h="30705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$30M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Franklin Gothic Book" panose="020B0503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Cal Grant Expansions (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15,000 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new Cal Grant awards)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Franklin Gothic Book" panose="020B0503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3238260714"/>
                  </a:ext>
                </a:extLst>
              </a:tr>
              <a:tr h="307050">
                <a:tc gridSpan="2"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Multiple</a:t>
                      </a:r>
                      <a:r>
                        <a:rPr lang="en-US" sz="1600" baseline="0" dirty="0" smtClean="0">
                          <a:solidFill>
                            <a:schemeClr val="tx1"/>
                          </a:solidFill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Proposition 51 bond</a:t>
                      </a:r>
                      <a:r>
                        <a:rPr lang="en-US" sz="1600" baseline="0" dirty="0" smtClean="0">
                          <a:solidFill>
                            <a:schemeClr val="tx1"/>
                          </a:solidFill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facilities projects were </a:t>
                      </a:r>
                      <a:r>
                        <a:rPr lang="en-US" sz="1600" baseline="0" dirty="0" smtClean="0">
                          <a:solidFill>
                            <a:schemeClr val="tx1"/>
                          </a:solidFill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approved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Franklin Gothic Book" panose="020B0503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Franklin Gothic Book" panose="020B0503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06612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"/>
            <a:ext cx="12192000" cy="500743"/>
          </a:xfrm>
          <a:prstGeom prst="rect">
            <a:avLst/>
          </a:prstGeom>
          <a:solidFill>
            <a:srgbClr val="368E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313951" y="904690"/>
            <a:ext cx="106439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Budget impact to Los Rios CCD and ARC</a:t>
            </a:r>
            <a:endParaRPr lang="en-US" sz="4000" dirty="0"/>
          </a:p>
        </p:txBody>
      </p:sp>
      <p:sp>
        <p:nvSpPr>
          <p:cNvPr id="5" name="TextBox 4"/>
          <p:cNvSpPr txBox="1"/>
          <p:nvPr/>
        </p:nvSpPr>
        <p:spPr>
          <a:xfrm>
            <a:off x="481915" y="1612576"/>
            <a:ext cx="11224754" cy="8125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3000" dirty="0" smtClean="0"/>
              <a:t>CalSTRS – Employer contributions reduced from 18.1% to 17.1% for 2019-20, reduced from 19.1% to 18.4% for 2020-21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3000" dirty="0" smtClean="0"/>
              <a:t>CalPERS – Employer contributions reduced from 20.8% to 19.7% for 2019-20, </a:t>
            </a:r>
            <a:r>
              <a:rPr lang="en-US" sz="3000" dirty="0"/>
              <a:t>reduced from </a:t>
            </a:r>
            <a:r>
              <a:rPr lang="en-US" sz="3000" dirty="0" smtClean="0"/>
              <a:t>23.5% </a:t>
            </a:r>
            <a:r>
              <a:rPr lang="en-US" sz="3000" dirty="0"/>
              <a:t>to </a:t>
            </a:r>
            <a:r>
              <a:rPr lang="en-US" sz="3000" dirty="0" smtClean="0"/>
              <a:t>22.7</a:t>
            </a:r>
            <a:r>
              <a:rPr lang="en-US" sz="3000" dirty="0"/>
              <a:t>% for </a:t>
            </a:r>
            <a:r>
              <a:rPr lang="en-US" sz="3000" dirty="0" smtClean="0"/>
              <a:t>2020-21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3000" dirty="0" smtClean="0"/>
              <a:t>Proposition 51 Facilities Projects: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en-US" sz="3000" dirty="0" smtClean="0"/>
              <a:t>ARC Tech Ed Modernization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en-US" sz="3000" dirty="0" smtClean="0"/>
              <a:t>ARC Natomas Phase II and III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3000" dirty="0" smtClean="0"/>
              <a:t>$600K for Deferred Maintenance and Instruction Equipment</a:t>
            </a:r>
            <a:endParaRPr lang="en-US" sz="3000" dirty="0" smtClean="0"/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pPr lvl="2"/>
            <a:endParaRPr lang="en-US" sz="3000" dirty="0"/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pPr lvl="2"/>
            <a:endParaRPr lang="en-US" sz="30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4141056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"/>
            <a:ext cx="12192000" cy="500743"/>
          </a:xfrm>
          <a:prstGeom prst="rect">
            <a:avLst/>
          </a:prstGeom>
          <a:solidFill>
            <a:srgbClr val="368E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215097" y="781579"/>
            <a:ext cx="10643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/>
              <a:t>Questions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605481" y="1612577"/>
            <a:ext cx="11101187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pPr lvl="1"/>
            <a:endParaRPr lang="en-US" sz="3000" dirty="0" smtClean="0"/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pPr lvl="2"/>
            <a:endParaRPr lang="en-US" sz="3000" dirty="0"/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n-US" sz="3000" dirty="0" smtClean="0"/>
          </a:p>
          <a:p>
            <a:pPr lvl="2"/>
            <a:endParaRPr lang="en-US" sz="30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 smtClean="0"/>
          </a:p>
        </p:txBody>
      </p:sp>
      <p:sp>
        <p:nvSpPr>
          <p:cNvPr id="4" name="AutoShape 2" descr="Image result for questions ima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5427" y="1612577"/>
            <a:ext cx="7945396" cy="4428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466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2314</TotalTime>
  <Words>984</Words>
  <Application>Microsoft Office PowerPoint</Application>
  <PresentationFormat>Widescreen</PresentationFormat>
  <Paragraphs>247</Paragraphs>
  <Slides>14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Franklin Gothic Book</vt:lpstr>
      <vt:lpstr>Times New Roman</vt:lpstr>
      <vt:lpstr>Retrospect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State Budget Highlights for 2019-20udget Highlights, FY 19/20S</vt:lpstr>
      <vt:lpstr>PowerPoint Presentation</vt:lpstr>
      <vt:lpstr>PowerPoint Presentation</vt:lpstr>
    </vt:vector>
  </TitlesOfParts>
  <Company>Yuba Community College District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Eileen Schmidtbauer</dc:creator>
  <cp:lastModifiedBy>Kaur, Kuldeep</cp:lastModifiedBy>
  <cp:revision>160</cp:revision>
  <cp:lastPrinted>2019-06-04T23:36:45Z</cp:lastPrinted>
  <dcterms:created xsi:type="dcterms:W3CDTF">2017-05-18T18:22:16Z</dcterms:created>
  <dcterms:modified xsi:type="dcterms:W3CDTF">2019-09-23T23:22:37Z</dcterms:modified>
</cp:coreProperties>
</file>