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8" r:id="rId8"/>
    <p:sldId id="264" r:id="rId9"/>
    <p:sldId id="262" r:id="rId10"/>
    <p:sldId id="266" r:id="rId11"/>
    <p:sldId id="270" r:id="rId12"/>
    <p:sldId id="263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34A4A0AB-48D1-4703-969D-AF6E0941306C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2D916AFE-4256-4FD0-85DF-7FB880CEC94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4223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A0AB-48D1-4703-969D-AF6E0941306C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6AFE-4256-4FD0-85DF-7FB880CEC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765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A0AB-48D1-4703-969D-AF6E0941306C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6AFE-4256-4FD0-85DF-7FB880CEC94F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6830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A0AB-48D1-4703-969D-AF6E0941306C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6AFE-4256-4FD0-85DF-7FB880CEC94F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5968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A0AB-48D1-4703-969D-AF6E0941306C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6AFE-4256-4FD0-85DF-7FB880CEC94F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1037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A0AB-48D1-4703-969D-AF6E0941306C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6AFE-4256-4FD0-85DF-7FB880CEC94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1584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A0AB-48D1-4703-969D-AF6E0941306C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6AFE-4256-4FD0-85DF-7FB880CEC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045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A0AB-48D1-4703-969D-AF6E0941306C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6AFE-4256-4FD0-85DF-7FB880CEC94F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2297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A0AB-48D1-4703-969D-AF6E0941306C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6AFE-4256-4FD0-85DF-7FB880CEC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719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A0AB-48D1-4703-969D-AF6E0941306C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6AFE-4256-4FD0-85DF-7FB880CEC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336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A0AB-48D1-4703-969D-AF6E0941306C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6AFE-4256-4FD0-85DF-7FB880CEC94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66215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A0AB-48D1-4703-969D-AF6E0941306C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6AFE-4256-4FD0-85DF-7FB880CEC94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74068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A0AB-48D1-4703-969D-AF6E0941306C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6AFE-4256-4FD0-85DF-7FB880CEC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3147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A0AB-48D1-4703-969D-AF6E0941306C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6AFE-4256-4FD0-85DF-7FB880CEC94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59966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A0AB-48D1-4703-969D-AF6E0941306C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6AFE-4256-4FD0-85DF-7FB880CEC94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72158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A0AB-48D1-4703-969D-AF6E0941306C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6AFE-4256-4FD0-85DF-7FB880CEC94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3817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A0AB-48D1-4703-969D-AF6E0941306C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6AFE-4256-4FD0-85DF-7FB880CEC94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4325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4A4A0AB-48D1-4703-969D-AF6E0941306C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D916AFE-4256-4FD0-85DF-7FB880CEC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116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  <p:sldLayoutId id="2147483816" r:id="rId12"/>
    <p:sldLayoutId id="2147483817" r:id="rId13"/>
    <p:sldLayoutId id="2147483818" r:id="rId14"/>
    <p:sldLayoutId id="2147483819" r:id="rId15"/>
    <p:sldLayoutId id="2147483820" r:id="rId16"/>
    <p:sldLayoutId id="214748382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Institutional Equity Plan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Updates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279" y="4215906"/>
            <a:ext cx="900112" cy="80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78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Project Charter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The project is expected to produce an Institutional Equity Plan that strives to develop a shared vision and guiding direction for actualizing our commitment to social justice and equity across the institution</a:t>
            </a:r>
          </a:p>
          <a:p>
            <a:pPr lvl="0"/>
            <a:r>
              <a:rPr lang="en-US" dirty="0"/>
              <a:t>The scope of this plan is not to prescribe but to gather </a:t>
            </a:r>
            <a:r>
              <a:rPr lang="en-US" dirty="0" smtClean="0"/>
              <a:t>input and create </a:t>
            </a:r>
            <a:r>
              <a:rPr lang="en-US" dirty="0"/>
              <a:t>guidelines and priorities for a developmental process for the institution and for the members of the institution.  The plan should produce actions with measurable outcomes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352180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3"/>
            <a:ext cx="9601196" cy="621816"/>
          </a:xfrm>
        </p:spPr>
        <p:txBody>
          <a:bodyPr>
            <a:normAutofit fontScale="90000"/>
          </a:bodyPr>
          <a:lstStyle/>
          <a:p>
            <a:r>
              <a:rPr lang="en-US" dirty="0"/>
              <a:t>Terms and Concepts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0491" y="1987305"/>
            <a:ext cx="9601196" cy="3768918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en-US" dirty="0"/>
              <a:t> </a:t>
            </a:r>
            <a:r>
              <a:rPr lang="en-US" dirty="0" smtClean="0"/>
              <a:t>  Equity </a:t>
            </a:r>
            <a:r>
              <a:rPr lang="en-US" dirty="0"/>
              <a:t>at ARC: </a:t>
            </a:r>
          </a:p>
          <a:p>
            <a:pPr lvl="1"/>
            <a:r>
              <a:rPr lang="en-US" sz="2400" dirty="0"/>
              <a:t>Equity provides parity and student success for all. Equity meets students where they are in order for them to succeed. It is both a process and goal. </a:t>
            </a:r>
          </a:p>
          <a:p>
            <a:pPr lvl="1"/>
            <a:r>
              <a:rPr lang="en-US" sz="2600" dirty="0"/>
              <a:t>Equity in student success includes: safe and nurturing environments, positive mental health and wellness, employee satisfaction, career advancement opportunities, feelings of belonging, holistic identity development, and constant progress. Broad equity efforts should yield: </a:t>
            </a:r>
          </a:p>
          <a:p>
            <a:pPr lvl="2"/>
            <a:r>
              <a:rPr lang="en-US" sz="2400" dirty="0"/>
              <a:t>Improved retention, graduation rates, persistence, transfer rates, hiring rates, and promotional opportunities for marginalized and oppressed groups. </a:t>
            </a:r>
          </a:p>
        </p:txBody>
      </p:sp>
    </p:spTree>
    <p:extLst>
      <p:ext uri="{BB962C8B-B14F-4D97-AF65-F5344CB8AC3E}">
        <p14:creationId xmlns:p14="http://schemas.microsoft.com/office/powerpoint/2010/main" val="122869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Terms and Concepts Cont’d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023672"/>
            <a:ext cx="9601196" cy="3852196"/>
          </a:xfrm>
        </p:spPr>
        <p:txBody>
          <a:bodyPr>
            <a:normAutofit fontScale="85000" lnSpcReduction="20000"/>
          </a:bodyPr>
          <a:lstStyle/>
          <a:p>
            <a:pPr marL="0" lvl="0" indent="0">
              <a:buNone/>
            </a:pPr>
            <a:r>
              <a:rPr lang="en-US" sz="2600" dirty="0"/>
              <a:t>Social J</a:t>
            </a:r>
            <a:r>
              <a:rPr lang="en-US" sz="2600" dirty="0" smtClean="0"/>
              <a:t>ustice: </a:t>
            </a:r>
            <a:endParaRPr lang="en-US" sz="2600" dirty="0"/>
          </a:p>
          <a:p>
            <a:pPr lvl="1"/>
            <a:r>
              <a:rPr lang="en-US" sz="2600" dirty="0"/>
              <a:t>Adams, Bell and Griffin (1997) define social justice as both a process and a goal. "The goal of social justice education is full and equal participation of all groups in a society that is mutually shaped to meet their needs. Social justice includes a vision of society that is equitable and all members are physically and psychologically safe and secure." </a:t>
            </a:r>
          </a:p>
          <a:p>
            <a:pPr lvl="1"/>
            <a:r>
              <a:rPr lang="en-US" sz="2600" dirty="0"/>
              <a:t>Social justice is an action. Recognizing systems impact communities and individuals. Recognizing oppression is real and should be challenged. Social justice goes beyond diversity; it recognizes diversity is there but different identities have different experiences, opportunities, resources, value and protections.</a:t>
            </a:r>
          </a:p>
          <a:p>
            <a:pPr lvl="1"/>
            <a:r>
              <a:rPr lang="en-US" sz="2600" dirty="0"/>
              <a:t>Social Justice should consider those who were unable to participate as well.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884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756727"/>
          </a:xfrm>
        </p:spPr>
        <p:txBody>
          <a:bodyPr>
            <a:normAutofit fontScale="90000"/>
          </a:bodyPr>
          <a:lstStyle/>
          <a:p>
            <a:r>
              <a:rPr lang="en-US" dirty="0"/>
              <a:t>Fall 2018 Foundations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1633928"/>
            <a:ext cx="9601196" cy="44670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Beginning </a:t>
            </a:r>
            <a:r>
              <a:rPr lang="en-US" dirty="0" smtClean="0"/>
              <a:t>in </a:t>
            </a:r>
            <a:r>
              <a:rPr lang="en-US" dirty="0"/>
              <a:t>August 2018, the chairs (Moon Johnson and Chao) led a team of students, faculty, staff, and administrators; and the team:</a:t>
            </a:r>
          </a:p>
          <a:p>
            <a:pPr marL="11430" indent="-11430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Created the project charter; </a:t>
            </a:r>
          </a:p>
          <a:p>
            <a:pPr marL="11430" indent="-11430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Collected articles on higher education equity and social justice and samples of 	equity </a:t>
            </a:r>
            <a:r>
              <a:rPr lang="en-US" dirty="0" smtClean="0"/>
              <a:t>reports. </a:t>
            </a:r>
            <a:endParaRPr lang="en-US" dirty="0"/>
          </a:p>
          <a:p>
            <a:pPr marL="11430" indent="-11430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Conducted a full day retreat to create team expectations, communication tools, 	and a common foundation. </a:t>
            </a:r>
          </a:p>
          <a:p>
            <a:pPr marL="11430" indent="-11430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Created a timeline and actions steps for the process. </a:t>
            </a:r>
          </a:p>
          <a:p>
            <a:pPr marL="11430" indent="-11430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Hired a nationally known social justice facilitator, to create a foundation on 	equity, social justice, and dialogue techniques.  </a:t>
            </a:r>
          </a:p>
          <a:p>
            <a:pPr marL="11430" indent="-11430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Meetings occurred three to four times per month in the fall semester. </a:t>
            </a:r>
          </a:p>
        </p:txBody>
      </p:sp>
    </p:spTree>
    <p:extLst>
      <p:ext uri="{BB962C8B-B14F-4D97-AF65-F5344CB8AC3E}">
        <p14:creationId xmlns:p14="http://schemas.microsoft.com/office/powerpoint/2010/main" val="189147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420245"/>
          </a:xfrm>
        </p:spPr>
        <p:txBody>
          <a:bodyPr>
            <a:normAutofit/>
          </a:bodyPr>
          <a:lstStyle/>
          <a:p>
            <a:r>
              <a:rPr lang="en-US" dirty="0"/>
              <a:t>Information and Data Collection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1961804"/>
            <a:ext cx="9601196" cy="430112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Campus-wide Equity Town Hall; the team introduced the Institutional plan project and gathered feedback.  The town hall had nearly 100 participants, and participants shared experiences, needs, and ideas for the Equity Plan. </a:t>
            </a:r>
          </a:p>
          <a:p>
            <a:r>
              <a:rPr lang="en-US" dirty="0"/>
              <a:t>Stakeholder Listening Sessions: information </a:t>
            </a:r>
            <a:r>
              <a:rPr lang="en-US" dirty="0" smtClean="0"/>
              <a:t>collected </a:t>
            </a:r>
            <a:r>
              <a:rPr lang="en-US" dirty="0"/>
              <a:t>by holding nearly 20 Listening Sessions (informal focus groups) with college </a:t>
            </a:r>
            <a:r>
              <a:rPr lang="en-US" dirty="0" smtClean="0"/>
              <a:t>stakeholders</a:t>
            </a:r>
            <a:r>
              <a:rPr lang="en-US" dirty="0"/>
              <a:t>, with a focus </a:t>
            </a:r>
            <a:r>
              <a:rPr lang="en-US" dirty="0" smtClean="0"/>
              <a:t>on, </a:t>
            </a:r>
            <a:r>
              <a:rPr lang="en-US" dirty="0"/>
              <a:t>but not limited </a:t>
            </a:r>
            <a:r>
              <a:rPr lang="en-US" dirty="0" smtClean="0"/>
              <a:t>to, </a:t>
            </a:r>
            <a:r>
              <a:rPr lang="en-US" dirty="0"/>
              <a:t>marginalized communities.  </a:t>
            </a:r>
          </a:p>
          <a:p>
            <a:r>
              <a:rPr lang="en-US" dirty="0"/>
              <a:t>National Research/Literature Reviews: Focused on populations marginalized in higher education.</a:t>
            </a:r>
          </a:p>
        </p:txBody>
      </p:sp>
    </p:spTree>
    <p:extLst>
      <p:ext uri="{BB962C8B-B14F-4D97-AF65-F5344CB8AC3E}">
        <p14:creationId xmlns:p14="http://schemas.microsoft.com/office/powerpoint/2010/main" val="90273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Information and Document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dirty="0" smtClean="0"/>
              <a:t>Analyzing </a:t>
            </a:r>
            <a:r>
              <a:rPr lang="en-US" sz="2600" dirty="0"/>
              <a:t>Team: Sub-group of the </a:t>
            </a:r>
            <a:r>
              <a:rPr lang="en-US" sz="2600" dirty="0" smtClean="0"/>
              <a:t>team </a:t>
            </a:r>
            <a:r>
              <a:rPr lang="en-US" sz="2600" dirty="0"/>
              <a:t>reviewing and analyzing all documents </a:t>
            </a:r>
            <a:r>
              <a:rPr lang="en-US" sz="2600" dirty="0" smtClean="0"/>
              <a:t>to </a:t>
            </a:r>
            <a:r>
              <a:rPr lang="en-US" sz="2600" dirty="0"/>
              <a:t>create a list of themes, issues, and needs for ARC.  </a:t>
            </a:r>
          </a:p>
          <a:p>
            <a:r>
              <a:rPr lang="en-US" sz="2600" dirty="0"/>
              <a:t>A training was delivered by an ARC research analyst (Tyler Rollins) on January 9, so the team has tools to better identify themes.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279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470122"/>
          </a:xfrm>
        </p:spPr>
        <p:txBody>
          <a:bodyPr/>
          <a:lstStyle/>
          <a:p>
            <a:pPr lvl="0" fontAlgn="base"/>
            <a:r>
              <a:rPr lang="en-US" dirty="0"/>
              <a:t>Mapping and Action Creation Sub-teams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452254"/>
            <a:ext cx="9601194" cy="3558801"/>
          </a:xfrm>
        </p:spPr>
        <p:txBody>
          <a:bodyPr>
            <a:noAutofit/>
          </a:bodyPr>
          <a:lstStyle/>
          <a:p>
            <a:pPr lvl="1" fontAlgn="base"/>
            <a:r>
              <a:rPr lang="en-US" dirty="0" smtClean="0"/>
              <a:t>After </a:t>
            </a:r>
            <a:r>
              <a:rPr lang="en-US" dirty="0"/>
              <a:t>focusing on major issues and growth opportunities, create sub-teams to focus on strategy and recommendations (e.g. Professional development programs, etc. )</a:t>
            </a:r>
          </a:p>
          <a:p>
            <a:pPr lvl="1" fontAlgn="base"/>
            <a:r>
              <a:rPr lang="en-US" dirty="0"/>
              <a:t>Solutions and Action Planning </a:t>
            </a:r>
          </a:p>
          <a:p>
            <a:pPr lvl="2" fontAlgn="base"/>
            <a:r>
              <a:rPr lang="en-US" sz="2000" dirty="0"/>
              <a:t>Current level (“We are already making efforts and let’s keep this up”)</a:t>
            </a:r>
          </a:p>
          <a:p>
            <a:pPr lvl="2" fontAlgn="base"/>
            <a:r>
              <a:rPr lang="en-US" sz="2000" dirty="0"/>
              <a:t>Enhancements (“We have some efforts, but we need to do more or different”)</a:t>
            </a:r>
          </a:p>
          <a:p>
            <a:pPr lvl="2" fontAlgn="base"/>
            <a:r>
              <a:rPr lang="en-US" sz="2000" dirty="0"/>
              <a:t>Restructuring (“We need a change our structure, system, process, or organization”)</a:t>
            </a:r>
          </a:p>
          <a:p>
            <a:pPr lvl="2" fontAlgn="base"/>
            <a:r>
              <a:rPr lang="en-US" sz="2000" dirty="0"/>
              <a:t>Creation (“We have nothing now and need to create something</a:t>
            </a:r>
            <a:r>
              <a:rPr lang="en-US" sz="2400" dirty="0"/>
              <a:t>”)</a:t>
            </a:r>
          </a:p>
        </p:txBody>
      </p:sp>
    </p:spTree>
    <p:extLst>
      <p:ext uri="{BB962C8B-B14F-4D97-AF65-F5344CB8AC3E}">
        <p14:creationId xmlns:p14="http://schemas.microsoft.com/office/powerpoint/2010/main" val="2645388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95402" y="1163512"/>
            <a:ext cx="9601196" cy="939608"/>
          </a:xfrm>
        </p:spPr>
        <p:txBody>
          <a:bodyPr/>
          <a:lstStyle/>
          <a:p>
            <a:pPr fontAlgn="base">
              <a:lnSpc>
                <a:spcPts val="1515"/>
              </a:lnSpc>
            </a:pPr>
            <a:r>
              <a:rPr lang="en-US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Outline of the Equity Plan 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46515" y="1940270"/>
            <a:ext cx="9601196" cy="4211147"/>
          </a:xfrm>
        </p:spPr>
        <p:txBody>
          <a:bodyPr>
            <a:normAutofit fontScale="40000" lnSpcReduction="20000"/>
          </a:bodyPr>
          <a:lstStyle/>
          <a:p>
            <a:pPr marL="457200" lvl="1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5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Executive </a:t>
            </a:r>
            <a:r>
              <a:rPr lang="en-US" sz="5500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Summary:</a:t>
            </a:r>
            <a:endParaRPr lang="en-US" sz="55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50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About ARC and how this plan is connected: Mission, Vision, Strategic Plan, Re-design, Councils, etc. </a:t>
            </a:r>
            <a:endParaRPr lang="en-US" sz="5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50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Goals of the Equity Plan</a:t>
            </a:r>
            <a:endParaRPr lang="en-US" sz="5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50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Membership of the team</a:t>
            </a:r>
            <a:endParaRPr lang="en-US" sz="5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50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Process of and methods</a:t>
            </a:r>
            <a:endParaRPr lang="en-US" sz="5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50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Data gathering and findings</a:t>
            </a:r>
            <a:endParaRPr lang="en-US" sz="5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50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Needs</a:t>
            </a:r>
            <a:endParaRPr lang="en-US" sz="5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00200" marR="0" lvl="3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50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Short term</a:t>
            </a:r>
            <a:endParaRPr lang="en-US" sz="5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00200" marR="0" lvl="3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50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Long term</a:t>
            </a:r>
            <a:endParaRPr lang="en-US" sz="5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786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461809"/>
          </a:xfrm>
        </p:spPr>
        <p:txBody>
          <a:bodyPr/>
          <a:lstStyle/>
          <a:p>
            <a:r>
              <a:rPr lang="en-US" dirty="0"/>
              <a:t>Outline of Equity Plan cont.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548328"/>
            <a:ext cx="9601196" cy="3552669"/>
          </a:xfrm>
        </p:spPr>
        <p:txBody>
          <a:bodyPr>
            <a:normAutofit fontScale="32500" lnSpcReduction="20000"/>
          </a:bodyPr>
          <a:lstStyle/>
          <a:p>
            <a:pPr lv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7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Recommendations</a:t>
            </a:r>
            <a:endParaRPr lang="en-US" sz="7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7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Solutions</a:t>
            </a:r>
            <a:endParaRPr lang="en-US" sz="7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7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Resources</a:t>
            </a:r>
            <a:endParaRPr lang="en-US" sz="7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7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Timeline and phases of implementation </a:t>
            </a:r>
            <a:endParaRPr lang="en-US" sz="7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7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Priorities</a:t>
            </a:r>
            <a:endParaRPr lang="en-US" sz="7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80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Institutionalization of equity plan </a:t>
            </a:r>
            <a:endParaRPr lang="en-US" sz="8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302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51859-46B3-684D-9613-443B2A8A7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 of Equity Plan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046123-5924-0949-886E-370DBC66EA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lv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80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Accountability</a:t>
            </a:r>
            <a:endParaRPr lang="en-US" sz="8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80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Systems for measuring outcomes </a:t>
            </a:r>
            <a:endParaRPr lang="en-US" sz="8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80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Transparency and communication </a:t>
            </a:r>
            <a:endParaRPr lang="en-US" sz="8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80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Conclusion and next steps in the process</a:t>
            </a:r>
            <a:endParaRPr lang="en-US" sz="8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80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Limitations of the plan </a:t>
            </a:r>
            <a:endParaRPr lang="en-US" sz="8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80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Appendix </a:t>
            </a:r>
            <a:endParaRPr lang="en-US" sz="8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048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9247025"/>
              </p:ext>
            </p:extLst>
          </p:nvPr>
        </p:nvGraphicFramePr>
        <p:xfrm>
          <a:off x="1048523" y="1153284"/>
          <a:ext cx="10256785" cy="4970462"/>
        </p:xfrm>
        <a:graphic>
          <a:graphicData uri="http://schemas.openxmlformats.org/drawingml/2006/table">
            <a:tbl>
              <a:tblPr bandRow="1"/>
              <a:tblGrid>
                <a:gridCol w="10256785">
                  <a:extLst>
                    <a:ext uri="{9D8B030D-6E8A-4147-A177-3AD203B41FA5}">
                      <a16:colId xmlns:a16="http://schemas.microsoft.com/office/drawing/2014/main" val="188825483"/>
                    </a:ext>
                  </a:extLst>
                </a:gridCol>
              </a:tblGrid>
              <a:tr h="2729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African-American/Black, hosted with 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Umoja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Saku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37775" marR="377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5156430"/>
                  </a:ext>
                </a:extLst>
              </a:tr>
              <a:tr h="23710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Multiracial and biracial people </a:t>
                      </a:r>
                    </a:p>
                  </a:txBody>
                  <a:tcPr marL="37775" marR="377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6684485"/>
                  </a:ext>
                </a:extLst>
              </a:tr>
              <a:tr h="40935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Asian American and Pacifica Islander American, hosted with API Student Connection and PRISE </a:t>
                      </a:r>
                    </a:p>
                  </a:txBody>
                  <a:tcPr marL="37775" marR="377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4675311"/>
                  </a:ext>
                </a:extLst>
              </a:tr>
              <a:tr h="27737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Native American, First Nations and American Indian</a:t>
                      </a:r>
                    </a:p>
                  </a:txBody>
                  <a:tcPr marL="37775" marR="377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7894415"/>
                  </a:ext>
                </a:extLst>
              </a:tr>
              <a:tr h="23710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LGBTQ+ Community </a:t>
                      </a:r>
                    </a:p>
                  </a:txBody>
                  <a:tcPr marL="37775" marR="377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4520471"/>
                  </a:ext>
                </a:extLst>
              </a:tr>
              <a:tr h="23710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People with disabilities, hosted by DSPS </a:t>
                      </a:r>
                    </a:p>
                  </a:txBody>
                  <a:tcPr marL="37775" marR="377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132113"/>
                  </a:ext>
                </a:extLst>
              </a:tr>
              <a:tr h="54580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Religious and spiritual minorities (Muslim, Jewish, Buddhist, Sikh, as well as other religious and spiritual identities), hosted by the Muslim Student Association </a:t>
                      </a:r>
                    </a:p>
                  </a:txBody>
                  <a:tcPr marL="37775" marR="377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7957426"/>
                  </a:ext>
                </a:extLst>
              </a:tr>
              <a:tr h="31763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Refugee and Special Immigrant Visa (SIV) communities</a:t>
                      </a:r>
                    </a:p>
                  </a:txBody>
                  <a:tcPr marL="37775" marR="377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6999542"/>
                  </a:ext>
                </a:extLst>
              </a:tr>
              <a:tr h="31396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Faculty, Staff, and Administrators of color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7775" marR="377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77954"/>
                  </a:ext>
                </a:extLst>
              </a:tr>
              <a:tr h="40935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Undocumented, DACA, and mixed-family status, hosted by UndocuScholar Resource Connection and CUSA</a:t>
                      </a:r>
                    </a:p>
                  </a:txBody>
                  <a:tcPr marL="37775" marR="377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7930177"/>
                  </a:ext>
                </a:extLst>
              </a:tr>
              <a:tr h="22905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International students, hosted by ISP</a:t>
                      </a:r>
                    </a:p>
                  </a:txBody>
                  <a:tcPr marL="37775" marR="377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9933128"/>
                  </a:ext>
                </a:extLst>
              </a:tr>
              <a:tr h="23710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Latina/o/x</a:t>
                      </a:r>
                    </a:p>
                  </a:txBody>
                  <a:tcPr marL="37775" marR="377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6909503"/>
                  </a:ext>
                </a:extLst>
              </a:tr>
              <a:tr h="2729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Non-native English speakers, hosted by the ESL department</a:t>
                      </a:r>
                    </a:p>
                  </a:txBody>
                  <a:tcPr marL="37775" marR="377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8843367"/>
                  </a:ext>
                </a:extLst>
              </a:tr>
              <a:tr h="20489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Academic Senate</a:t>
                      </a:r>
                    </a:p>
                  </a:txBody>
                  <a:tcPr marL="37775" marR="377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0503486"/>
                  </a:ext>
                </a:extLst>
              </a:tr>
              <a:tr h="27059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Classified Senate</a:t>
                      </a:r>
                    </a:p>
                  </a:txBody>
                  <a:tcPr marL="37775" marR="377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8135464"/>
                  </a:ext>
                </a:extLst>
              </a:tr>
              <a:tr h="15698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Senior Leadership Team </a:t>
                      </a:r>
                    </a:p>
                  </a:txBody>
                  <a:tcPr marL="37775" marR="377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0022865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048522" y="630064"/>
            <a:ext cx="1025678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Stakeholders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02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You're Invited: Town Hall with sharing the finished Equity Plan. </a:t>
            </a:r>
          </a:p>
          <a:p>
            <a:r>
              <a:rPr lang="en-US" dirty="0"/>
              <a:t>Date TBD (late March). </a:t>
            </a:r>
          </a:p>
        </p:txBody>
      </p:sp>
    </p:spTree>
    <p:extLst>
      <p:ext uri="{BB962C8B-B14F-4D97-AF65-F5344CB8AC3E}">
        <p14:creationId xmlns:p14="http://schemas.microsoft.com/office/powerpoint/2010/main" val="229815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Grunge 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449</TotalTime>
  <Words>848</Words>
  <Application>Microsoft Office PowerPoint</Application>
  <PresentationFormat>Widescreen</PresentationFormat>
  <Paragraphs>83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Courier New</vt:lpstr>
      <vt:lpstr>Garamond</vt:lpstr>
      <vt:lpstr>Symbol</vt:lpstr>
      <vt:lpstr>Times New Roman</vt:lpstr>
      <vt:lpstr>Wingdings</vt:lpstr>
      <vt:lpstr>Organic</vt:lpstr>
      <vt:lpstr>Institutional Equity Plan </vt:lpstr>
      <vt:lpstr>Project Charter</vt:lpstr>
      <vt:lpstr>Terms and Concepts</vt:lpstr>
      <vt:lpstr>Terms and Concepts Cont’d</vt:lpstr>
      <vt:lpstr>Fall 2018 Foundations</vt:lpstr>
      <vt:lpstr>Information and Data Collection</vt:lpstr>
      <vt:lpstr>Information and Document Analysis</vt:lpstr>
      <vt:lpstr>Mapping and Action Creation Sub-teams</vt:lpstr>
      <vt:lpstr>Outline of the Equity Plan </vt:lpstr>
      <vt:lpstr>Outline of Equity Plan cont. </vt:lpstr>
      <vt:lpstr>Outline of Equity Plan Cont.</vt:lpstr>
      <vt:lpstr>PowerPoint Presentation</vt:lpstr>
      <vt:lpstr>Questions</vt:lpstr>
    </vt:vector>
  </TitlesOfParts>
  <Company>American River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Institutional Equity Plan</dc:title>
  <dc:creator>Reyes, Cesar</dc:creator>
  <cp:lastModifiedBy>Reyes, Cesar</cp:lastModifiedBy>
  <cp:revision>20</cp:revision>
  <dcterms:created xsi:type="dcterms:W3CDTF">2019-01-15T21:45:44Z</dcterms:created>
  <dcterms:modified xsi:type="dcterms:W3CDTF">2019-01-16T22:08:40Z</dcterms:modified>
</cp:coreProperties>
</file>