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8025" autoAdjust="0"/>
    <p:restoredTop sz="94660"/>
  </p:normalViewPr>
  <p:slideViewPr>
    <p:cSldViewPr snapToGrid="0">
      <p:cViewPr varScale="1">
        <p:scale>
          <a:sx n="119" d="100"/>
          <a:sy n="119" d="100"/>
        </p:scale>
        <p:origin x="96" y="37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98730806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96398738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772686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936041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799153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8488976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83696597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152660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2680832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45172769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821062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8F26D23-03B3-4C0F-B89B-B0F3EDD9CA88}" type="datetimeFigureOut">
              <a:rPr lang="en-US" smtClean="0"/>
              <a:t>1/22/2019</a:t>
            </a:fld>
            <a:endParaRPr lang="en-US" dirty="0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 dirty="0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9A7C89D-FF3D-42AB-8201-3DD3C7DAE567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248120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>
            <a:normAutofit fontScale="90000"/>
          </a:bodyPr>
          <a:lstStyle/>
          <a:p>
            <a:r>
              <a:rPr lang="en-US" dirty="0" smtClean="0"/>
              <a:t/>
            </a:r>
            <a:br>
              <a:rPr lang="en-US" dirty="0" smtClean="0"/>
            </a:br>
            <a:r>
              <a:rPr lang="en-US" dirty="0"/>
              <a:t/>
            </a:r>
            <a:br>
              <a:rPr lang="en-US" dirty="0"/>
            </a:br>
            <a:r>
              <a:rPr lang="en-US" dirty="0" smtClean="0"/>
              <a:t/>
            </a:r>
            <a:br>
              <a:rPr lang="en-US" dirty="0" smtClean="0"/>
            </a:br>
            <a:r>
              <a:rPr lang="en-US" sz="3100" b="1" dirty="0" smtClean="0"/>
              <a:t>Operations Council</a:t>
            </a:r>
            <a:br>
              <a:rPr lang="en-US" sz="3100" b="1" dirty="0" smtClean="0"/>
            </a:br>
            <a:r>
              <a:rPr lang="en-US" sz="3100" b="1" dirty="0" smtClean="0"/>
              <a:t>January 22, 2019</a:t>
            </a:r>
            <a:br>
              <a:rPr lang="en-US" sz="3100" b="1" dirty="0" smtClean="0"/>
            </a:br>
            <a:r>
              <a:rPr lang="en-US" sz="3100" b="1" dirty="0" smtClean="0"/>
              <a:t/>
            </a:r>
            <a:br>
              <a:rPr lang="en-US" sz="3100" b="1" dirty="0" smtClean="0"/>
            </a:br>
            <a:r>
              <a:rPr lang="en-US" sz="3100" b="1" dirty="0" smtClean="0"/>
              <a:t>Governor’s January Budget Proposal Presentation</a:t>
            </a:r>
            <a:br>
              <a:rPr lang="en-US" sz="3100" b="1" dirty="0" smtClean="0"/>
            </a:br>
            <a:r>
              <a:rPr lang="en-US" sz="3100" b="1" dirty="0" smtClean="0"/>
              <a:t>2019-20</a:t>
            </a:r>
            <a:endParaRPr lang="en-US" sz="3100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>
            <a:normAutofit/>
          </a:bodyPr>
          <a:lstStyle/>
          <a:p>
            <a:r>
              <a:rPr lang="en-US" sz="2200" dirty="0" smtClean="0"/>
              <a:t>Presented by: </a:t>
            </a:r>
          </a:p>
          <a:p>
            <a:r>
              <a:rPr lang="en-US" sz="2200" dirty="0" smtClean="0"/>
              <a:t>Kuldeep Kaur</a:t>
            </a:r>
          </a:p>
          <a:p>
            <a:r>
              <a:rPr lang="en-US" sz="2200" dirty="0" smtClean="0"/>
              <a:t>Vice President of Administrative Services</a:t>
            </a:r>
            <a:endParaRPr lang="en-US" sz="2200" dirty="0"/>
          </a:p>
        </p:txBody>
      </p:sp>
    </p:spTree>
    <p:extLst>
      <p:ext uri="{BB962C8B-B14F-4D97-AF65-F5344CB8AC3E}">
        <p14:creationId xmlns:p14="http://schemas.microsoft.com/office/powerpoint/2010/main" val="233819941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395663"/>
            <a:ext cx="10515600" cy="4781300"/>
          </a:xfrm>
        </p:spPr>
        <p:txBody>
          <a:bodyPr>
            <a:normAutofit/>
          </a:bodyPr>
          <a:lstStyle/>
          <a:p>
            <a:r>
              <a:rPr lang="en-US" dirty="0" smtClean="0"/>
              <a:t>Pay down pension liabilities</a:t>
            </a:r>
          </a:p>
          <a:p>
            <a:pPr lvl="1"/>
            <a:r>
              <a:rPr lang="en-US" dirty="0" smtClean="0"/>
              <a:t>$3 billion toward State’s share of CalPERS unfunded liability for state employees</a:t>
            </a:r>
          </a:p>
          <a:p>
            <a:pPr lvl="1"/>
            <a:r>
              <a:rPr lang="en-US" dirty="0" smtClean="0"/>
              <a:t>$1.1 billion toward State’s share of CalSTRS unfunded liability for school and community college employees</a:t>
            </a:r>
          </a:p>
          <a:p>
            <a:pPr lvl="1"/>
            <a:r>
              <a:rPr lang="en-US" dirty="0" smtClean="0"/>
              <a:t>$2.3 billion toward district’s share of the CalSTRS unfunded liability for school and community college employees</a:t>
            </a:r>
          </a:p>
          <a:p>
            <a:pPr lvl="1"/>
            <a:r>
              <a:rPr lang="en-US" dirty="0" smtClean="0"/>
              <a:t>$700 million to subsidize the 2019-20 and 2020-21 employer contributions</a:t>
            </a:r>
          </a:p>
          <a:p>
            <a:r>
              <a:rPr lang="en-US" dirty="0" smtClean="0"/>
              <a:t>Pay off all remaining budgetary debt and deferrals ($4.4 billion)</a:t>
            </a:r>
          </a:p>
          <a:p>
            <a:r>
              <a:rPr lang="en-US" dirty="0" smtClean="0"/>
              <a:t>Increase the Rainy Day Fund ($15.3 billion by the end of 2019-20, $19.4 billion by 2022-23)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021732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Overview cont’d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1811"/>
            <a:ext cx="10515600" cy="4725152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Paid Family Leave</a:t>
            </a:r>
          </a:p>
          <a:p>
            <a:pPr lvl="1"/>
            <a:r>
              <a:rPr lang="en-US" dirty="0" smtClean="0"/>
              <a:t>Goal of ensuring that all babies can be cared for by a parent or a close family member for the first six months.  A task force to be evaluate options to increase participation in the program.</a:t>
            </a:r>
          </a:p>
          <a:p>
            <a:r>
              <a:rPr lang="en-US" dirty="0" smtClean="0"/>
              <a:t>Housing</a:t>
            </a:r>
          </a:p>
          <a:p>
            <a:pPr lvl="1"/>
            <a:r>
              <a:rPr lang="en-US" dirty="0" smtClean="0"/>
              <a:t>$1.3 billion in one-time funds to spur housing development to address sate's affordability crisis.  State tax credits to develop low and moderate income housing.</a:t>
            </a:r>
          </a:p>
          <a:p>
            <a:r>
              <a:rPr lang="en-US" dirty="0" smtClean="0"/>
              <a:t>Expanded Tax Credit Program (Earned Income Tax Credit)</a:t>
            </a:r>
          </a:p>
          <a:p>
            <a:pPr lvl="1"/>
            <a:r>
              <a:rPr lang="en-US" dirty="0" smtClean="0"/>
              <a:t>$1 billion to provide low-income families with young children (under age 6) a $500 credit.  Credit expanded to reach full-time workers earning $15/hour (400,000 additional families)</a:t>
            </a:r>
          </a:p>
          <a:p>
            <a:r>
              <a:rPr lang="en-US" dirty="0" smtClean="0"/>
              <a:t>Emergency Services</a:t>
            </a:r>
          </a:p>
          <a:p>
            <a:pPr lvl="1"/>
            <a:r>
              <a:rPr lang="en-US" dirty="0"/>
              <a:t>	</a:t>
            </a:r>
            <a:r>
              <a:rPr lang="en-US" dirty="0" smtClean="0"/>
              <a:t>$200 million to augment CAL Fire’s firefighting capabilities, 13 additional year-round engines, deploying new large air tankers, etc.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36362820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California Community Colleges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580147"/>
            <a:ext cx="10515600" cy="4596816"/>
          </a:xfrm>
        </p:spPr>
        <p:txBody>
          <a:bodyPr>
            <a:normAutofit fontScale="92500" lnSpcReduction="10000"/>
          </a:bodyPr>
          <a:lstStyle/>
          <a:p>
            <a:r>
              <a:rPr lang="en-US" dirty="0" smtClean="0"/>
              <a:t>COLA 3.46% ($248.3 million) + COLA proposed to be funded for Adult Education Block Grant, DSPS, EOPS, CalWORKs, and Childcare Tax Bailout programs</a:t>
            </a:r>
          </a:p>
          <a:p>
            <a:r>
              <a:rPr lang="en-US" dirty="0" smtClean="0"/>
              <a:t>Holding Student Centered Funding Formula (SCFF) factors same as for 2018-19 </a:t>
            </a:r>
          </a:p>
          <a:p>
            <a:pPr lvl="1"/>
            <a:r>
              <a:rPr lang="en-US" dirty="0" smtClean="0"/>
              <a:t>Base allocation at 70% (originally planned to be phase in and decreased to 65% in 2019-20)</a:t>
            </a:r>
          </a:p>
          <a:p>
            <a:pPr lvl="1"/>
            <a:r>
              <a:rPr lang="en-US" dirty="0" smtClean="0"/>
              <a:t>Supplemental allocation at 20%</a:t>
            </a:r>
          </a:p>
          <a:p>
            <a:pPr lvl="1"/>
            <a:r>
              <a:rPr lang="en-US" dirty="0" smtClean="0"/>
              <a:t>Success allocation at 10% (originally planned to be phased in and increased to 15% in 2019-20)</a:t>
            </a:r>
          </a:p>
          <a:p>
            <a:r>
              <a:rPr lang="en-US" dirty="0" smtClean="0"/>
              <a:t>$26 million for Enrollment Growth (Growth to be capped at 10%)</a:t>
            </a:r>
          </a:p>
          <a:p>
            <a:r>
              <a:rPr lang="en-US" dirty="0" smtClean="0"/>
              <a:t>$358.7 million in Proposition 51 bond funds for 12 new and 15 continuing facilities projects (ARC’s Tech Ed project included in this list)</a:t>
            </a:r>
          </a:p>
          <a:p>
            <a:pPr marL="457200" lvl="1" indent="0">
              <a:buNone/>
            </a:pP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1413735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California Community Colleges Cont’d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1811"/>
            <a:ext cx="10515600" cy="4725152"/>
          </a:xfrm>
        </p:spPr>
        <p:txBody>
          <a:bodyPr>
            <a:normAutofit/>
          </a:bodyPr>
          <a:lstStyle/>
          <a:p>
            <a:pPr lvl="1"/>
            <a:r>
              <a:rPr lang="en-US" dirty="0" smtClean="0"/>
              <a:t>$40 million to expand California College Promise into a second year of free CCC tuition for first time, full-time students</a:t>
            </a:r>
          </a:p>
          <a:p>
            <a:pPr lvl="1"/>
            <a:r>
              <a:rPr lang="en-US" dirty="0" smtClean="0"/>
              <a:t>$10 million to provide legal services to undocumented and immigrant students, faculty, and staff in the CCC’s on an ongoing basis</a:t>
            </a:r>
          </a:p>
          <a:p>
            <a:pPr lvl="1"/>
            <a:r>
              <a:rPr lang="en-US" dirty="0" smtClean="0"/>
              <a:t>Reduction of Employer’s contribution for CalSTRS as a result of $2.3 billion to be applied towards employer’s long-term unfunded liability (17.1% in 2019-20 as opposed to 18.13%)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152241023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Implications to Los Rios CCD (ARC)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838200" y="1451811"/>
            <a:ext cx="10515600" cy="4725152"/>
          </a:xfrm>
        </p:spPr>
        <p:txBody>
          <a:bodyPr>
            <a:normAutofit/>
          </a:bodyPr>
          <a:lstStyle/>
          <a:p>
            <a:pPr lvl="1"/>
            <a:r>
              <a:rPr lang="en-US" dirty="0" smtClean="0"/>
              <a:t>COLA of 3.46% (only if district keeps FTES at 2017-18 level)</a:t>
            </a:r>
          </a:p>
          <a:p>
            <a:pPr lvl="1"/>
            <a:r>
              <a:rPr lang="en-US" dirty="0" smtClean="0"/>
              <a:t>Reduction to CalSTRS Employer Rate provides resources set aside for this liability for other district priorities</a:t>
            </a:r>
          </a:p>
          <a:p>
            <a:pPr lvl="1"/>
            <a:r>
              <a:rPr lang="en-US" dirty="0" smtClean="0"/>
              <a:t>Second year of free college for first time, full-time students</a:t>
            </a:r>
          </a:p>
          <a:p>
            <a:pPr lvl="1"/>
            <a:r>
              <a:rPr lang="en-US" dirty="0" smtClean="0"/>
              <a:t>State funding for facilities projects (ARC Tech Ed Modernization)</a:t>
            </a:r>
          </a:p>
          <a:p>
            <a:pPr lvl="1"/>
            <a:r>
              <a:rPr lang="en-US" dirty="0" smtClean="0"/>
              <a:t>Legal services for undocumented and immigrant students, faculty, and staff</a:t>
            </a:r>
          </a:p>
          <a:p>
            <a:pPr lvl="1"/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5390687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47</TotalTime>
  <Words>505</Words>
  <Application>Microsoft Office PowerPoint</Application>
  <PresentationFormat>Widescreen</PresentationFormat>
  <Paragraphs>39</Paragraphs>
  <Slides>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</vt:i4>
      </vt:variant>
    </vt:vector>
  </HeadingPairs>
  <TitlesOfParts>
    <vt:vector size="10" baseType="lpstr">
      <vt:lpstr>Arial</vt:lpstr>
      <vt:lpstr>Calibri</vt:lpstr>
      <vt:lpstr>Calibri Light</vt:lpstr>
      <vt:lpstr>Office Theme</vt:lpstr>
      <vt:lpstr>   Operations Council January 22, 2019  Governor’s January Budget Proposal Presentation 2019-20</vt:lpstr>
      <vt:lpstr>Overview</vt:lpstr>
      <vt:lpstr>Overview cont’d</vt:lpstr>
      <vt:lpstr>California Community Colleges</vt:lpstr>
      <vt:lpstr>California Community Colleges Cont’d</vt:lpstr>
      <vt:lpstr>Implications to Los Rios CCD (ARC)</vt:lpstr>
    </vt:vector>
  </TitlesOfParts>
  <Company>American River College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Operations Council January 22, 2019  Governor’s January Budget Proposal Presentation 2019-20</dc:title>
  <dc:creator>Kaur, Kuldeep</dc:creator>
  <cp:lastModifiedBy>Kaur, Kuldeep</cp:lastModifiedBy>
  <cp:revision>6</cp:revision>
  <cp:lastPrinted>2019-01-22T19:09:32Z</cp:lastPrinted>
  <dcterms:created xsi:type="dcterms:W3CDTF">2019-01-22T18:23:41Z</dcterms:created>
  <dcterms:modified xsi:type="dcterms:W3CDTF">2019-01-22T19:11:25Z</dcterms:modified>
</cp:coreProperties>
</file>