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3"/>
  </p:notesMasterIdLst>
  <p:sldIdLst>
    <p:sldId id="256" r:id="rId2"/>
    <p:sldId id="261" r:id="rId3"/>
    <p:sldId id="260" r:id="rId4"/>
    <p:sldId id="266" r:id="rId5"/>
    <p:sldId id="262" r:id="rId6"/>
    <p:sldId id="257" r:id="rId7"/>
    <p:sldId id="258" r:id="rId8"/>
    <p:sldId id="259" r:id="rId9"/>
    <p:sldId id="263" r:id="rId10"/>
    <p:sldId id="264" r:id="rId11"/>
    <p:sldId id="265"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71" autoAdjust="0"/>
    <p:restoredTop sz="94660"/>
  </p:normalViewPr>
  <p:slideViewPr>
    <p:cSldViewPr snapToGrid="0">
      <p:cViewPr varScale="1">
        <p:scale>
          <a:sx n="82" d="100"/>
          <a:sy n="82" d="100"/>
        </p:scale>
        <p:origin x="629" y="62"/>
      </p:cViewPr>
      <p:guideLst/>
    </p:cSldViewPr>
  </p:slideViewPr>
  <p:notesTextViewPr>
    <p:cViewPr>
      <p:scale>
        <a:sx n="1" d="1"/>
        <a:sy n="1" d="1"/>
      </p:scale>
      <p:origin x="0" y="0"/>
    </p:cViewPr>
  </p:notesTextViewPr>
  <p:notesViewPr>
    <p:cSldViewPr snapToGrid="0">
      <p:cViewPr varScale="1">
        <p:scale>
          <a:sx n="66" d="100"/>
          <a:sy n="66" d="100"/>
        </p:scale>
        <p:origin x="2328" y="3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061464-0E78-4E91-9FFB-94E91E55856E}" type="datetimeFigureOut">
              <a:rPr lang="en-US" smtClean="0"/>
              <a:t>10/4/2022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6EA51F-A5E9-49C7-8EB1-4C5D8FA38648}" type="slidenum">
              <a:rPr lang="en-US" smtClean="0"/>
              <a:t>‹#›</a:t>
            </a:fld>
            <a:endParaRPr lang="en-US"/>
          </a:p>
        </p:txBody>
      </p:sp>
    </p:spTree>
    <p:extLst>
      <p:ext uri="{BB962C8B-B14F-4D97-AF65-F5344CB8AC3E}">
        <p14:creationId xmlns:p14="http://schemas.microsoft.com/office/powerpoint/2010/main" val="3813785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 an area of expertise t</a:t>
            </a:r>
          </a:p>
          <a:p>
            <a:endParaRPr lang="en-US" dirty="0"/>
          </a:p>
          <a:p>
            <a:r>
              <a:rPr lang="en-US" dirty="0"/>
              <a:t>Area of interest after redesign work </a:t>
            </a:r>
          </a:p>
          <a:p>
            <a:endParaRPr lang="en-US" dirty="0"/>
          </a:p>
          <a:p>
            <a:r>
              <a:rPr lang="en-US" dirty="0"/>
              <a:t>Want to bring to Council to see if we would like to facilitate any exploration/action in this area </a:t>
            </a:r>
          </a:p>
          <a:p>
            <a:endParaRPr lang="en-US" dirty="0"/>
          </a:p>
        </p:txBody>
      </p:sp>
      <p:sp>
        <p:nvSpPr>
          <p:cNvPr id="4" name="Slide Number Placeholder 3"/>
          <p:cNvSpPr>
            <a:spLocks noGrp="1"/>
          </p:cNvSpPr>
          <p:nvPr>
            <p:ph type="sldNum" sz="quarter" idx="5"/>
          </p:nvPr>
        </p:nvSpPr>
        <p:spPr/>
        <p:txBody>
          <a:bodyPr/>
          <a:lstStyle/>
          <a:p>
            <a:fld id="{756EA51F-A5E9-49C7-8EB1-4C5D8FA38648}" type="slidenum">
              <a:rPr lang="en-US" smtClean="0"/>
              <a:t>1</a:t>
            </a:fld>
            <a:endParaRPr lang="en-US"/>
          </a:p>
        </p:txBody>
      </p:sp>
    </p:spTree>
    <p:extLst>
      <p:ext uri="{BB962C8B-B14F-4D97-AF65-F5344CB8AC3E}">
        <p14:creationId xmlns:p14="http://schemas.microsoft.com/office/powerpoint/2010/main" val="31997960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Came to council in 2021 to discuss communications at a different time in out planning and development </a:t>
            </a:r>
          </a:p>
          <a:p>
            <a:endParaRPr lang="en-US" dirty="0"/>
          </a:p>
          <a:p>
            <a:r>
              <a:rPr lang="en-US" dirty="0"/>
              <a:t>Made some recommendations but it wasn’t take for the council to take action</a:t>
            </a:r>
          </a:p>
        </p:txBody>
      </p:sp>
      <p:sp>
        <p:nvSpPr>
          <p:cNvPr id="4" name="Slide Number Placeholder 3"/>
          <p:cNvSpPr>
            <a:spLocks noGrp="1"/>
          </p:cNvSpPr>
          <p:nvPr>
            <p:ph type="sldNum" sz="quarter" idx="5"/>
          </p:nvPr>
        </p:nvSpPr>
        <p:spPr/>
        <p:txBody>
          <a:bodyPr/>
          <a:lstStyle/>
          <a:p>
            <a:fld id="{756EA51F-A5E9-49C7-8EB1-4C5D8FA38648}" type="slidenum">
              <a:rPr lang="en-US" smtClean="0"/>
              <a:t>2</a:t>
            </a:fld>
            <a:endParaRPr lang="en-US"/>
          </a:p>
        </p:txBody>
      </p:sp>
    </p:spTree>
    <p:extLst>
      <p:ext uri="{BB962C8B-B14F-4D97-AF65-F5344CB8AC3E}">
        <p14:creationId xmlns:p14="http://schemas.microsoft.com/office/powerpoint/2010/main" val="24914749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56EA51F-A5E9-49C7-8EB1-4C5D8FA38648}" type="slidenum">
              <a:rPr lang="en-US" smtClean="0"/>
              <a:t>3</a:t>
            </a:fld>
            <a:endParaRPr lang="en-US"/>
          </a:p>
        </p:txBody>
      </p:sp>
    </p:spTree>
    <p:extLst>
      <p:ext uri="{BB962C8B-B14F-4D97-AF65-F5344CB8AC3E}">
        <p14:creationId xmlns:p14="http://schemas.microsoft.com/office/powerpoint/2010/main" val="4612278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Identified by the redesign team and by students and collogues.  </a:t>
            </a:r>
          </a:p>
        </p:txBody>
      </p:sp>
      <p:sp>
        <p:nvSpPr>
          <p:cNvPr id="4" name="Slide Number Placeholder 3"/>
          <p:cNvSpPr>
            <a:spLocks noGrp="1"/>
          </p:cNvSpPr>
          <p:nvPr>
            <p:ph type="sldNum" sz="quarter" idx="5"/>
          </p:nvPr>
        </p:nvSpPr>
        <p:spPr/>
        <p:txBody>
          <a:bodyPr/>
          <a:lstStyle/>
          <a:p>
            <a:fld id="{756EA51F-A5E9-49C7-8EB1-4C5D8FA38648}" type="slidenum">
              <a:rPr lang="en-US" smtClean="0"/>
              <a:t>5</a:t>
            </a:fld>
            <a:endParaRPr lang="en-US"/>
          </a:p>
        </p:txBody>
      </p:sp>
    </p:spTree>
    <p:extLst>
      <p:ext uri="{BB962C8B-B14F-4D97-AF65-F5344CB8AC3E}">
        <p14:creationId xmlns:p14="http://schemas.microsoft.com/office/powerpoint/2010/main" val="198645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56EA51F-A5E9-49C7-8EB1-4C5D8FA38648}" type="slidenum">
              <a:rPr lang="en-US" smtClean="0"/>
              <a:t>7</a:t>
            </a:fld>
            <a:endParaRPr lang="en-US"/>
          </a:p>
        </p:txBody>
      </p:sp>
    </p:spTree>
    <p:extLst>
      <p:ext uri="{BB962C8B-B14F-4D97-AF65-F5344CB8AC3E}">
        <p14:creationId xmlns:p14="http://schemas.microsoft.com/office/powerpoint/2010/main" val="24872975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b="1" dirty="0"/>
              <a:t>Older version so this is just an example of the challenges:</a:t>
            </a:r>
          </a:p>
          <a:p>
            <a:pPr lvl="0"/>
            <a:endParaRPr lang="en-US" dirty="0"/>
          </a:p>
          <a:p>
            <a:pPr lvl="0"/>
            <a:r>
              <a:rPr lang="en-US" dirty="0"/>
              <a:t>Students Also get an </a:t>
            </a:r>
            <a:r>
              <a:rPr lang="en-US" dirty="0" err="1"/>
              <a:t>eServices</a:t>
            </a:r>
            <a:r>
              <a:rPr lang="en-US" dirty="0"/>
              <a:t> task, email from college about Probation, FA about eligibility, maybe other communications</a:t>
            </a:r>
          </a:p>
          <a:p>
            <a:r>
              <a:rPr lang="en-US" dirty="0"/>
              <a:t> </a:t>
            </a:r>
          </a:p>
          <a:p>
            <a:pPr lvl="0"/>
            <a:r>
              <a:rPr lang="en-US" dirty="0"/>
              <a:t>Student have 4 different concerns : </a:t>
            </a:r>
          </a:p>
          <a:p>
            <a:pPr lvl="0"/>
            <a:r>
              <a:rPr lang="en-US" dirty="0"/>
              <a:t>1)Academic/Progress probation  - </a:t>
            </a:r>
          </a:p>
          <a:p>
            <a:pPr marL="171450" lvl="0" indent="-171450">
              <a:buFont typeface="Arial" panose="020B0604020202020204" pitchFamily="34" charset="0"/>
              <a:buChar char="•"/>
            </a:pPr>
            <a:r>
              <a:rPr lang="en-US" dirty="0"/>
              <a:t>you are in one or the other</a:t>
            </a:r>
          </a:p>
          <a:p>
            <a:pPr marL="171450" lvl="0" indent="-171450">
              <a:buFont typeface="Arial" panose="020B0604020202020204" pitchFamily="34" charset="0"/>
              <a:buChar char="•"/>
            </a:pPr>
            <a:r>
              <a:rPr lang="en-US" dirty="0"/>
              <a:t>Doesn’t say that some colleges place a registration hold and some don’t </a:t>
            </a:r>
          </a:p>
          <a:p>
            <a:pPr marL="171450" lvl="0" indent="-171450">
              <a:buFont typeface="Arial" panose="020B0604020202020204" pitchFamily="34" charset="0"/>
              <a:buChar char="•"/>
            </a:pPr>
            <a:r>
              <a:rPr lang="en-US" dirty="0"/>
              <a:t>Dismissed if –GPAs stays below a 2.0 for three semesters doesn’t say what that means  - ARC hold goes on after a grace semester </a:t>
            </a:r>
          </a:p>
          <a:p>
            <a:pPr lvl="0"/>
            <a:r>
              <a:rPr lang="en-US" dirty="0"/>
              <a:t>2) Registration Priority</a:t>
            </a:r>
          </a:p>
          <a:p>
            <a:pPr marL="171450" lvl="0" indent="-171450">
              <a:buFont typeface="Arial" panose="020B0604020202020204" pitchFamily="34" charset="0"/>
              <a:buChar char="•"/>
            </a:pPr>
            <a:r>
              <a:rPr lang="en-US" dirty="0"/>
              <a:t>You will lose it after two terms of probation (even if you have EOPS, DSPS, </a:t>
            </a:r>
            <a:r>
              <a:rPr lang="en-US" dirty="0" err="1"/>
              <a:t>etc</a:t>
            </a:r>
            <a:r>
              <a:rPr lang="en-US" dirty="0"/>
              <a:t>) if you don’t ready carefully  you will might thing it is saying you will lose EOPS  </a:t>
            </a:r>
          </a:p>
          <a:p>
            <a:pPr marL="171450" lvl="0" indent="-171450">
              <a:buFont typeface="Arial" panose="020B0604020202020204" pitchFamily="34" charset="0"/>
              <a:buChar char="•"/>
            </a:pPr>
            <a:r>
              <a:rPr lang="en-US" dirty="0"/>
              <a:t>You can appeal it using this link</a:t>
            </a:r>
          </a:p>
          <a:p>
            <a:pPr lvl="0"/>
            <a:r>
              <a:rPr lang="en-US" dirty="0"/>
              <a:t>3) Financial Aid</a:t>
            </a:r>
          </a:p>
          <a:p>
            <a:pPr marL="171450" lvl="0" indent="-171450">
              <a:buFont typeface="Arial" panose="020B0604020202020204" pitchFamily="34" charset="0"/>
              <a:buChar char="•"/>
            </a:pPr>
            <a:r>
              <a:rPr lang="en-US" dirty="0"/>
              <a:t>You lose your CA promise grant  after two semesters </a:t>
            </a:r>
          </a:p>
          <a:p>
            <a:pPr marL="171450" lvl="0" indent="-171450">
              <a:buFont typeface="Arial" panose="020B0604020202020204" pitchFamily="34" charset="0"/>
              <a:buChar char="•"/>
            </a:pPr>
            <a:r>
              <a:rPr lang="en-US" dirty="0"/>
              <a:t>Doesn’t mention that you also lose your FAFSA (separate email/eservices) b/c there’s a different message about that </a:t>
            </a:r>
          </a:p>
          <a:p>
            <a:pPr lvl="0"/>
            <a:r>
              <a:rPr lang="en-US" dirty="0"/>
              <a:t>4) Seek help: phone numbers for counseling for each college </a:t>
            </a:r>
          </a:p>
          <a:p>
            <a:pPr marL="171450" lvl="0" indent="-171450">
              <a:buFont typeface="Arial" panose="020B0604020202020204" pitchFamily="34" charset="0"/>
              <a:buChar char="•"/>
            </a:pPr>
            <a:r>
              <a:rPr lang="en-US" dirty="0"/>
              <a:t>Counseling phone number is not the best place to send students but can’t get too specific because it goes to whole district </a:t>
            </a:r>
          </a:p>
          <a:p>
            <a:r>
              <a:rPr lang="en-US" dirty="0"/>
              <a:t> </a:t>
            </a:r>
          </a:p>
          <a:p>
            <a:r>
              <a:rPr lang="en-US" dirty="0"/>
              <a:t>The DO message wasn’t exactly inaccurate but it can’t be that helpful  because it needs to be accurate for all four colleges</a:t>
            </a:r>
          </a:p>
          <a:p>
            <a:r>
              <a:rPr lang="en-US" dirty="0"/>
              <a:t> </a:t>
            </a:r>
          </a:p>
          <a:p>
            <a:r>
              <a:rPr lang="en-US" dirty="0"/>
              <a:t> </a:t>
            </a:r>
          </a:p>
          <a:p>
            <a:r>
              <a:rPr lang="en-US" dirty="0"/>
              <a:t> </a:t>
            </a:r>
          </a:p>
          <a:p>
            <a:r>
              <a:rPr lang="en-US" dirty="0"/>
              <a:t> </a:t>
            </a:r>
          </a:p>
          <a:p>
            <a:r>
              <a:rPr lang="en-US" dirty="0"/>
              <a:t> </a:t>
            </a:r>
          </a:p>
          <a:p>
            <a:r>
              <a:rPr lang="en-US" dirty="0"/>
              <a:t> </a:t>
            </a:r>
          </a:p>
          <a:p>
            <a:r>
              <a:rPr lang="en-US" dirty="0"/>
              <a:t> </a:t>
            </a:r>
          </a:p>
          <a:p>
            <a:r>
              <a:rPr lang="en-US" dirty="0"/>
              <a:t>  </a:t>
            </a:r>
          </a:p>
          <a:p>
            <a:r>
              <a:rPr lang="en-US" dirty="0"/>
              <a:t> </a:t>
            </a:r>
          </a:p>
          <a:p>
            <a:endParaRPr lang="en-US" dirty="0"/>
          </a:p>
        </p:txBody>
      </p:sp>
    </p:spTree>
    <p:extLst>
      <p:ext uri="{BB962C8B-B14F-4D97-AF65-F5344CB8AC3E}">
        <p14:creationId xmlns:p14="http://schemas.microsoft.com/office/powerpoint/2010/main" val="4259378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EC9F078-9F89-4BFB-AF7D-B2D9FF3B8C81}" type="datetimeFigureOut">
              <a:rPr lang="en-US" smtClean="0"/>
              <a:t>10/4/2022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E55707-007B-45FD-B779-6DE16D01E418}"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7934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C9F078-9F89-4BFB-AF7D-B2D9FF3B8C81}" type="datetimeFigureOut">
              <a:rPr lang="en-US" smtClean="0"/>
              <a:t>10/4/2022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E55707-007B-45FD-B779-6DE16D01E418}" type="slidenum">
              <a:rPr lang="en-US" smtClean="0"/>
              <a:t>‹#›</a:t>
            </a:fld>
            <a:endParaRPr lang="en-US"/>
          </a:p>
        </p:txBody>
      </p:sp>
    </p:spTree>
    <p:extLst>
      <p:ext uri="{BB962C8B-B14F-4D97-AF65-F5344CB8AC3E}">
        <p14:creationId xmlns:p14="http://schemas.microsoft.com/office/powerpoint/2010/main" val="5194406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EC9F078-9F89-4BFB-AF7D-B2D9FF3B8C81}" type="datetimeFigureOut">
              <a:rPr lang="en-US" smtClean="0"/>
              <a:t>10/4/2022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E55707-007B-45FD-B779-6DE16D01E418}"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67350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EC9F078-9F89-4BFB-AF7D-B2D9FF3B8C81}" type="datetimeFigureOut">
              <a:rPr lang="en-US" smtClean="0"/>
              <a:t>10/4/2022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E55707-007B-45FD-B779-6DE16D01E418}" type="slidenum">
              <a:rPr lang="en-US" smtClean="0"/>
              <a:t>‹#›</a:t>
            </a:fld>
            <a:endParaRPr lang="en-US"/>
          </a:p>
        </p:txBody>
      </p:sp>
    </p:spTree>
    <p:extLst>
      <p:ext uri="{BB962C8B-B14F-4D97-AF65-F5344CB8AC3E}">
        <p14:creationId xmlns:p14="http://schemas.microsoft.com/office/powerpoint/2010/main" val="37332491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EC9F078-9F89-4BFB-AF7D-B2D9FF3B8C81}" type="datetimeFigureOut">
              <a:rPr lang="en-US" smtClean="0"/>
              <a:t>10/4/2022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5E55707-007B-45FD-B779-6DE16D01E418}" type="slidenum">
              <a:rPr lang="en-US" smtClean="0"/>
              <a:t>‹#›</a:t>
            </a:fld>
            <a:endParaRPr lang="en-US"/>
          </a:p>
        </p:txBody>
      </p:sp>
    </p:spTree>
    <p:extLst>
      <p:ext uri="{BB962C8B-B14F-4D97-AF65-F5344CB8AC3E}">
        <p14:creationId xmlns:p14="http://schemas.microsoft.com/office/powerpoint/2010/main" val="7577337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EC9F078-9F89-4BFB-AF7D-B2D9FF3B8C81}" type="datetimeFigureOut">
              <a:rPr lang="en-US" smtClean="0"/>
              <a:t>10/4/2022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5E55707-007B-45FD-B779-6DE16D01E418}" type="slidenum">
              <a:rPr lang="en-US" smtClean="0"/>
              <a:t>‹#›</a:t>
            </a:fld>
            <a:endParaRPr lang="en-US"/>
          </a:p>
        </p:txBody>
      </p:sp>
    </p:spTree>
    <p:extLst>
      <p:ext uri="{BB962C8B-B14F-4D97-AF65-F5344CB8AC3E}">
        <p14:creationId xmlns:p14="http://schemas.microsoft.com/office/powerpoint/2010/main" val="2716092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EC9F078-9F89-4BFB-AF7D-B2D9FF3B8C81}" type="datetimeFigureOut">
              <a:rPr lang="en-US" smtClean="0"/>
              <a:t>10/4/2022</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25E55707-007B-45FD-B779-6DE16D01E418}" type="slidenum">
              <a:rPr lang="en-US" smtClean="0"/>
              <a:t>‹#›</a:t>
            </a:fld>
            <a:endParaRPr lang="en-US"/>
          </a:p>
        </p:txBody>
      </p:sp>
    </p:spTree>
    <p:extLst>
      <p:ext uri="{BB962C8B-B14F-4D97-AF65-F5344CB8AC3E}">
        <p14:creationId xmlns:p14="http://schemas.microsoft.com/office/powerpoint/2010/main" val="3665738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6EC9F078-9F89-4BFB-AF7D-B2D9FF3B8C81}" type="datetimeFigureOut">
              <a:rPr lang="en-US" smtClean="0"/>
              <a:t>10/4/2022</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5E55707-007B-45FD-B779-6DE16D01E418}" type="slidenum">
              <a:rPr lang="en-US" smtClean="0"/>
              <a:t>‹#›</a:t>
            </a:fld>
            <a:endParaRPr lang="en-US"/>
          </a:p>
        </p:txBody>
      </p:sp>
    </p:spTree>
    <p:extLst>
      <p:ext uri="{BB962C8B-B14F-4D97-AF65-F5344CB8AC3E}">
        <p14:creationId xmlns:p14="http://schemas.microsoft.com/office/powerpoint/2010/main" val="109204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EC9F078-9F89-4BFB-AF7D-B2D9FF3B8C81}" type="datetimeFigureOut">
              <a:rPr lang="en-US" smtClean="0"/>
              <a:t>10/4/2022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E55707-007B-45FD-B779-6DE16D01E418}" type="slidenum">
              <a:rPr lang="en-US" smtClean="0"/>
              <a:t>‹#›</a:t>
            </a:fld>
            <a:endParaRPr lang="en-US"/>
          </a:p>
        </p:txBody>
      </p:sp>
    </p:spTree>
    <p:extLst>
      <p:ext uri="{BB962C8B-B14F-4D97-AF65-F5344CB8AC3E}">
        <p14:creationId xmlns:p14="http://schemas.microsoft.com/office/powerpoint/2010/main" val="59505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C9F078-9F89-4BFB-AF7D-B2D9FF3B8C81}" type="datetimeFigureOut">
              <a:rPr lang="en-US" smtClean="0"/>
              <a:t>10/4/2022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E55707-007B-45FD-B779-6DE16D01E418}" type="slidenum">
              <a:rPr lang="en-US" smtClean="0"/>
              <a:t>‹#›</a:t>
            </a:fld>
            <a:endParaRPr lang="en-US"/>
          </a:p>
        </p:txBody>
      </p:sp>
    </p:spTree>
    <p:extLst>
      <p:ext uri="{BB962C8B-B14F-4D97-AF65-F5344CB8AC3E}">
        <p14:creationId xmlns:p14="http://schemas.microsoft.com/office/powerpoint/2010/main" val="230659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C9F078-9F89-4BFB-AF7D-B2D9FF3B8C81}" type="datetimeFigureOut">
              <a:rPr lang="en-US" smtClean="0"/>
              <a:t>10/4/2022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E55707-007B-45FD-B779-6DE16D01E418}" type="slidenum">
              <a:rPr lang="en-US" smtClean="0"/>
              <a:t>‹#›</a:t>
            </a:fld>
            <a:endParaRPr lang="en-US"/>
          </a:p>
        </p:txBody>
      </p:sp>
    </p:spTree>
    <p:extLst>
      <p:ext uri="{BB962C8B-B14F-4D97-AF65-F5344CB8AC3E}">
        <p14:creationId xmlns:p14="http://schemas.microsoft.com/office/powerpoint/2010/main" val="885132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EC9F078-9F89-4BFB-AF7D-B2D9FF3B8C81}" type="datetimeFigureOut">
              <a:rPr lang="en-US" smtClean="0"/>
              <a:t>10/4/2022</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5E55707-007B-45FD-B779-6DE16D01E418}"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9947228"/>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losrios.edu/admissions/enroll-in-classes/loss-of-priority-registration"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E7F38-0A66-4625-9375-D85887A7DF58}"/>
              </a:ext>
            </a:extLst>
          </p:cNvPr>
          <p:cNvSpPr>
            <a:spLocks noGrp="1"/>
          </p:cNvSpPr>
          <p:nvPr>
            <p:ph type="ctrTitle"/>
          </p:nvPr>
        </p:nvSpPr>
        <p:spPr/>
        <p:txBody>
          <a:bodyPr/>
          <a:lstStyle/>
          <a:p>
            <a:r>
              <a:rPr lang="en-US" dirty="0"/>
              <a:t>Student Communications</a:t>
            </a:r>
          </a:p>
        </p:txBody>
      </p:sp>
      <p:sp>
        <p:nvSpPr>
          <p:cNvPr id="3" name="Subtitle 2">
            <a:extLst>
              <a:ext uri="{FF2B5EF4-FFF2-40B4-BE49-F238E27FC236}">
                <a16:creationId xmlns:a16="http://schemas.microsoft.com/office/drawing/2014/main" id="{60249A69-AE5A-421D-883C-0DD4C1279190}"/>
              </a:ext>
            </a:extLst>
          </p:cNvPr>
          <p:cNvSpPr>
            <a:spLocks noGrp="1"/>
          </p:cNvSpPr>
          <p:nvPr>
            <p:ph type="subTitle" idx="1"/>
          </p:nvPr>
        </p:nvSpPr>
        <p:spPr/>
        <p:txBody>
          <a:bodyPr/>
          <a:lstStyle/>
          <a:p>
            <a:r>
              <a:rPr lang="en-US" dirty="0"/>
              <a:t>At American River College </a:t>
            </a:r>
          </a:p>
        </p:txBody>
      </p:sp>
    </p:spTree>
    <p:extLst>
      <p:ext uri="{BB962C8B-B14F-4D97-AF65-F5344CB8AC3E}">
        <p14:creationId xmlns:p14="http://schemas.microsoft.com/office/powerpoint/2010/main" val="25405045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0B054-0842-472C-8CBE-C8E150C7E896}"/>
              </a:ext>
            </a:extLst>
          </p:cNvPr>
          <p:cNvSpPr>
            <a:spLocks noGrp="1"/>
          </p:cNvSpPr>
          <p:nvPr>
            <p:ph type="title"/>
          </p:nvPr>
        </p:nvSpPr>
        <p:spPr/>
        <p:txBody>
          <a:bodyPr>
            <a:normAutofit/>
          </a:bodyPr>
          <a:lstStyle/>
          <a:p>
            <a:r>
              <a:rPr lang="en-US" sz="4400" dirty="0"/>
              <a:t>Spring 2020 SSC Communications Discussion </a:t>
            </a:r>
          </a:p>
        </p:txBody>
      </p:sp>
      <p:sp>
        <p:nvSpPr>
          <p:cNvPr id="3" name="Content Placeholder 2">
            <a:extLst>
              <a:ext uri="{FF2B5EF4-FFF2-40B4-BE49-F238E27FC236}">
                <a16:creationId xmlns:a16="http://schemas.microsoft.com/office/drawing/2014/main" id="{D329A131-4D4B-4280-82E6-090483578B98}"/>
              </a:ext>
            </a:extLst>
          </p:cNvPr>
          <p:cNvSpPr>
            <a:spLocks noGrp="1"/>
          </p:cNvSpPr>
          <p:nvPr>
            <p:ph idx="1"/>
          </p:nvPr>
        </p:nvSpPr>
        <p:spPr/>
        <p:txBody>
          <a:bodyPr>
            <a:normAutofit fontScale="85000" lnSpcReduction="10000"/>
          </a:bodyPr>
          <a:lstStyle/>
          <a:p>
            <a:pPr marL="0" indent="0">
              <a:buNone/>
            </a:pPr>
            <a:r>
              <a:rPr lang="en-US" b="1" dirty="0"/>
              <a:t>Request to consider taking up  Communication Improvement brought to the SSC in Spring 2021.  At the time the council made two recommendations:</a:t>
            </a:r>
          </a:p>
          <a:p>
            <a:pPr marL="0" indent="0">
              <a:buNone/>
            </a:pPr>
            <a:endParaRPr lang="en-US" dirty="0"/>
          </a:p>
          <a:p>
            <a:pPr lvl="0"/>
            <a:r>
              <a:rPr lang="en-US" dirty="0"/>
              <a:t>Hold a series of “listening sessions” with various departments/offices/employee groups around communication.</a:t>
            </a:r>
          </a:p>
          <a:p>
            <a:pPr lvl="1"/>
            <a:r>
              <a:rPr lang="en-US" dirty="0"/>
              <a:t> What is working? </a:t>
            </a:r>
          </a:p>
          <a:p>
            <a:pPr lvl="1"/>
            <a:r>
              <a:rPr lang="en-US" dirty="0"/>
              <a:t>What are some of the problems/issues people are seeing? </a:t>
            </a:r>
          </a:p>
          <a:p>
            <a:pPr lvl="1"/>
            <a:r>
              <a:rPr lang="en-US" dirty="0"/>
              <a:t>What common questions do their students have in response to communications?   </a:t>
            </a:r>
          </a:p>
          <a:p>
            <a:pPr lvl="1"/>
            <a:r>
              <a:rPr lang="en-US" dirty="0"/>
              <a:t>And use feedback from those sessions to improve communication </a:t>
            </a:r>
          </a:p>
          <a:p>
            <a:pPr lvl="0"/>
            <a:r>
              <a:rPr lang="en-US" dirty="0"/>
              <a:t>Develop a communications “best practices” training that the PIO can offer to groups that want it. </a:t>
            </a:r>
          </a:p>
          <a:p>
            <a:pPr marL="0" lvl="0" indent="0">
              <a:buNone/>
            </a:pPr>
            <a:endParaRPr lang="en-US" dirty="0"/>
          </a:p>
          <a:p>
            <a:pPr marL="0" lvl="0" indent="0">
              <a:buNone/>
            </a:pPr>
            <a:r>
              <a:rPr lang="en-US" b="1" dirty="0"/>
              <a:t>I am returning to the council to determine if we would like to further pursue communication improvements and explore solutions that address ARC’s equity gaps and more effectively serve students.  </a:t>
            </a:r>
          </a:p>
          <a:p>
            <a:pPr marL="0" indent="0">
              <a:buNone/>
            </a:pPr>
            <a:endParaRPr lang="en-US" dirty="0"/>
          </a:p>
          <a:p>
            <a:endParaRPr lang="en-US" dirty="0"/>
          </a:p>
        </p:txBody>
      </p:sp>
    </p:spTree>
    <p:extLst>
      <p:ext uri="{BB962C8B-B14F-4D97-AF65-F5344CB8AC3E}">
        <p14:creationId xmlns:p14="http://schemas.microsoft.com/office/powerpoint/2010/main" val="10671437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DDC9C-8F7D-46E8-855E-6EE64AA0C5C8}"/>
              </a:ext>
            </a:extLst>
          </p:cNvPr>
          <p:cNvSpPr>
            <a:spLocks noGrp="1"/>
          </p:cNvSpPr>
          <p:nvPr>
            <p:ph type="title"/>
          </p:nvPr>
        </p:nvSpPr>
        <p:spPr/>
        <p:txBody>
          <a:bodyPr/>
          <a:lstStyle/>
          <a:p>
            <a:r>
              <a:rPr lang="en-US" dirty="0"/>
              <a:t>Context </a:t>
            </a:r>
          </a:p>
        </p:txBody>
      </p:sp>
      <p:sp>
        <p:nvSpPr>
          <p:cNvPr id="3" name="Content Placeholder 2">
            <a:extLst>
              <a:ext uri="{FF2B5EF4-FFF2-40B4-BE49-F238E27FC236}">
                <a16:creationId xmlns:a16="http://schemas.microsoft.com/office/drawing/2014/main" id="{3306D03C-3515-4910-9BF5-895AA1B1F6D6}"/>
              </a:ext>
            </a:extLst>
          </p:cNvPr>
          <p:cNvSpPr>
            <a:spLocks noGrp="1"/>
          </p:cNvSpPr>
          <p:nvPr>
            <p:ph idx="1"/>
          </p:nvPr>
        </p:nvSpPr>
        <p:spPr>
          <a:xfrm>
            <a:off x="1291833" y="1913828"/>
            <a:ext cx="10058400" cy="4023360"/>
          </a:xfrm>
        </p:spPr>
        <p:txBody>
          <a:bodyPr>
            <a:normAutofit lnSpcReduction="10000"/>
          </a:bodyPr>
          <a:lstStyle/>
          <a:p>
            <a:pPr marL="0" indent="0">
              <a:buNone/>
            </a:pPr>
            <a:r>
              <a:rPr lang="en-US" sz="2800" dirty="0"/>
              <a:t>Is this a good time to explore important student communications and how to best coordinate them within ARC and with our LRCCD counterparts?  </a:t>
            </a:r>
          </a:p>
          <a:p>
            <a:pPr marL="0" indent="0">
              <a:buNone/>
            </a:pPr>
            <a:endParaRPr lang="en-US" sz="2800" dirty="0"/>
          </a:p>
          <a:p>
            <a:pPr lvl="1"/>
            <a:r>
              <a:rPr lang="en-US" sz="2800" dirty="0"/>
              <a:t>Our commitment to racial equity includes the cultural relevance and efficacy of our messaging </a:t>
            </a:r>
          </a:p>
          <a:p>
            <a:pPr lvl="1"/>
            <a:r>
              <a:rPr lang="en-US" sz="2800" dirty="0"/>
              <a:t>Homebases are established</a:t>
            </a:r>
          </a:p>
          <a:p>
            <a:pPr lvl="1"/>
            <a:r>
              <a:rPr lang="en-US" sz="2800" dirty="0"/>
              <a:t>District is centralizing Financial Aid and some elements of Admissions</a:t>
            </a:r>
          </a:p>
          <a:p>
            <a:pPr lvl="1"/>
            <a:r>
              <a:rPr lang="en-US" sz="2800" dirty="0"/>
              <a:t>LRCCD is selecting Customer Relationship Management (CRM) tool </a:t>
            </a:r>
          </a:p>
          <a:p>
            <a:pPr lvl="1"/>
            <a:endParaRPr lang="en-US" dirty="0"/>
          </a:p>
          <a:p>
            <a:pPr marL="0" indent="0">
              <a:buNone/>
            </a:pPr>
            <a:endParaRPr lang="en-US" dirty="0"/>
          </a:p>
        </p:txBody>
      </p:sp>
    </p:spTree>
    <p:extLst>
      <p:ext uri="{BB962C8B-B14F-4D97-AF65-F5344CB8AC3E}">
        <p14:creationId xmlns:p14="http://schemas.microsoft.com/office/powerpoint/2010/main" val="13497446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0E5B13-5039-4E6E-9FC2-61F943723BF0}"/>
              </a:ext>
            </a:extLst>
          </p:cNvPr>
          <p:cNvSpPr>
            <a:spLocks noGrp="1"/>
          </p:cNvSpPr>
          <p:nvPr>
            <p:ph type="title"/>
          </p:nvPr>
        </p:nvSpPr>
        <p:spPr/>
        <p:txBody>
          <a:bodyPr/>
          <a:lstStyle/>
          <a:p>
            <a:r>
              <a:rPr lang="en-US" dirty="0"/>
              <a:t>Modes of Communication </a:t>
            </a:r>
          </a:p>
        </p:txBody>
      </p:sp>
      <p:sp>
        <p:nvSpPr>
          <p:cNvPr id="3" name="Content Placeholder 2">
            <a:extLst>
              <a:ext uri="{FF2B5EF4-FFF2-40B4-BE49-F238E27FC236}">
                <a16:creationId xmlns:a16="http://schemas.microsoft.com/office/drawing/2014/main" id="{1D6CDA49-8166-41E2-9FD6-0978F0B0BFAC}"/>
              </a:ext>
            </a:extLst>
          </p:cNvPr>
          <p:cNvSpPr>
            <a:spLocks noGrp="1"/>
          </p:cNvSpPr>
          <p:nvPr>
            <p:ph idx="1"/>
          </p:nvPr>
        </p:nvSpPr>
        <p:spPr/>
        <p:txBody>
          <a:bodyPr/>
          <a:lstStyle/>
          <a:p>
            <a:r>
              <a:rPr lang="en-US" dirty="0"/>
              <a:t>Canvas</a:t>
            </a:r>
          </a:p>
          <a:p>
            <a:r>
              <a:rPr lang="en-US" dirty="0"/>
              <a:t>Los Rios Gmail </a:t>
            </a:r>
          </a:p>
          <a:p>
            <a:r>
              <a:rPr lang="en-US" dirty="0"/>
              <a:t>Preferred Email </a:t>
            </a:r>
          </a:p>
          <a:p>
            <a:r>
              <a:rPr lang="en-US" dirty="0"/>
              <a:t>Some Text Messages  - </a:t>
            </a:r>
            <a:r>
              <a:rPr lang="en-US" dirty="0" err="1"/>
              <a:t>Opt</a:t>
            </a:r>
            <a:r>
              <a:rPr lang="en-US" dirty="0"/>
              <a:t> In </a:t>
            </a:r>
          </a:p>
          <a:p>
            <a:r>
              <a:rPr lang="en-US" dirty="0"/>
              <a:t>Three places in </a:t>
            </a:r>
            <a:r>
              <a:rPr lang="en-US" dirty="0" err="1"/>
              <a:t>eServices</a:t>
            </a:r>
            <a:endParaRPr lang="en-US" dirty="0"/>
          </a:p>
        </p:txBody>
      </p:sp>
      <p:pic>
        <p:nvPicPr>
          <p:cNvPr id="5" name="Picture 4">
            <a:extLst>
              <a:ext uri="{FF2B5EF4-FFF2-40B4-BE49-F238E27FC236}">
                <a16:creationId xmlns:a16="http://schemas.microsoft.com/office/drawing/2014/main" id="{BDD2CFD4-AFA7-49C1-B414-C009E91A9722}"/>
              </a:ext>
            </a:extLst>
          </p:cNvPr>
          <p:cNvPicPr>
            <a:picLocks noChangeAspect="1"/>
          </p:cNvPicPr>
          <p:nvPr/>
        </p:nvPicPr>
        <p:blipFill>
          <a:blip r:embed="rId2"/>
          <a:stretch>
            <a:fillRect/>
          </a:stretch>
        </p:blipFill>
        <p:spPr>
          <a:xfrm>
            <a:off x="1097280" y="4046705"/>
            <a:ext cx="8394043" cy="2345121"/>
          </a:xfrm>
          <a:prstGeom prst="rect">
            <a:avLst/>
          </a:prstGeom>
        </p:spPr>
      </p:pic>
    </p:spTree>
    <p:extLst>
      <p:ext uri="{BB962C8B-B14F-4D97-AF65-F5344CB8AC3E}">
        <p14:creationId xmlns:p14="http://schemas.microsoft.com/office/powerpoint/2010/main" val="2245192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62042-1998-4F44-B2D3-6504A05E901F}"/>
              </a:ext>
            </a:extLst>
          </p:cNvPr>
          <p:cNvSpPr>
            <a:spLocks noGrp="1"/>
          </p:cNvSpPr>
          <p:nvPr>
            <p:ph type="title"/>
          </p:nvPr>
        </p:nvSpPr>
        <p:spPr>
          <a:xfrm>
            <a:off x="1100846" y="2198450"/>
            <a:ext cx="10515600" cy="369650"/>
          </a:xfrm>
        </p:spPr>
        <p:txBody>
          <a:bodyPr>
            <a:normAutofit fontScale="90000"/>
          </a:bodyPr>
          <a:lstStyle/>
          <a:p>
            <a:r>
              <a:rPr lang="en-US" dirty="0"/>
              <a:t>Areas of Concern </a:t>
            </a:r>
            <a:br>
              <a:rPr lang="en-US" dirty="0"/>
            </a:br>
            <a:br>
              <a:rPr lang="en-US" dirty="0"/>
            </a:br>
            <a:endParaRPr lang="en-US" dirty="0"/>
          </a:p>
        </p:txBody>
      </p:sp>
      <p:sp>
        <p:nvSpPr>
          <p:cNvPr id="3" name="Content Placeholder 2">
            <a:extLst>
              <a:ext uri="{FF2B5EF4-FFF2-40B4-BE49-F238E27FC236}">
                <a16:creationId xmlns:a16="http://schemas.microsoft.com/office/drawing/2014/main" id="{713709E2-333D-40D5-A602-E5FAA9E59626}"/>
              </a:ext>
            </a:extLst>
          </p:cNvPr>
          <p:cNvSpPr>
            <a:spLocks noGrp="1"/>
          </p:cNvSpPr>
          <p:nvPr>
            <p:ph idx="1"/>
          </p:nvPr>
        </p:nvSpPr>
        <p:spPr>
          <a:xfrm>
            <a:off x="750651" y="2198450"/>
            <a:ext cx="10515600" cy="4182893"/>
          </a:xfrm>
        </p:spPr>
        <p:txBody>
          <a:bodyPr>
            <a:normAutofit fontScale="92500" lnSpcReduction="10000"/>
          </a:bodyPr>
          <a:lstStyle/>
          <a:p>
            <a:r>
              <a:rPr lang="en-US" sz="2400" dirty="0"/>
              <a:t>1)Many students who are struggling are not seeking help from our campus services indicating that our messaging may lack cultural competence, clarity, and efficacy. </a:t>
            </a:r>
          </a:p>
          <a:p>
            <a:r>
              <a:rPr lang="en-US" sz="2400" dirty="0"/>
              <a:t>2)The College and District  are over emailing and under communicating with students: </a:t>
            </a:r>
          </a:p>
          <a:p>
            <a:pPr lvl="1"/>
            <a:r>
              <a:rPr lang="en-US" sz="2400" b="1" dirty="0"/>
              <a:t>Unclear or difficult action steps</a:t>
            </a:r>
            <a:r>
              <a:rPr lang="en-US" sz="2400" dirty="0"/>
              <a:t>– barriers to accessing services are unaddressed</a:t>
            </a:r>
          </a:p>
          <a:p>
            <a:pPr lvl="1"/>
            <a:r>
              <a:rPr lang="en-US" sz="2400" b="1" dirty="0"/>
              <a:t>High volume</a:t>
            </a:r>
            <a:r>
              <a:rPr lang="en-US" sz="2400" dirty="0"/>
              <a:t>– student inboxes are full and many students to not regularly check email messages</a:t>
            </a:r>
          </a:p>
          <a:p>
            <a:pPr lvl="1"/>
            <a:r>
              <a:rPr lang="en-US" sz="2400" b="1" dirty="0"/>
              <a:t>Low salience-  </a:t>
            </a:r>
            <a:r>
              <a:rPr lang="en-US" sz="2400" dirty="0"/>
              <a:t>language is not culturally relevant, is confusing, or unclear how it relates to the student</a:t>
            </a:r>
          </a:p>
          <a:p>
            <a:pPr lvl="1"/>
            <a:r>
              <a:rPr lang="en-US" sz="2400" b="1" dirty="0"/>
              <a:t>Impersonal</a:t>
            </a:r>
            <a:r>
              <a:rPr lang="en-US" sz="2400" dirty="0"/>
              <a:t>- promotional materials  are easy to ignore, and mass emails can be alienating and frustrating for students</a:t>
            </a:r>
          </a:p>
          <a:p>
            <a:r>
              <a:rPr lang="en-US" sz="2400" dirty="0"/>
              <a:t>3) Lack of coordination or intentionality regarding who sends messages and which modes of communication are employed. </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7938988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CAE7ED6-1635-4058-A52C-9CDABA906E41}"/>
              </a:ext>
            </a:extLst>
          </p:cNvPr>
          <p:cNvSpPr>
            <a:spLocks noGrp="1"/>
          </p:cNvSpPr>
          <p:nvPr>
            <p:ph type="title"/>
          </p:nvPr>
        </p:nvSpPr>
        <p:spPr>
          <a:xfrm>
            <a:off x="1097280" y="286604"/>
            <a:ext cx="10058400" cy="1065542"/>
          </a:xfrm>
        </p:spPr>
        <p:txBody>
          <a:bodyPr/>
          <a:lstStyle/>
          <a:p>
            <a:r>
              <a:rPr lang="en-US" dirty="0"/>
              <a:t>Current Approach: Promotional Material</a:t>
            </a:r>
          </a:p>
        </p:txBody>
      </p:sp>
      <p:pic>
        <p:nvPicPr>
          <p:cNvPr id="5" name="Content Placeholder 4">
            <a:extLst>
              <a:ext uri="{FF2B5EF4-FFF2-40B4-BE49-F238E27FC236}">
                <a16:creationId xmlns:a16="http://schemas.microsoft.com/office/drawing/2014/main" id="{A449FD97-CFE0-4388-B387-943DC73D066C}"/>
              </a:ext>
            </a:extLst>
          </p:cNvPr>
          <p:cNvPicPr>
            <a:picLocks noGrp="1" noChangeAspect="1"/>
          </p:cNvPicPr>
          <p:nvPr>
            <p:ph idx="1"/>
          </p:nvPr>
        </p:nvPicPr>
        <p:blipFill>
          <a:blip r:embed="rId2"/>
          <a:stretch>
            <a:fillRect/>
          </a:stretch>
        </p:blipFill>
        <p:spPr>
          <a:xfrm>
            <a:off x="1969086" y="1773489"/>
            <a:ext cx="7632114" cy="4797907"/>
          </a:xfrm>
          <a:prstGeom prst="rect">
            <a:avLst/>
          </a:prstGeom>
        </p:spPr>
      </p:pic>
    </p:spTree>
    <p:extLst>
      <p:ext uri="{BB962C8B-B14F-4D97-AF65-F5344CB8AC3E}">
        <p14:creationId xmlns:p14="http://schemas.microsoft.com/office/powerpoint/2010/main" val="26240734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1B1CB82-C48F-4E4C-8B44-C9B522B3D1C7}"/>
              </a:ext>
            </a:extLst>
          </p:cNvPr>
          <p:cNvSpPr>
            <a:spLocks noGrp="1"/>
          </p:cNvSpPr>
          <p:nvPr>
            <p:ph type="title"/>
          </p:nvPr>
        </p:nvSpPr>
        <p:spPr/>
        <p:txBody>
          <a:bodyPr/>
          <a:lstStyle/>
          <a:p>
            <a:r>
              <a:rPr lang="en-US" dirty="0"/>
              <a:t>Proposed Approach: </a:t>
            </a:r>
            <a:br>
              <a:rPr lang="en-US" dirty="0"/>
            </a:br>
            <a:r>
              <a:rPr lang="en-US" dirty="0"/>
              <a:t>Personal &amp; Direct Invitation  </a:t>
            </a:r>
          </a:p>
        </p:txBody>
      </p:sp>
      <p:sp>
        <p:nvSpPr>
          <p:cNvPr id="4" name="Content Placeholder 3">
            <a:extLst>
              <a:ext uri="{FF2B5EF4-FFF2-40B4-BE49-F238E27FC236}">
                <a16:creationId xmlns:a16="http://schemas.microsoft.com/office/drawing/2014/main" id="{324F4468-92A6-41F7-AF7A-665E88A7FD84}"/>
              </a:ext>
            </a:extLst>
          </p:cNvPr>
          <p:cNvSpPr>
            <a:spLocks noGrp="1"/>
          </p:cNvSpPr>
          <p:nvPr>
            <p:ph idx="1"/>
          </p:nvPr>
        </p:nvSpPr>
        <p:spPr/>
        <p:txBody>
          <a:bodyPr>
            <a:normAutofit/>
          </a:bodyPr>
          <a:lstStyle/>
          <a:p>
            <a:pPr marL="0" indent="0">
              <a:buNone/>
            </a:pPr>
            <a:r>
              <a:rPr lang="en-US" sz="2400" dirty="0"/>
              <a:t>Text message  and email communications in addition to marketing materials.</a:t>
            </a:r>
          </a:p>
          <a:p>
            <a:pPr marL="0" indent="0">
              <a:buNone/>
            </a:pPr>
            <a:endParaRPr lang="en-US" dirty="0"/>
          </a:p>
          <a:p>
            <a:pPr marL="0" indent="0">
              <a:buNone/>
            </a:pPr>
            <a:r>
              <a:rPr lang="en-US" dirty="0"/>
              <a:t>Hi Taylor,</a:t>
            </a:r>
          </a:p>
          <a:p>
            <a:pPr marL="0" indent="0">
              <a:buNone/>
            </a:pPr>
            <a:r>
              <a:rPr lang="en-US" dirty="0"/>
              <a:t>It looks like you are taking STAT 300 this semester and I am just checking in to see how it is going.  If you want to connect with a tutor for help with that class, </a:t>
            </a:r>
            <a:r>
              <a:rPr lang="en-US" dirty="0">
                <a:solidFill>
                  <a:srgbClr val="0070C0"/>
                </a:solidFill>
              </a:rPr>
              <a:t>Wendy has Zoom tutoring sessions M, W 3:00-5:30 </a:t>
            </a:r>
            <a:r>
              <a:rPr lang="en-US" dirty="0">
                <a:solidFill>
                  <a:schemeClr val="tx1"/>
                </a:solidFill>
              </a:rPr>
              <a:t>through the </a:t>
            </a:r>
            <a:r>
              <a:rPr lang="en-US" u="sng" dirty="0">
                <a:solidFill>
                  <a:srgbClr val="0070C0"/>
                </a:solidFill>
              </a:rPr>
              <a:t>LRC Tutoring Program</a:t>
            </a:r>
            <a:r>
              <a:rPr lang="en-US" dirty="0"/>
              <a:t>.  You can </a:t>
            </a:r>
            <a:r>
              <a:rPr lang="en-US" u="sng" dirty="0">
                <a:solidFill>
                  <a:srgbClr val="0070C0"/>
                </a:solidFill>
              </a:rPr>
              <a:t>sign up</a:t>
            </a:r>
            <a:r>
              <a:rPr lang="en-US" dirty="0">
                <a:solidFill>
                  <a:srgbClr val="0070C0"/>
                </a:solidFill>
              </a:rPr>
              <a:t> </a:t>
            </a:r>
            <a:r>
              <a:rPr lang="en-US" dirty="0"/>
              <a:t>anytime.  </a:t>
            </a:r>
            <a:endParaRPr lang="en-US" u="sng" dirty="0"/>
          </a:p>
          <a:p>
            <a:pPr marL="0" indent="0">
              <a:buNone/>
            </a:pPr>
            <a:r>
              <a:rPr lang="en-US" dirty="0"/>
              <a:t>If you have questions about any of your other classes or I can do something else to help, let me know! </a:t>
            </a:r>
            <a:endParaRPr lang="en-US" u="sng" dirty="0"/>
          </a:p>
          <a:p>
            <a:pPr marL="0" indent="0">
              <a:buNone/>
            </a:pPr>
            <a:r>
              <a:rPr lang="en-US" u="sng" dirty="0">
                <a:solidFill>
                  <a:srgbClr val="0070C0"/>
                </a:solidFill>
              </a:rPr>
              <a:t>Sam</a:t>
            </a:r>
            <a:r>
              <a:rPr lang="en-US" dirty="0"/>
              <a:t>,</a:t>
            </a:r>
          </a:p>
          <a:p>
            <a:pPr marL="0" indent="0">
              <a:buNone/>
            </a:pPr>
            <a:r>
              <a:rPr lang="en-US" u="sng" dirty="0">
                <a:solidFill>
                  <a:srgbClr val="0070C0"/>
                </a:solidFill>
              </a:rPr>
              <a:t>Arts Homebase </a:t>
            </a:r>
            <a:r>
              <a:rPr lang="en-US" dirty="0"/>
              <a:t>Peer Mentor </a:t>
            </a:r>
          </a:p>
        </p:txBody>
      </p:sp>
    </p:spTree>
    <p:extLst>
      <p:ext uri="{BB962C8B-B14F-4D97-AF65-F5344CB8AC3E}">
        <p14:creationId xmlns:p14="http://schemas.microsoft.com/office/powerpoint/2010/main" val="13397471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26D60-8359-423D-84E6-EC91BC6FEA02}"/>
              </a:ext>
            </a:extLst>
          </p:cNvPr>
          <p:cNvSpPr>
            <a:spLocks noGrp="1"/>
          </p:cNvSpPr>
          <p:nvPr>
            <p:ph type="title"/>
          </p:nvPr>
        </p:nvSpPr>
        <p:spPr>
          <a:xfrm>
            <a:off x="838200" y="365126"/>
            <a:ext cx="10515600" cy="1113478"/>
          </a:xfrm>
        </p:spPr>
        <p:txBody>
          <a:bodyPr>
            <a:normAutofit fontScale="90000"/>
          </a:bodyPr>
          <a:lstStyle/>
          <a:p>
            <a:r>
              <a:rPr lang="en-US" dirty="0"/>
              <a:t>Current Approach: District Communications </a:t>
            </a:r>
          </a:p>
        </p:txBody>
      </p:sp>
      <p:sp>
        <p:nvSpPr>
          <p:cNvPr id="3" name="Content Placeholder 2">
            <a:extLst>
              <a:ext uri="{FF2B5EF4-FFF2-40B4-BE49-F238E27FC236}">
                <a16:creationId xmlns:a16="http://schemas.microsoft.com/office/drawing/2014/main" id="{F38DD98F-2A2E-48B1-AD48-2FBFF93384DB}"/>
              </a:ext>
            </a:extLst>
          </p:cNvPr>
          <p:cNvSpPr>
            <a:spLocks noGrp="1"/>
          </p:cNvSpPr>
          <p:nvPr>
            <p:ph idx="1"/>
          </p:nvPr>
        </p:nvSpPr>
        <p:spPr>
          <a:xfrm>
            <a:off x="262648" y="1896895"/>
            <a:ext cx="11644008" cy="4503906"/>
          </a:xfrm>
        </p:spPr>
        <p:txBody>
          <a:bodyPr>
            <a:normAutofit fontScale="55000" lnSpcReduction="20000"/>
          </a:bodyPr>
          <a:lstStyle/>
          <a:p>
            <a:pPr marL="0" indent="0">
              <a:buNone/>
            </a:pPr>
            <a:r>
              <a:rPr lang="en-US" sz="2900" dirty="0"/>
              <a:t>You have recently been placed on Academic Probation 1 (AP1) or Progress Probation 1 (PP1). This means that at the end of the last term you completed, your cumulative GPA was below 2.0, or you have successfully completed fewer than 50% of the total units you have attempted. </a:t>
            </a:r>
          </a:p>
          <a:p>
            <a:pPr marL="0" indent="0">
              <a:buNone/>
            </a:pPr>
            <a:r>
              <a:rPr lang="en-US" sz="2900" dirty="0"/>
              <a:t>What does this mean for you? After two consecutive terms of Academic or Progress Probation you may not be eligible for priority registration. You may also lose eligibility for the California College Promise Grant (formerly BOG Fee Waiver). This includes students in special programs such as DSPS, EOPS, CalWORKs, and Veterans. After three consecutive semesters of Academic or Progress Probation you may be dismissed from the school. </a:t>
            </a:r>
          </a:p>
          <a:p>
            <a:pPr marL="0" indent="0">
              <a:buNone/>
            </a:pPr>
            <a:r>
              <a:rPr lang="en-US" sz="2900" dirty="0"/>
              <a:t>It’s not too late to get help! There are a number of academic and student support services available to help you get back on track, like tutoring, resource centers, and wellness support. To learn more about how you can get help, contact the home college where you received your Probation or Dismissal. </a:t>
            </a:r>
          </a:p>
          <a:p>
            <a:pPr marL="0" indent="0">
              <a:buNone/>
            </a:pPr>
            <a:r>
              <a:rPr lang="en-US" sz="2900" dirty="0"/>
              <a:t>ARC: Counseling Office, (916) 484-8844</a:t>
            </a:r>
          </a:p>
          <a:p>
            <a:pPr marL="0" indent="0">
              <a:buNone/>
            </a:pPr>
            <a:r>
              <a:rPr lang="en-US" sz="2900" dirty="0"/>
              <a:t>CRC: Counseling Office, (916) 691-7316</a:t>
            </a:r>
          </a:p>
          <a:p>
            <a:pPr marL="0" indent="0">
              <a:buNone/>
            </a:pPr>
            <a:r>
              <a:rPr lang="en-US" sz="2900" dirty="0"/>
              <a:t>FLC: Program for Academic Success &amp; Support, (916) 608-6730</a:t>
            </a:r>
          </a:p>
          <a:p>
            <a:pPr marL="0" indent="0">
              <a:buNone/>
            </a:pPr>
            <a:r>
              <a:rPr lang="en-US" sz="2900" dirty="0"/>
              <a:t>SCC: Counseling Office, (916) 558-2204</a:t>
            </a:r>
          </a:p>
          <a:p>
            <a:pPr marL="0" indent="0">
              <a:buNone/>
            </a:pPr>
            <a:r>
              <a:rPr lang="en-US" sz="2900" dirty="0"/>
              <a:t>You may appeal the loss of priority registration if you have a term GPA of 2.0 and have completed more than half the attempted units for the term. For more information please visit </a:t>
            </a:r>
            <a:r>
              <a:rPr lang="en-US" sz="2900" u="sng" dirty="0">
                <a:hlinkClick r:id="rId3"/>
              </a:rPr>
              <a:t>https://losrios.edu/admissions/enroll-in-classes/loss-of-priority-registration</a:t>
            </a:r>
            <a:r>
              <a:rPr lang="en-US" sz="2900" dirty="0"/>
              <a:t> </a:t>
            </a:r>
          </a:p>
          <a:p>
            <a:endParaRPr lang="en-US" dirty="0"/>
          </a:p>
        </p:txBody>
      </p:sp>
    </p:spTree>
    <p:extLst>
      <p:ext uri="{BB962C8B-B14F-4D97-AF65-F5344CB8AC3E}">
        <p14:creationId xmlns:p14="http://schemas.microsoft.com/office/powerpoint/2010/main" val="1940843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D5C16-8AF2-4060-895F-E0A1850635D1}"/>
              </a:ext>
            </a:extLst>
          </p:cNvPr>
          <p:cNvSpPr>
            <a:spLocks noGrp="1"/>
          </p:cNvSpPr>
          <p:nvPr>
            <p:ph type="title"/>
          </p:nvPr>
        </p:nvSpPr>
        <p:spPr/>
        <p:txBody>
          <a:bodyPr/>
          <a:lstStyle/>
          <a:p>
            <a:r>
              <a:rPr lang="en-US" dirty="0"/>
              <a:t>Proposed Approach:</a:t>
            </a:r>
          </a:p>
        </p:txBody>
      </p:sp>
      <p:sp>
        <p:nvSpPr>
          <p:cNvPr id="3" name="Content Placeholder 2">
            <a:extLst>
              <a:ext uri="{FF2B5EF4-FFF2-40B4-BE49-F238E27FC236}">
                <a16:creationId xmlns:a16="http://schemas.microsoft.com/office/drawing/2014/main" id="{942EC503-6662-40AD-A8F9-3E25E170B2E3}"/>
              </a:ext>
            </a:extLst>
          </p:cNvPr>
          <p:cNvSpPr>
            <a:spLocks noGrp="1"/>
          </p:cNvSpPr>
          <p:nvPr>
            <p:ph idx="1"/>
          </p:nvPr>
        </p:nvSpPr>
        <p:spPr>
          <a:xfrm>
            <a:off x="1097280" y="1845734"/>
            <a:ext cx="10058400" cy="4496700"/>
          </a:xfrm>
        </p:spPr>
        <p:txBody>
          <a:bodyPr>
            <a:normAutofit/>
          </a:bodyPr>
          <a:lstStyle/>
          <a:p>
            <a:pPr marL="0" indent="0">
              <a:buNone/>
            </a:pPr>
            <a:r>
              <a:rPr lang="en-US" dirty="0"/>
              <a:t>Coordinate with District Admissions and Records and Financial Aid teams to maximize effectiveness of communications addressing financial and academic concerns.  </a:t>
            </a:r>
          </a:p>
          <a:p>
            <a:pPr marL="0" indent="0">
              <a:buNone/>
            </a:pPr>
            <a:r>
              <a:rPr lang="en-US" dirty="0"/>
              <a:t>Use a CRM to break students into smaller populations so that information can be more specific  and easy to act on.  This can also connect them with their UNITE center program, Learning Community, Homebase, or Categorical Program.  We could make statements like:</a:t>
            </a:r>
          </a:p>
          <a:p>
            <a:pPr marL="0" indent="0">
              <a:buNone/>
            </a:pPr>
            <a:endParaRPr lang="en-US" b="1" dirty="0"/>
          </a:p>
          <a:p>
            <a:pPr marL="201168" lvl="1" indent="0">
              <a:buNone/>
            </a:pPr>
            <a:r>
              <a:rPr lang="en-US" b="1" dirty="0"/>
              <a:t>You are on </a:t>
            </a:r>
            <a:r>
              <a:rPr lang="en-US" b="1" u="sng" dirty="0">
                <a:solidFill>
                  <a:srgbClr val="0070C0"/>
                </a:solidFill>
              </a:rPr>
              <a:t>Academic Probation</a:t>
            </a:r>
            <a:r>
              <a:rPr lang="en-US" b="1" dirty="0"/>
              <a:t>, so let’s meet to discuss this.  </a:t>
            </a:r>
            <a:r>
              <a:rPr lang="en-US" b="1" u="sng" dirty="0">
                <a:solidFill>
                  <a:srgbClr val="0070C0"/>
                </a:solidFill>
              </a:rPr>
              <a:t>Book an appointment </a:t>
            </a:r>
            <a:r>
              <a:rPr lang="en-US" b="1" dirty="0"/>
              <a:t>so we can go over the details.  A few things you should know:</a:t>
            </a:r>
          </a:p>
          <a:p>
            <a:pPr lvl="2">
              <a:buFont typeface="Wingdings" panose="05000000000000000000" pitchFamily="2" charset="2"/>
              <a:buChar char="§"/>
            </a:pPr>
            <a:r>
              <a:rPr lang="en-US" sz="1800" b="1" dirty="0"/>
              <a:t>This will change your registration date from ___ to ___ but won’t effect your other EOPS Services. </a:t>
            </a:r>
            <a:r>
              <a:rPr lang="en-US" sz="1800" b="1" u="sng" dirty="0">
                <a:solidFill>
                  <a:srgbClr val="0070C0"/>
                </a:solidFill>
              </a:rPr>
              <a:t>Fill out </a:t>
            </a:r>
            <a:r>
              <a:rPr lang="en-US" sz="1800" b="1" dirty="0">
                <a:solidFill>
                  <a:schemeClr val="tx2"/>
                </a:solidFill>
              </a:rPr>
              <a:t>this petition</a:t>
            </a:r>
            <a:r>
              <a:rPr lang="en-US" sz="1800" b="1" dirty="0"/>
              <a:t> to be able to register on your original date.</a:t>
            </a:r>
            <a:endParaRPr lang="en-US" sz="1800" b="1" dirty="0">
              <a:solidFill>
                <a:schemeClr val="tx2"/>
              </a:solidFill>
            </a:endParaRPr>
          </a:p>
          <a:p>
            <a:pPr lvl="2">
              <a:buFont typeface="Wingdings" panose="05000000000000000000" pitchFamily="2" charset="2"/>
              <a:buChar char="§"/>
            </a:pPr>
            <a:r>
              <a:rPr lang="en-US" sz="1800" b="1" dirty="0">
                <a:solidFill>
                  <a:schemeClr val="tx2"/>
                </a:solidFill>
              </a:rPr>
              <a:t>Your California Promise Grant will be in place for next semester but you must improve your GPA for Spring 2023 to keep it.  </a:t>
            </a:r>
          </a:p>
          <a:p>
            <a:pPr lvl="2">
              <a:buFont typeface="Wingdings" panose="05000000000000000000" pitchFamily="2" charset="2"/>
              <a:buChar char="§"/>
            </a:pPr>
            <a:r>
              <a:rPr lang="en-US" sz="1800" b="1" dirty="0">
                <a:solidFill>
                  <a:schemeClr val="tx2"/>
                </a:solidFill>
              </a:rPr>
              <a:t>You will be getting an email- from Financial Aid about </a:t>
            </a:r>
            <a:r>
              <a:rPr lang="en-US" sz="1800" b="1" u="sng" dirty="0">
                <a:solidFill>
                  <a:srgbClr val="0070C0"/>
                </a:solidFill>
              </a:rPr>
              <a:t>Satisfactory Academic Progress</a:t>
            </a:r>
            <a:r>
              <a:rPr lang="en-US" sz="1800" b="1" dirty="0">
                <a:solidFill>
                  <a:schemeClr val="tx2"/>
                </a:solidFill>
              </a:rPr>
              <a:t>.  We can talk about this more when we meet.  </a:t>
            </a:r>
          </a:p>
          <a:p>
            <a:pPr marL="201168" lvl="1" indent="0">
              <a:buNone/>
            </a:pPr>
            <a:endParaRPr lang="en-US" u="sng" dirty="0">
              <a:solidFill>
                <a:srgbClr val="0070C0"/>
              </a:solidFill>
            </a:endParaRPr>
          </a:p>
        </p:txBody>
      </p:sp>
    </p:spTree>
    <p:extLst>
      <p:ext uri="{BB962C8B-B14F-4D97-AF65-F5344CB8AC3E}">
        <p14:creationId xmlns:p14="http://schemas.microsoft.com/office/powerpoint/2010/main" val="21635875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85B05-1557-44F1-9CD8-925804677980}"/>
              </a:ext>
            </a:extLst>
          </p:cNvPr>
          <p:cNvSpPr>
            <a:spLocks noGrp="1"/>
          </p:cNvSpPr>
          <p:nvPr>
            <p:ph type="title"/>
          </p:nvPr>
        </p:nvSpPr>
        <p:spPr/>
        <p:txBody>
          <a:bodyPr/>
          <a:lstStyle/>
          <a:p>
            <a:r>
              <a:rPr lang="en-US" dirty="0"/>
              <a:t>Possible SSC Actions </a:t>
            </a:r>
          </a:p>
        </p:txBody>
      </p:sp>
      <p:sp>
        <p:nvSpPr>
          <p:cNvPr id="3" name="Content Placeholder 2">
            <a:extLst>
              <a:ext uri="{FF2B5EF4-FFF2-40B4-BE49-F238E27FC236}">
                <a16:creationId xmlns:a16="http://schemas.microsoft.com/office/drawing/2014/main" id="{53DB5BC9-3FC7-4688-989E-FE36A781060B}"/>
              </a:ext>
            </a:extLst>
          </p:cNvPr>
          <p:cNvSpPr>
            <a:spLocks noGrp="1"/>
          </p:cNvSpPr>
          <p:nvPr>
            <p:ph idx="1"/>
          </p:nvPr>
        </p:nvSpPr>
        <p:spPr/>
        <p:txBody>
          <a:bodyPr/>
          <a:lstStyle/>
          <a:p>
            <a:endParaRPr lang="en-US" dirty="0"/>
          </a:p>
          <a:p>
            <a:endParaRPr lang="en-US" dirty="0"/>
          </a:p>
          <a:p>
            <a:pPr>
              <a:buFont typeface="Wingdings" panose="05000000000000000000" pitchFamily="2" charset="2"/>
              <a:buChar char="§"/>
            </a:pPr>
            <a:r>
              <a:rPr lang="en-US" dirty="0"/>
              <a:t>Support a communications audit or information gathering effort for Spring 2023.  We are exploring a plan to have HB Peers track all college and district communications for the semester.</a:t>
            </a:r>
          </a:p>
          <a:p>
            <a:pPr>
              <a:buFont typeface="Wingdings" panose="05000000000000000000" pitchFamily="2" charset="2"/>
              <a:buChar char="§"/>
            </a:pPr>
            <a:endParaRPr lang="en-US" dirty="0"/>
          </a:p>
          <a:p>
            <a:pPr>
              <a:buFont typeface="Wingdings" panose="05000000000000000000" pitchFamily="2" charset="2"/>
              <a:buChar char="§"/>
            </a:pPr>
            <a:r>
              <a:rPr lang="en-US" dirty="0"/>
              <a:t>Create a Communications workgroup in Fall 2023 to review information, explore possible improvements, and make recommendations to the Student Success Council and the Executive Leadership team.   </a:t>
            </a:r>
          </a:p>
          <a:p>
            <a:endParaRPr lang="en-US" dirty="0"/>
          </a:p>
          <a:p>
            <a:endParaRPr lang="en-US" dirty="0"/>
          </a:p>
          <a:p>
            <a:endParaRPr lang="en-US" dirty="0"/>
          </a:p>
          <a:p>
            <a:pPr marL="0" indent="0">
              <a:buNone/>
            </a:pPr>
            <a:endParaRPr lang="en-US" dirty="0"/>
          </a:p>
          <a:p>
            <a:pPr marL="0" indent="0">
              <a:buNone/>
            </a:pPr>
            <a:endParaRPr lang="en-US" dirty="0"/>
          </a:p>
          <a:p>
            <a:pPr marL="0" indent="0">
              <a:buNone/>
            </a:pPr>
            <a:endParaRPr lang="en-US" dirty="0"/>
          </a:p>
          <a:p>
            <a:endParaRPr lang="en-US" dirty="0"/>
          </a:p>
          <a:p>
            <a:endParaRPr lang="en-US" dirty="0"/>
          </a:p>
        </p:txBody>
      </p:sp>
    </p:spTree>
    <p:extLst>
      <p:ext uri="{BB962C8B-B14F-4D97-AF65-F5344CB8AC3E}">
        <p14:creationId xmlns:p14="http://schemas.microsoft.com/office/powerpoint/2010/main" val="20557644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72D19-0B88-48F2-BAFF-0D7E66910991}"/>
              </a:ext>
            </a:extLst>
          </p:cNvPr>
          <p:cNvSpPr>
            <a:spLocks noGrp="1"/>
          </p:cNvSpPr>
          <p:nvPr>
            <p:ph type="title"/>
          </p:nvPr>
        </p:nvSpPr>
        <p:spPr/>
        <p:txBody>
          <a:bodyPr>
            <a:normAutofit/>
          </a:bodyPr>
          <a:lstStyle/>
          <a:p>
            <a:r>
              <a:rPr lang="en-US" sz="4400" dirty="0"/>
              <a:t>Ideas for a Proposed </a:t>
            </a:r>
            <a:br>
              <a:rPr lang="en-US" sz="4400" dirty="0"/>
            </a:br>
            <a:r>
              <a:rPr lang="en-US" sz="4400"/>
              <a:t>Fall 2023 Communications </a:t>
            </a:r>
            <a:r>
              <a:rPr lang="en-US" sz="4400" dirty="0"/>
              <a:t>Group </a:t>
            </a:r>
          </a:p>
        </p:txBody>
      </p:sp>
      <p:sp>
        <p:nvSpPr>
          <p:cNvPr id="3" name="Content Placeholder 2">
            <a:extLst>
              <a:ext uri="{FF2B5EF4-FFF2-40B4-BE49-F238E27FC236}">
                <a16:creationId xmlns:a16="http://schemas.microsoft.com/office/drawing/2014/main" id="{473803E5-DFE8-4E89-AD0A-3FF348110783}"/>
              </a:ext>
            </a:extLst>
          </p:cNvPr>
          <p:cNvSpPr>
            <a:spLocks noGrp="1"/>
          </p:cNvSpPr>
          <p:nvPr>
            <p:ph idx="1"/>
          </p:nvPr>
        </p:nvSpPr>
        <p:spPr/>
        <p:txBody>
          <a:bodyPr>
            <a:normAutofit/>
          </a:bodyPr>
          <a:lstStyle/>
          <a:p>
            <a:pPr marL="0" indent="0">
              <a:buNone/>
            </a:pPr>
            <a:r>
              <a:rPr lang="en-US" b="1" dirty="0"/>
              <a:t>Students, faculty, and administrators can use the student data collected in Spring 2023, the ARC Disproportionality Impacted Groups’ research,  additional sources exploring social science in student communications, and equity-informed practices to</a:t>
            </a:r>
            <a:r>
              <a:rPr lang="en-US" dirty="0"/>
              <a:t>:</a:t>
            </a:r>
          </a:p>
          <a:p>
            <a:pPr>
              <a:buFont typeface="Wingdings" panose="05000000000000000000" pitchFamily="2" charset="2"/>
              <a:buChar char="§"/>
            </a:pPr>
            <a:r>
              <a:rPr lang="en-US" dirty="0"/>
              <a:t>Determine how to develop trust and insure a manageable volume of communications</a:t>
            </a:r>
          </a:p>
          <a:p>
            <a:pPr>
              <a:buFont typeface="Wingdings" panose="05000000000000000000" pitchFamily="2" charset="2"/>
              <a:buChar char="§"/>
            </a:pPr>
            <a:r>
              <a:rPr lang="en-US" dirty="0"/>
              <a:t>Create a guide and training materials regarding effective modes of communication, language, calls to actions, etc.  </a:t>
            </a:r>
          </a:p>
          <a:p>
            <a:pPr>
              <a:buFont typeface="Wingdings" panose="05000000000000000000" pitchFamily="2" charset="2"/>
              <a:buChar char="§"/>
            </a:pPr>
            <a:r>
              <a:rPr lang="en-US" dirty="0"/>
              <a:t>Make recommendations to SSC and ELT regarding:</a:t>
            </a:r>
          </a:p>
          <a:p>
            <a:pPr lvl="1">
              <a:buFont typeface="Wingdings" panose="05000000000000000000" pitchFamily="2" charset="2"/>
              <a:buChar char="§"/>
            </a:pPr>
            <a:r>
              <a:rPr lang="en-US" dirty="0"/>
              <a:t>Coordinating messaging with DO and internally at ARC </a:t>
            </a:r>
          </a:p>
          <a:p>
            <a:pPr lvl="1">
              <a:buFont typeface="Wingdings" panose="05000000000000000000" pitchFamily="2" charset="2"/>
              <a:buChar char="§"/>
            </a:pPr>
            <a:r>
              <a:rPr lang="en-US" dirty="0"/>
              <a:t>Using communications to better support students belonging to Disproportionately Impacted groups </a:t>
            </a:r>
          </a:p>
          <a:p>
            <a:pPr lvl="1">
              <a:buFont typeface="Wingdings" panose="05000000000000000000" pitchFamily="2" charset="2"/>
              <a:buChar char="§"/>
            </a:pPr>
            <a:r>
              <a:rPr lang="en-US" dirty="0"/>
              <a:t>Communications training and support for the ARC Homebases, Learning Communities, and departments</a:t>
            </a:r>
          </a:p>
          <a:p>
            <a:pPr lvl="1">
              <a:buFont typeface="Wingdings" panose="05000000000000000000" pitchFamily="2" charset="2"/>
              <a:buChar char="§"/>
            </a:pPr>
            <a:endParaRPr lang="en-US" dirty="0"/>
          </a:p>
          <a:p>
            <a:pPr lvl="1">
              <a:buFont typeface="Wingdings" panose="05000000000000000000" pitchFamily="2" charset="2"/>
              <a:buChar char="§"/>
            </a:pPr>
            <a:endParaRPr lang="en-US" dirty="0"/>
          </a:p>
          <a:p>
            <a:pPr lvl="1">
              <a:buFont typeface="Wingdings" panose="05000000000000000000" pitchFamily="2" charset="2"/>
              <a:buChar char="§"/>
            </a:pPr>
            <a:endParaRPr lang="en-US" dirty="0"/>
          </a:p>
          <a:p>
            <a:pPr lvl="1">
              <a:buFont typeface="Wingdings" panose="05000000000000000000" pitchFamily="2" charset="2"/>
              <a:buChar char="§"/>
            </a:pPr>
            <a:endParaRPr lang="en-US" dirty="0"/>
          </a:p>
          <a:p>
            <a:endParaRPr lang="en-US" dirty="0"/>
          </a:p>
        </p:txBody>
      </p:sp>
    </p:spTree>
    <p:extLst>
      <p:ext uri="{BB962C8B-B14F-4D97-AF65-F5344CB8AC3E}">
        <p14:creationId xmlns:p14="http://schemas.microsoft.com/office/powerpoint/2010/main" val="2932117337"/>
      </p:ext>
    </p:extLst>
  </p:cSld>
  <p:clrMapOvr>
    <a:masterClrMapping/>
  </p:clrMapOvr>
</p:sld>
</file>

<file path=ppt/theme/theme1.xml><?xml version="1.0" encoding="utf-8"?>
<a:theme xmlns:a="http://schemas.openxmlformats.org/drawingml/2006/main" name="Retrospect">
  <a:themeElements>
    <a:clrScheme name="Retrospect">
      <a:dk1>
        <a:srgbClr val="000000"/>
      </a:dk1>
      <a:lt1>
        <a:srgbClr val="FFFFFF"/>
      </a:lt1>
      <a:dk2>
        <a:srgbClr val="46464A"/>
      </a:dk2>
      <a:lt2>
        <a:srgbClr val="D1D9E1"/>
      </a:lt2>
      <a:accent1>
        <a:srgbClr val="6F6F74"/>
      </a:accent1>
      <a:accent2>
        <a:srgbClr val="A7B789"/>
      </a:accent2>
      <a:accent3>
        <a:srgbClr val="BEAE98"/>
      </a:accent3>
      <a:accent4>
        <a:srgbClr val="92A9B9"/>
      </a:accent4>
      <a:accent5>
        <a:srgbClr val="9C8265"/>
      </a:accent5>
      <a:accent6>
        <a:srgbClr val="8D6974"/>
      </a:accent6>
      <a:hlink>
        <a:srgbClr val="67AABF"/>
      </a:hlink>
      <a:folHlink>
        <a:srgbClr val="B1B5AB"/>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BAB94BD4-5D6D-4148-AB57-A4CCF1FD4E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631</TotalTime>
  <Words>1437</Words>
  <Application>Microsoft Office PowerPoint</Application>
  <PresentationFormat>Widescreen</PresentationFormat>
  <Paragraphs>125</Paragraphs>
  <Slides>11</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Wingdings</vt:lpstr>
      <vt:lpstr>Retrospect</vt:lpstr>
      <vt:lpstr>Student Communications</vt:lpstr>
      <vt:lpstr>Spring 2020 SSC Communications Discussion </vt:lpstr>
      <vt:lpstr>Context </vt:lpstr>
      <vt:lpstr>Modes of Communication </vt:lpstr>
      <vt:lpstr>Areas of Concern   </vt:lpstr>
      <vt:lpstr>Current Approach: Promotional Material</vt:lpstr>
      <vt:lpstr>Proposed Approach:  Personal &amp; Direct Invitation  </vt:lpstr>
      <vt:lpstr>Current Approach: District Communications </vt:lpstr>
      <vt:lpstr>Proposed Approach:</vt:lpstr>
      <vt:lpstr>Possible SSC Actions </vt:lpstr>
      <vt:lpstr>Ideas for a Proposed  Fall 2023 Communications Group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Nelson, Jessica</dc:creator>
  <cp:lastModifiedBy>Nelson, Jessica</cp:lastModifiedBy>
  <cp:revision>35</cp:revision>
  <dcterms:created xsi:type="dcterms:W3CDTF">2022-10-03T17:04:39Z</dcterms:created>
  <dcterms:modified xsi:type="dcterms:W3CDTF">2022-10-04T23:54:10Z</dcterms:modified>
</cp:coreProperties>
</file>