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9144000" cy="5143500" type="screen16x9"/>
  <p:notesSz cx="6858000" cy="9144000"/>
  <p:embeddedFontLst>
    <p:embeddedFont>
      <p:font typeface="Proxima Nova" panose="020B0604020202020204"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14" y="3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2cc94d8caeb_0_15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2cc94d8caeb_0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2cc94d8caeb_0_1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2cc94d8caeb_0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2cc94d8caeb_0_16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2cc94d8caeb_0_1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2cc94d8caeb_0_43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2cc94d8caeb_0_4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2cc94d8caeb_0_4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2cc94d8caeb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2cc94d8caeb_0_4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2cc94d8caeb_0_4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2cc94d8caeb_0_50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2cc94d8caeb_0_5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2cc94d8caeb_0_4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2cc94d8caeb_0_4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2cc94d8caeb_0_4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2cc94d8caeb_0_4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2cc94d8caeb_0_47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2cc94d8caeb_0_4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2cc94d8caeb_0_48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2cc94d8caeb_0_4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2cc94d8caeb_0_49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2cc94d8caeb_0_4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2cc94d8caeb_0_49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2cc94d8caeb_0_4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2cc9b57b71b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2cc9b57b71b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28f3ed453ac_1_0: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28f3ed453ac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28f3ed453ac_1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28f3ed453ac_1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28f3ed453ac_1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28f3ed453ac_1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28f3ed453ac_1_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28f3ed453ac_1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28f3ed453ac_1_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28f3ed453ac_1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28f3ed453ac_1_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28f3ed453ac_1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28f3ed453ac_1_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28f3ed453ac_1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28f3ed453ac_1_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 name="Google Shape;191;g28f3ed453ac_1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28f3ed453ac_1_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28f3ed453ac_1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28f3ed453ac_1_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28f3ed453ac_1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28f3ed453ac_1_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28f3ed453ac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28f3ed453ac_1_5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28f3ed453ac_1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8f3ed453ac_1_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28f3ed453ac_1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28f3ed453ac_1_6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28f3ed453ac_1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28f3ed453ac_1_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28f3ed453ac_1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cxnSp>
        <p:nvCxnSpPr>
          <p:cNvPr id="10" name="Google Shape;10;p2"/>
          <p:cNvCxnSpPr/>
          <p:nvPr/>
        </p:nvCxnSpPr>
        <p:spPr>
          <a:xfrm>
            <a:off x="0" y="2998150"/>
            <a:ext cx="9144000" cy="0"/>
          </a:xfrm>
          <a:prstGeom prst="straightConnector1">
            <a:avLst/>
          </a:prstGeom>
          <a:noFill/>
          <a:ln w="19050" cap="flat" cmpd="sng">
            <a:solidFill>
              <a:schemeClr val="lt2"/>
            </a:solidFill>
            <a:prstDash val="solid"/>
            <a:round/>
            <a:headEnd type="none" w="sm" len="sm"/>
            <a:tailEnd type="none" w="sm" len="sm"/>
          </a:ln>
        </p:spPr>
      </p:cxnSp>
      <p:sp>
        <p:nvSpPr>
          <p:cNvPr id="11" name="Google Shape;11;p2"/>
          <p:cNvSpPr txBox="1">
            <a:spLocks noGrp="1"/>
          </p:cNvSpPr>
          <p:nvPr>
            <p:ph type="ctrTitle"/>
          </p:nvPr>
        </p:nvSpPr>
        <p:spPr>
          <a:xfrm>
            <a:off x="510450" y="1257300"/>
            <a:ext cx="8123100" cy="1588500"/>
          </a:xfrm>
          <a:prstGeom prst="rect">
            <a:avLst/>
          </a:prstGeom>
        </p:spPr>
        <p:txBody>
          <a:bodyPr spcFirstLastPara="1" wrap="square" lIns="91425" tIns="91425" rIns="91425" bIns="91425" anchor="b" anchorCtr="0">
            <a:norm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a:endParaRPr/>
          </a:p>
        </p:txBody>
      </p:sp>
      <p:sp>
        <p:nvSpPr>
          <p:cNvPr id="12" name="Google Shape;12;p2"/>
          <p:cNvSpPr txBox="1">
            <a:spLocks noGrp="1"/>
          </p:cNvSpPr>
          <p:nvPr>
            <p:ph type="subTitle" idx="1"/>
          </p:nvPr>
        </p:nvSpPr>
        <p:spPr>
          <a:xfrm>
            <a:off x="510450" y="3182313"/>
            <a:ext cx="8123100" cy="6300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Clr>
                <a:schemeClr val="lt1"/>
              </a:buClr>
              <a:buSzPts val="2400"/>
              <a:buNone/>
              <a:defRPr sz="2400">
                <a:solidFill>
                  <a:schemeClr val="lt1"/>
                </a:solidFill>
              </a:defRPr>
            </a:lvl1pPr>
            <a:lvl2pPr lvl="1" rtl="0">
              <a:lnSpc>
                <a:spcPct val="100000"/>
              </a:lnSpc>
              <a:spcBef>
                <a:spcPts val="0"/>
              </a:spcBef>
              <a:spcAft>
                <a:spcPts val="0"/>
              </a:spcAft>
              <a:buClr>
                <a:schemeClr val="lt1"/>
              </a:buClr>
              <a:buSzPts val="2400"/>
              <a:buNone/>
              <a:defRPr sz="2400">
                <a:solidFill>
                  <a:schemeClr val="lt1"/>
                </a:solidFill>
              </a:defRPr>
            </a:lvl2pPr>
            <a:lvl3pPr lvl="2" rtl="0">
              <a:lnSpc>
                <a:spcPct val="100000"/>
              </a:lnSpc>
              <a:spcBef>
                <a:spcPts val="0"/>
              </a:spcBef>
              <a:spcAft>
                <a:spcPts val="0"/>
              </a:spcAft>
              <a:buClr>
                <a:schemeClr val="lt1"/>
              </a:buClr>
              <a:buSzPts val="2400"/>
              <a:buNone/>
              <a:defRPr sz="2400">
                <a:solidFill>
                  <a:schemeClr val="lt1"/>
                </a:solidFill>
              </a:defRPr>
            </a:lvl3pPr>
            <a:lvl4pPr lvl="3" rtl="0">
              <a:lnSpc>
                <a:spcPct val="100000"/>
              </a:lnSpc>
              <a:spcBef>
                <a:spcPts val="0"/>
              </a:spcBef>
              <a:spcAft>
                <a:spcPts val="0"/>
              </a:spcAft>
              <a:buClr>
                <a:schemeClr val="lt1"/>
              </a:buClr>
              <a:buSzPts val="2400"/>
              <a:buNone/>
              <a:defRPr sz="2400">
                <a:solidFill>
                  <a:schemeClr val="lt1"/>
                </a:solidFill>
              </a:defRPr>
            </a:lvl4pPr>
            <a:lvl5pPr lvl="4" rtl="0">
              <a:lnSpc>
                <a:spcPct val="100000"/>
              </a:lnSpc>
              <a:spcBef>
                <a:spcPts val="0"/>
              </a:spcBef>
              <a:spcAft>
                <a:spcPts val="0"/>
              </a:spcAft>
              <a:buClr>
                <a:schemeClr val="lt1"/>
              </a:buClr>
              <a:buSzPts val="2400"/>
              <a:buNone/>
              <a:defRPr sz="2400">
                <a:solidFill>
                  <a:schemeClr val="lt1"/>
                </a:solidFill>
              </a:defRPr>
            </a:lvl5pPr>
            <a:lvl6pPr lvl="5" rtl="0">
              <a:lnSpc>
                <a:spcPct val="100000"/>
              </a:lnSpc>
              <a:spcBef>
                <a:spcPts val="0"/>
              </a:spcBef>
              <a:spcAft>
                <a:spcPts val="0"/>
              </a:spcAft>
              <a:buClr>
                <a:schemeClr val="lt1"/>
              </a:buClr>
              <a:buSzPts val="2400"/>
              <a:buNone/>
              <a:defRPr sz="2400">
                <a:solidFill>
                  <a:schemeClr val="lt1"/>
                </a:solidFill>
              </a:defRPr>
            </a:lvl6pPr>
            <a:lvl7pPr lvl="6" rtl="0">
              <a:lnSpc>
                <a:spcPct val="100000"/>
              </a:lnSpc>
              <a:spcBef>
                <a:spcPts val="0"/>
              </a:spcBef>
              <a:spcAft>
                <a:spcPts val="0"/>
              </a:spcAft>
              <a:buClr>
                <a:schemeClr val="lt1"/>
              </a:buClr>
              <a:buSzPts val="2400"/>
              <a:buNone/>
              <a:defRPr sz="2400">
                <a:solidFill>
                  <a:schemeClr val="lt1"/>
                </a:solidFill>
              </a:defRPr>
            </a:lvl7pPr>
            <a:lvl8pPr lvl="7" rtl="0">
              <a:lnSpc>
                <a:spcPct val="100000"/>
              </a:lnSpc>
              <a:spcBef>
                <a:spcPts val="0"/>
              </a:spcBef>
              <a:spcAft>
                <a:spcPts val="0"/>
              </a:spcAft>
              <a:buClr>
                <a:schemeClr val="lt1"/>
              </a:buClr>
              <a:buSzPts val="2400"/>
              <a:buNone/>
              <a:defRPr sz="2400">
                <a:solidFill>
                  <a:schemeClr val="lt1"/>
                </a:solidFill>
              </a:defRPr>
            </a:lvl8pPr>
            <a:lvl9pPr lvl="8" rtl="0">
              <a:lnSpc>
                <a:spcPct val="100000"/>
              </a:lnSpc>
              <a:spcBef>
                <a:spcPts val="0"/>
              </a:spcBef>
              <a:spcAft>
                <a:spcPts val="0"/>
              </a:spcAft>
              <a:buClr>
                <a:schemeClr val="lt1"/>
              </a:buClr>
              <a:buSzPts val="2400"/>
              <a:buNone/>
              <a:defRPr sz="2400">
                <a:solidFill>
                  <a:schemeClr val="lt1"/>
                </a:solidFill>
              </a:defRPr>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4"/>
        <p:cNvGrpSpPr/>
        <p:nvPr/>
      </p:nvGrpSpPr>
      <p:grpSpPr>
        <a:xfrm>
          <a:off x="0" y="0"/>
          <a:ext cx="0" cy="0"/>
          <a:chOff x="0" y="0"/>
          <a:chExt cx="0" cy="0"/>
        </a:xfrm>
      </p:grpSpPr>
      <p:cxnSp>
        <p:nvCxnSpPr>
          <p:cNvPr id="15" name="Google Shape;15;p3"/>
          <p:cNvCxnSpPr/>
          <p:nvPr/>
        </p:nvCxnSpPr>
        <p:spPr>
          <a:xfrm>
            <a:off x="0" y="2998150"/>
            <a:ext cx="9144000" cy="0"/>
          </a:xfrm>
          <a:prstGeom prst="straightConnector1">
            <a:avLst/>
          </a:prstGeom>
          <a:noFill/>
          <a:ln w="19050" cap="flat" cmpd="sng">
            <a:solidFill>
              <a:schemeClr val="lt2"/>
            </a:solidFill>
            <a:prstDash val="solid"/>
            <a:round/>
            <a:headEnd type="none" w="sm" len="sm"/>
            <a:tailEnd type="none" w="sm" len="sm"/>
          </a:ln>
        </p:spPr>
      </p:cxnSp>
      <p:sp>
        <p:nvSpPr>
          <p:cNvPr id="16" name="Google Shape;16;p3"/>
          <p:cNvSpPr txBox="1">
            <a:spLocks noGrp="1"/>
          </p:cNvSpPr>
          <p:nvPr>
            <p:ph type="title"/>
          </p:nvPr>
        </p:nvSpPr>
        <p:spPr>
          <a:xfrm>
            <a:off x="510450" y="2057400"/>
            <a:ext cx="8123100" cy="778800"/>
          </a:xfrm>
          <a:prstGeom prst="rect">
            <a:avLst/>
          </a:prstGeom>
        </p:spPr>
        <p:txBody>
          <a:bodyPr spcFirstLastPara="1" wrap="square" lIns="91425" tIns="91425" rIns="91425" bIns="91425" anchor="b" anchorCtr="0">
            <a:norm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17" name="Google Shape;17;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0" name="Google Shape;30;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797500" cy="4090800"/>
          </a:xfrm>
          <a:prstGeom prst="rect">
            <a:avLst/>
          </a:prstGeom>
        </p:spPr>
        <p:txBody>
          <a:bodyPr spcFirstLastPara="1" wrap="square" lIns="91425" tIns="91425" rIns="91425" bIns="91425" anchor="ctr"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7" name="Google Shape;37;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 name="Google Shape;40;p9"/>
          <p:cNvCxnSpPr/>
          <p:nvPr/>
        </p:nvCxnSpPr>
        <p:spPr>
          <a:xfrm>
            <a:off x="5029675" y="4495500"/>
            <a:ext cx="468300" cy="0"/>
          </a:xfrm>
          <a:prstGeom prst="straightConnector1">
            <a:avLst/>
          </a:prstGeom>
          <a:noFill/>
          <a:ln w="19050" cap="flat" cmpd="sng">
            <a:solidFill>
              <a:schemeClr val="lt2"/>
            </a:solidFill>
            <a:prstDash val="solid"/>
            <a:round/>
            <a:headEnd type="none" w="sm" len="sm"/>
            <a:tailEnd type="none" w="sm" len="sm"/>
          </a:ln>
        </p:spPr>
      </p:cxnSp>
      <p:sp>
        <p:nvSpPr>
          <p:cNvPr id="41" name="Google Shape;41;p9"/>
          <p:cNvSpPr txBox="1">
            <a:spLocks noGrp="1"/>
          </p:cNvSpPr>
          <p:nvPr>
            <p:ph type="title"/>
          </p:nvPr>
        </p:nvSpPr>
        <p:spPr>
          <a:xfrm>
            <a:off x="265500" y="1205825"/>
            <a:ext cx="4045200" cy="1509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769001"/>
            <a:ext cx="4045200" cy="13455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Clr>
                <a:schemeClr val="lt1"/>
              </a:buClr>
              <a:buSzPts val="1800"/>
              <a:buChar char="●"/>
              <a:defRPr>
                <a:solidFill>
                  <a:schemeClr val="lt1"/>
                </a:solidFill>
              </a:defRPr>
            </a:lvl1pPr>
            <a:lvl2pPr marL="914400" lvl="1" indent="-317500" rtl="0">
              <a:spcBef>
                <a:spcPts val="0"/>
              </a:spcBef>
              <a:spcAft>
                <a:spcPts val="0"/>
              </a:spcAft>
              <a:buClr>
                <a:schemeClr val="lt1"/>
              </a:buClr>
              <a:buSzPts val="1400"/>
              <a:buChar char="○"/>
              <a:defRPr>
                <a:solidFill>
                  <a:schemeClr val="lt1"/>
                </a:solidFill>
              </a:defRPr>
            </a:lvl2pPr>
            <a:lvl3pPr marL="1371600" lvl="2" indent="-317500" rtl="0">
              <a:spcBef>
                <a:spcPts val="0"/>
              </a:spcBef>
              <a:spcAft>
                <a:spcPts val="0"/>
              </a:spcAft>
              <a:buClr>
                <a:schemeClr val="lt1"/>
              </a:buClr>
              <a:buSzPts val="1400"/>
              <a:buChar char="■"/>
              <a:defRPr>
                <a:solidFill>
                  <a:schemeClr val="lt1"/>
                </a:solidFill>
              </a:defRPr>
            </a:lvl3pPr>
            <a:lvl4pPr marL="1828800" lvl="3" indent="-317500" rtl="0">
              <a:spcBef>
                <a:spcPts val="0"/>
              </a:spcBef>
              <a:spcAft>
                <a:spcPts val="0"/>
              </a:spcAft>
              <a:buClr>
                <a:schemeClr val="lt1"/>
              </a:buClr>
              <a:buSzPts val="1400"/>
              <a:buChar char="●"/>
              <a:defRPr>
                <a:solidFill>
                  <a:schemeClr val="lt1"/>
                </a:solidFill>
              </a:defRPr>
            </a:lvl4pPr>
            <a:lvl5pPr marL="2286000" lvl="4" indent="-317500" rtl="0">
              <a:spcBef>
                <a:spcPts val="0"/>
              </a:spcBef>
              <a:spcAft>
                <a:spcPts val="0"/>
              </a:spcAft>
              <a:buClr>
                <a:schemeClr val="lt1"/>
              </a:buClr>
              <a:buSzPts val="1400"/>
              <a:buChar char="○"/>
              <a:defRPr>
                <a:solidFill>
                  <a:schemeClr val="lt1"/>
                </a:solidFill>
              </a:defRPr>
            </a:lvl5pPr>
            <a:lvl6pPr marL="2743200" lvl="5" indent="-317500" rtl="0">
              <a:spcBef>
                <a:spcPts val="0"/>
              </a:spcBef>
              <a:spcAft>
                <a:spcPts val="0"/>
              </a:spcAft>
              <a:buClr>
                <a:schemeClr val="lt1"/>
              </a:buClr>
              <a:buSzPts val="1400"/>
              <a:buChar char="■"/>
              <a:defRPr>
                <a:solidFill>
                  <a:schemeClr val="lt1"/>
                </a:solidFill>
              </a:defRPr>
            </a:lvl6pPr>
            <a:lvl7pPr marL="3200400" lvl="6" indent="-317500" rtl="0">
              <a:spcBef>
                <a:spcPts val="0"/>
              </a:spcBef>
              <a:spcAft>
                <a:spcPts val="0"/>
              </a:spcAft>
              <a:buClr>
                <a:schemeClr val="lt1"/>
              </a:buClr>
              <a:buSzPts val="1400"/>
              <a:buChar char="●"/>
              <a:defRPr>
                <a:solidFill>
                  <a:schemeClr val="lt1"/>
                </a:solidFill>
              </a:defRPr>
            </a:lvl7pPr>
            <a:lvl8pPr marL="3657600" lvl="7" indent="-317500" rtl="0">
              <a:spcBef>
                <a:spcPts val="0"/>
              </a:spcBef>
              <a:spcAft>
                <a:spcPts val="0"/>
              </a:spcAft>
              <a:buClr>
                <a:schemeClr val="lt1"/>
              </a:buClr>
              <a:buSzPts val="1400"/>
              <a:buChar char="○"/>
              <a:defRPr>
                <a:solidFill>
                  <a:schemeClr val="lt1"/>
                </a:solidFill>
              </a:defRPr>
            </a:lvl8pPr>
            <a:lvl9pPr marL="4114800" lvl="8" indent="-317500" rtl="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1700" y="4236825"/>
            <a:ext cx="5998800" cy="5988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2100"/>
              <a:buNone/>
              <a:defRPr sz="2100"/>
            </a:lvl1pPr>
          </a:lstStyle>
          <a:p>
            <a:endParaRPr/>
          </a:p>
        </p:txBody>
      </p:sp>
      <p:sp>
        <p:nvSpPr>
          <p:cNvPr id="47" name="Google Shape;47;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11"/>
          <p:cNvSpPr txBox="1">
            <a:spLocks noGrp="1"/>
          </p:cNvSpPr>
          <p:nvPr>
            <p:ph type="title" hasCustomPrompt="1"/>
          </p:nvPr>
        </p:nvSpPr>
        <p:spPr>
          <a:xfrm>
            <a:off x="311700" y="991475"/>
            <a:ext cx="8520600" cy="19179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14000"/>
              <a:buNone/>
              <a:defRPr sz="14000" b="1"/>
            </a:lvl1pPr>
            <a:lvl2pPr lvl="1" algn="ctr" rtl="0">
              <a:spcBef>
                <a:spcPts val="0"/>
              </a:spcBef>
              <a:spcAft>
                <a:spcPts val="0"/>
              </a:spcAft>
              <a:buSzPts val="14000"/>
              <a:buNone/>
              <a:defRPr sz="14000" b="1"/>
            </a:lvl2pPr>
            <a:lvl3pPr lvl="2" algn="ctr" rtl="0">
              <a:spcBef>
                <a:spcPts val="0"/>
              </a:spcBef>
              <a:spcAft>
                <a:spcPts val="0"/>
              </a:spcAft>
              <a:buSzPts val="14000"/>
              <a:buNone/>
              <a:defRPr sz="14000" b="1"/>
            </a:lvl3pPr>
            <a:lvl4pPr lvl="3" algn="ctr" rtl="0">
              <a:spcBef>
                <a:spcPts val="0"/>
              </a:spcBef>
              <a:spcAft>
                <a:spcPts val="0"/>
              </a:spcAft>
              <a:buSzPts val="14000"/>
              <a:buNone/>
              <a:defRPr sz="14000" b="1"/>
            </a:lvl4pPr>
            <a:lvl5pPr lvl="4" algn="ctr" rtl="0">
              <a:spcBef>
                <a:spcPts val="0"/>
              </a:spcBef>
              <a:spcAft>
                <a:spcPts val="0"/>
              </a:spcAft>
              <a:buSzPts val="14000"/>
              <a:buNone/>
              <a:defRPr sz="14000" b="1"/>
            </a:lvl5pPr>
            <a:lvl6pPr lvl="5" algn="ctr" rtl="0">
              <a:spcBef>
                <a:spcPts val="0"/>
              </a:spcBef>
              <a:spcAft>
                <a:spcPts val="0"/>
              </a:spcAft>
              <a:buSzPts val="14000"/>
              <a:buNone/>
              <a:defRPr sz="14000" b="1"/>
            </a:lvl6pPr>
            <a:lvl7pPr lvl="6" algn="ctr" rtl="0">
              <a:spcBef>
                <a:spcPts val="0"/>
              </a:spcBef>
              <a:spcAft>
                <a:spcPts val="0"/>
              </a:spcAft>
              <a:buSzPts val="14000"/>
              <a:buNone/>
              <a:defRPr sz="14000" b="1"/>
            </a:lvl7pPr>
            <a:lvl8pPr lvl="7" algn="ctr" rtl="0">
              <a:spcBef>
                <a:spcPts val="0"/>
              </a:spcBef>
              <a:spcAft>
                <a:spcPts val="0"/>
              </a:spcAft>
              <a:buSzPts val="14000"/>
              <a:buNone/>
              <a:defRPr sz="14000" b="1"/>
            </a:lvl8pPr>
            <a:lvl9pPr lvl="8" algn="ctr" rtl="0">
              <a:spcBef>
                <a:spcPts val="0"/>
              </a:spcBef>
              <a:spcAft>
                <a:spcPts val="0"/>
              </a:spcAft>
              <a:buSzPts val="14000"/>
              <a:buNone/>
              <a:defRPr sz="14000" b="1"/>
            </a:lvl9pPr>
          </a:lstStyle>
          <a:p>
            <a:r>
              <a:t>xx%</a:t>
            </a:r>
          </a:p>
        </p:txBody>
      </p:sp>
      <p:sp>
        <p:nvSpPr>
          <p:cNvPr id="51" name="Google Shape;51;p11"/>
          <p:cNvSpPr txBox="1">
            <a:spLocks noGrp="1"/>
          </p:cNvSpPr>
          <p:nvPr>
            <p:ph type="body" idx="1"/>
          </p:nvPr>
        </p:nvSpPr>
        <p:spPr>
          <a:xfrm>
            <a:off x="311700" y="3071300"/>
            <a:ext cx="8520600" cy="9018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pearmin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1pPr>
            <a:lvl2pPr lvl="1"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2pPr>
            <a:lvl3pPr lvl="2"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3pPr>
            <a:lvl4pPr lvl="3"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4pPr>
            <a:lvl5pPr lvl="4"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5pPr>
            <a:lvl6pPr lvl="5"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6pPr>
            <a:lvl7pPr lvl="6"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7pPr>
            <a:lvl8pPr lvl="7"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8pPr>
            <a:lvl9pPr lvl="8"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accent3"/>
              </a:buClr>
              <a:buSzPts val="1800"/>
              <a:buFont typeface="Proxima Nova"/>
              <a:buChar char="●"/>
              <a:defRPr sz="1800">
                <a:solidFill>
                  <a:schemeClr val="accent3"/>
                </a:solidFill>
                <a:latin typeface="Proxima Nova"/>
                <a:ea typeface="Proxima Nova"/>
                <a:cs typeface="Proxima Nova"/>
                <a:sym typeface="Proxima Nova"/>
              </a:defRPr>
            </a:lvl1pPr>
            <a:lvl2pPr marL="914400" lvl="1" indent="-317500" rtl="0">
              <a:lnSpc>
                <a:spcPct val="115000"/>
              </a:lnSpc>
              <a:spcBef>
                <a:spcPts val="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2pPr>
            <a:lvl3pPr marL="1371600" lvl="2" indent="-317500" rtl="0">
              <a:lnSpc>
                <a:spcPct val="115000"/>
              </a:lnSpc>
              <a:spcBef>
                <a:spcPts val="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3pPr>
            <a:lvl4pPr marL="1828800" lvl="3" indent="-317500" rtl="0">
              <a:lnSpc>
                <a:spcPct val="115000"/>
              </a:lnSpc>
              <a:spcBef>
                <a:spcPts val="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4pPr>
            <a:lvl5pPr marL="2286000" lvl="4" indent="-317500" rtl="0">
              <a:lnSpc>
                <a:spcPct val="115000"/>
              </a:lnSpc>
              <a:spcBef>
                <a:spcPts val="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5pPr>
            <a:lvl6pPr marL="2743200" lvl="5" indent="-317500" rtl="0">
              <a:lnSpc>
                <a:spcPct val="115000"/>
              </a:lnSpc>
              <a:spcBef>
                <a:spcPts val="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6pPr>
            <a:lvl7pPr marL="3200400" lvl="6" indent="-317500" rtl="0">
              <a:lnSpc>
                <a:spcPct val="115000"/>
              </a:lnSpc>
              <a:spcBef>
                <a:spcPts val="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7pPr>
            <a:lvl8pPr marL="3657600" lvl="7" indent="-317500" rtl="0">
              <a:lnSpc>
                <a:spcPct val="115000"/>
              </a:lnSpc>
              <a:spcBef>
                <a:spcPts val="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8pPr>
            <a:lvl9pPr marL="4114800" lvl="8" indent="-317500" rtl="0">
              <a:lnSpc>
                <a:spcPct val="115000"/>
              </a:lnSpc>
              <a:spcBef>
                <a:spcPts val="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dk1"/>
                </a:solidFill>
                <a:latin typeface="Proxima Nova"/>
                <a:ea typeface="Proxima Nova"/>
                <a:cs typeface="Proxima Nova"/>
                <a:sym typeface="Proxima Nova"/>
              </a:defRPr>
            </a:lvl1pPr>
            <a:lvl2pPr lvl="1" algn="r" rtl="0">
              <a:buNone/>
              <a:defRPr sz="1000">
                <a:solidFill>
                  <a:schemeClr val="dk1"/>
                </a:solidFill>
                <a:latin typeface="Proxima Nova"/>
                <a:ea typeface="Proxima Nova"/>
                <a:cs typeface="Proxima Nova"/>
                <a:sym typeface="Proxima Nova"/>
              </a:defRPr>
            </a:lvl2pPr>
            <a:lvl3pPr lvl="2" algn="r" rtl="0">
              <a:buNone/>
              <a:defRPr sz="1000">
                <a:solidFill>
                  <a:schemeClr val="dk1"/>
                </a:solidFill>
                <a:latin typeface="Proxima Nova"/>
                <a:ea typeface="Proxima Nova"/>
                <a:cs typeface="Proxima Nova"/>
                <a:sym typeface="Proxima Nova"/>
              </a:defRPr>
            </a:lvl3pPr>
            <a:lvl4pPr lvl="3" algn="r" rtl="0">
              <a:buNone/>
              <a:defRPr sz="1000">
                <a:solidFill>
                  <a:schemeClr val="dk1"/>
                </a:solidFill>
                <a:latin typeface="Proxima Nova"/>
                <a:ea typeface="Proxima Nova"/>
                <a:cs typeface="Proxima Nova"/>
                <a:sym typeface="Proxima Nova"/>
              </a:defRPr>
            </a:lvl4pPr>
            <a:lvl5pPr lvl="4" algn="r" rtl="0">
              <a:buNone/>
              <a:defRPr sz="1000">
                <a:solidFill>
                  <a:schemeClr val="dk1"/>
                </a:solidFill>
                <a:latin typeface="Proxima Nova"/>
                <a:ea typeface="Proxima Nova"/>
                <a:cs typeface="Proxima Nova"/>
                <a:sym typeface="Proxima Nova"/>
              </a:defRPr>
            </a:lvl5pPr>
            <a:lvl6pPr lvl="5" algn="r" rtl="0">
              <a:buNone/>
              <a:defRPr sz="1000">
                <a:solidFill>
                  <a:schemeClr val="dk1"/>
                </a:solidFill>
                <a:latin typeface="Proxima Nova"/>
                <a:ea typeface="Proxima Nova"/>
                <a:cs typeface="Proxima Nova"/>
                <a:sym typeface="Proxima Nova"/>
              </a:defRPr>
            </a:lvl6pPr>
            <a:lvl7pPr lvl="6" algn="r" rtl="0">
              <a:buNone/>
              <a:defRPr sz="1000">
                <a:solidFill>
                  <a:schemeClr val="dk1"/>
                </a:solidFill>
                <a:latin typeface="Proxima Nova"/>
                <a:ea typeface="Proxima Nova"/>
                <a:cs typeface="Proxima Nova"/>
                <a:sym typeface="Proxima Nova"/>
              </a:defRPr>
            </a:lvl7pPr>
            <a:lvl8pPr lvl="7" algn="r" rtl="0">
              <a:buNone/>
              <a:defRPr sz="1000">
                <a:solidFill>
                  <a:schemeClr val="dk1"/>
                </a:solidFill>
                <a:latin typeface="Proxima Nova"/>
                <a:ea typeface="Proxima Nova"/>
                <a:cs typeface="Proxima Nova"/>
                <a:sym typeface="Proxima Nova"/>
              </a:defRPr>
            </a:lvl8pPr>
            <a:lvl9pPr lvl="8" algn="r" rtl="0">
              <a:buNone/>
              <a:defRPr sz="1000">
                <a:solidFill>
                  <a:schemeClr val="dk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510450" y="1257300"/>
            <a:ext cx="8123100" cy="1588500"/>
          </a:xfrm>
          <a:prstGeom prst="rect">
            <a:avLst/>
          </a:prstGeom>
        </p:spPr>
        <p:txBody>
          <a:bodyPr spcFirstLastPara="1" wrap="square" lIns="91425" tIns="91425" rIns="91425" bIns="91425" anchor="b" anchorCtr="0">
            <a:normAutofit fontScale="90000"/>
          </a:bodyPr>
          <a:lstStyle/>
          <a:p>
            <a:pPr marL="0" lvl="0" indent="0" algn="l" rtl="0">
              <a:spcBef>
                <a:spcPts val="0"/>
              </a:spcBef>
              <a:spcAft>
                <a:spcPts val="0"/>
              </a:spcAft>
              <a:buNone/>
            </a:pPr>
            <a:r>
              <a:rPr lang="en"/>
              <a:t>AB 1705 and the Final Phase of Implementation</a:t>
            </a:r>
            <a:endParaRPr/>
          </a:p>
        </p:txBody>
      </p:sp>
      <p:sp>
        <p:nvSpPr>
          <p:cNvPr id="60" name="Google Shape;60;p13"/>
          <p:cNvSpPr txBox="1">
            <a:spLocks noGrp="1"/>
          </p:cNvSpPr>
          <p:nvPr>
            <p:ph type="subTitle" idx="1"/>
          </p:nvPr>
        </p:nvSpPr>
        <p:spPr>
          <a:xfrm>
            <a:off x="510450" y="3182313"/>
            <a:ext cx="8123100" cy="630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Math</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STEM-Related Courses</a:t>
            </a:r>
            <a:endParaRPr/>
          </a:p>
        </p:txBody>
      </p:sp>
      <p:sp>
        <p:nvSpPr>
          <p:cNvPr id="66" name="Google Shape;66;p14"/>
          <p:cNvSpPr txBox="1">
            <a:spLocks noGrp="1"/>
          </p:cNvSpPr>
          <p:nvPr>
            <p:ph type="body" idx="1"/>
          </p:nvPr>
        </p:nvSpPr>
        <p:spPr>
          <a:xfrm>
            <a:off x="311700" y="1152475"/>
            <a:ext cx="42603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STEM Preparatory Courses</a:t>
            </a:r>
            <a:endParaRPr b="1"/>
          </a:p>
          <a:p>
            <a:pPr marL="0" lvl="0" indent="0" algn="l" rtl="0">
              <a:spcBef>
                <a:spcPts val="1200"/>
              </a:spcBef>
              <a:spcAft>
                <a:spcPts val="0"/>
              </a:spcAft>
              <a:buNone/>
            </a:pPr>
            <a:r>
              <a:rPr lang="en"/>
              <a:t>•	Math 333:  Intro to College Algebra</a:t>
            </a:r>
            <a:endParaRPr/>
          </a:p>
          <a:p>
            <a:pPr marL="0" lvl="0" indent="0" algn="l" rtl="0">
              <a:spcBef>
                <a:spcPts val="1200"/>
              </a:spcBef>
              <a:spcAft>
                <a:spcPts val="0"/>
              </a:spcAft>
              <a:buNone/>
            </a:pPr>
            <a:r>
              <a:rPr lang="en"/>
              <a:t>•	Math 372:  College Algebra</a:t>
            </a:r>
            <a:endParaRPr/>
          </a:p>
          <a:p>
            <a:pPr marL="0" lvl="0" indent="0" algn="l" rtl="0">
              <a:spcBef>
                <a:spcPts val="1200"/>
              </a:spcBef>
              <a:spcAft>
                <a:spcPts val="0"/>
              </a:spcAft>
              <a:buNone/>
            </a:pPr>
            <a:r>
              <a:rPr lang="en"/>
              <a:t>•	Math 373:  Trigonometry</a:t>
            </a:r>
            <a:endParaRPr/>
          </a:p>
          <a:p>
            <a:pPr marL="0" lvl="0" indent="0" algn="l" rtl="0">
              <a:spcBef>
                <a:spcPts val="1200"/>
              </a:spcBef>
              <a:spcAft>
                <a:spcPts val="0"/>
              </a:spcAft>
              <a:buNone/>
            </a:pPr>
            <a:r>
              <a:rPr lang="en"/>
              <a:t>•	Math 375:  Precalculus</a:t>
            </a:r>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sp>
        <p:nvSpPr>
          <p:cNvPr id="67" name="Google Shape;67;p14"/>
          <p:cNvSpPr txBox="1">
            <a:spLocks noGrp="1"/>
          </p:cNvSpPr>
          <p:nvPr>
            <p:ph type="body" idx="1"/>
          </p:nvPr>
        </p:nvSpPr>
        <p:spPr>
          <a:xfrm>
            <a:off x="4680700" y="1152475"/>
            <a:ext cx="42603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Calculus Courses</a:t>
            </a:r>
            <a:endParaRPr b="1"/>
          </a:p>
          <a:p>
            <a:pPr marL="0" lvl="0" indent="0" algn="l" rtl="0">
              <a:spcBef>
                <a:spcPts val="1200"/>
              </a:spcBef>
              <a:spcAft>
                <a:spcPts val="0"/>
              </a:spcAft>
              <a:buNone/>
            </a:pPr>
            <a:r>
              <a:rPr lang="en"/>
              <a:t>•	Math 340:  Business Calculus</a:t>
            </a:r>
            <a:endParaRPr/>
          </a:p>
          <a:p>
            <a:pPr marL="0" lvl="0" indent="0" algn="l" rtl="0">
              <a:spcBef>
                <a:spcPts val="1200"/>
              </a:spcBef>
              <a:spcAft>
                <a:spcPts val="0"/>
              </a:spcAft>
              <a:buNone/>
            </a:pPr>
            <a:r>
              <a:rPr lang="en"/>
              <a:t>•	Math 355:  Calc for Bio and Med I</a:t>
            </a:r>
            <a:endParaRPr/>
          </a:p>
          <a:p>
            <a:pPr marL="0" lvl="0" indent="0" algn="l" rtl="0">
              <a:spcBef>
                <a:spcPts val="1200"/>
              </a:spcBef>
              <a:spcAft>
                <a:spcPts val="0"/>
              </a:spcAft>
              <a:buNone/>
            </a:pPr>
            <a:r>
              <a:rPr lang="en"/>
              <a:t>•	Math 400:  Calculus I </a:t>
            </a:r>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Pathways</a:t>
            </a:r>
            <a:endParaRPr/>
          </a:p>
        </p:txBody>
      </p:sp>
      <p:sp>
        <p:nvSpPr>
          <p:cNvPr id="73" name="Google Shape;73;p15"/>
          <p:cNvSpPr txBox="1">
            <a:spLocks noGrp="1"/>
          </p:cNvSpPr>
          <p:nvPr>
            <p:ph type="body" idx="1"/>
          </p:nvPr>
        </p:nvSpPr>
        <p:spPr>
          <a:xfrm>
            <a:off x="311700" y="1152475"/>
            <a:ext cx="83832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a:t>Business					333 → 340</a:t>
            </a:r>
            <a:br>
              <a:rPr lang="en"/>
            </a:br>
            <a:endParaRPr/>
          </a:p>
          <a:p>
            <a:pPr marL="457200" lvl="0" indent="-342900" algn="l" rtl="0">
              <a:spcBef>
                <a:spcPts val="0"/>
              </a:spcBef>
              <a:spcAft>
                <a:spcPts val="0"/>
              </a:spcAft>
              <a:buSzPts val="1800"/>
              <a:buChar char="●"/>
            </a:pPr>
            <a:r>
              <a:rPr lang="en"/>
              <a:t>Biology and Medicine		333 → 373 → 355</a:t>
            </a:r>
            <a:br>
              <a:rPr lang="en"/>
            </a:br>
            <a:r>
              <a:rPr lang="en"/>
              <a:t>	</a:t>
            </a:r>
            <a:endParaRPr/>
          </a:p>
          <a:p>
            <a:pPr marL="457200" lvl="0" indent="-342900" algn="l" rtl="0">
              <a:spcBef>
                <a:spcPts val="0"/>
              </a:spcBef>
              <a:spcAft>
                <a:spcPts val="0"/>
              </a:spcAft>
              <a:buSzPts val="1800"/>
              <a:buChar char="●"/>
            </a:pPr>
            <a:r>
              <a:rPr lang="en"/>
              <a:t>STEM					333 → 375 → 400 </a:t>
            </a:r>
            <a:endParaRPr/>
          </a:p>
          <a:p>
            <a:pPr marL="2743200" lvl="0" indent="0" algn="l" rtl="0">
              <a:spcBef>
                <a:spcPts val="1200"/>
              </a:spcBef>
              <a:spcAft>
                <a:spcPts val="1200"/>
              </a:spcAft>
              <a:buNone/>
            </a:pPr>
            <a:r>
              <a:rPr lang="en"/>
              <a:t>or        372/373 → 400</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Placements (Current)</a:t>
            </a:r>
            <a:endParaRPr/>
          </a:p>
        </p:txBody>
      </p:sp>
      <p:sp>
        <p:nvSpPr>
          <p:cNvPr id="79" name="Google Shape;79;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a:t>Students who have not successfully completed Algebra II or Integrated Math 3 are placed into Math 333.</a:t>
            </a:r>
            <a:endParaRPr/>
          </a:p>
          <a:p>
            <a:pPr marL="0" lvl="0" indent="0" algn="l" rtl="0">
              <a:spcBef>
                <a:spcPts val="1200"/>
              </a:spcBef>
              <a:spcAft>
                <a:spcPts val="0"/>
              </a:spcAft>
              <a:buNone/>
            </a:pPr>
            <a:endParaRPr/>
          </a:p>
          <a:p>
            <a:pPr marL="457200" lvl="0" indent="-342900" algn="l" rtl="0">
              <a:spcBef>
                <a:spcPts val="1200"/>
              </a:spcBef>
              <a:spcAft>
                <a:spcPts val="0"/>
              </a:spcAft>
              <a:buSzPts val="1800"/>
              <a:buChar char="●"/>
            </a:pPr>
            <a:r>
              <a:rPr lang="en"/>
              <a:t>Students who have successfully completed Alg II or IM 3 but not Trig/Precalculus are placed into Math 372/373 and 375.</a:t>
            </a:r>
            <a:endParaRPr/>
          </a:p>
          <a:p>
            <a:pPr marL="0" lvl="0" indent="0" algn="l" rtl="0">
              <a:spcBef>
                <a:spcPts val="1200"/>
              </a:spcBef>
              <a:spcAft>
                <a:spcPts val="0"/>
              </a:spcAft>
              <a:buNone/>
            </a:pPr>
            <a:endParaRPr/>
          </a:p>
          <a:p>
            <a:pPr marL="457200" lvl="0" indent="-342900" algn="l" rtl="0">
              <a:spcBef>
                <a:spcPts val="1200"/>
              </a:spcBef>
              <a:spcAft>
                <a:spcPts val="0"/>
              </a:spcAft>
              <a:buSzPts val="1800"/>
              <a:buChar char="●"/>
            </a:pPr>
            <a:r>
              <a:rPr lang="en"/>
              <a:t>Students who have successfully completed Precalculus are placed into      Math 400.</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AB 1705 Implementation </a:t>
            </a:r>
            <a:endParaRPr/>
          </a:p>
        </p:txBody>
      </p:sp>
      <p:sp>
        <p:nvSpPr>
          <p:cNvPr id="85" name="Google Shape;85;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For non-STEM Calculus: </a:t>
            </a:r>
            <a:endParaRPr/>
          </a:p>
          <a:p>
            <a:pPr marL="457200" lvl="0" indent="0" algn="l" rtl="0">
              <a:spcBef>
                <a:spcPts val="1200"/>
              </a:spcBef>
              <a:spcAft>
                <a:spcPts val="0"/>
              </a:spcAft>
              <a:buNone/>
            </a:pPr>
            <a:r>
              <a:rPr lang="en"/>
              <a:t>Starting Fall 2024, all Business and Econ majors will receive direct placement into Math 340.</a:t>
            </a:r>
            <a:endParaRPr/>
          </a:p>
          <a:p>
            <a:pPr marL="0" lvl="0" indent="0" algn="l" rtl="0">
              <a:spcBef>
                <a:spcPts val="1200"/>
              </a:spcBef>
              <a:spcAft>
                <a:spcPts val="0"/>
              </a:spcAft>
              <a:buNone/>
            </a:pPr>
            <a:endParaRPr/>
          </a:p>
          <a:p>
            <a:pPr marL="0" lvl="0" indent="0" algn="l" rtl="0">
              <a:spcBef>
                <a:spcPts val="1200"/>
              </a:spcBef>
              <a:spcAft>
                <a:spcPts val="0"/>
              </a:spcAft>
              <a:buNone/>
            </a:pPr>
            <a:r>
              <a:rPr lang="en"/>
              <a:t>For STEM Calculus:</a:t>
            </a:r>
            <a:endParaRPr/>
          </a:p>
          <a:p>
            <a:pPr marL="457200" lvl="0" indent="0" algn="l" rtl="0">
              <a:spcBef>
                <a:spcPts val="1200"/>
              </a:spcBef>
              <a:spcAft>
                <a:spcPts val="1200"/>
              </a:spcAft>
              <a:buNone/>
            </a:pPr>
            <a:r>
              <a:rPr lang="en"/>
              <a:t>Starting Fall 2025, all STEM majors will receive direct placement into Math 355 or Math 400, regardless of what mathematics coursework they have completed.</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Offering Preparatory Courses</a:t>
            </a:r>
            <a:endParaRPr/>
          </a:p>
        </p:txBody>
      </p:sp>
      <p:sp>
        <p:nvSpPr>
          <p:cNvPr id="91" name="Google Shape;91;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Q:  Can ARC offer preparatory course(s) as an option for STEM majors who feel they will not succeed in Calculus I without a foundation in algebra and trigonometry?  </a:t>
            </a:r>
            <a:endParaRPr/>
          </a:p>
          <a:p>
            <a:pPr marL="0" lvl="0" indent="0" algn="l" rtl="0">
              <a:spcBef>
                <a:spcPts val="1200"/>
              </a:spcBef>
              <a:spcAft>
                <a:spcPts val="0"/>
              </a:spcAft>
              <a:buNone/>
            </a:pPr>
            <a:r>
              <a:rPr lang="en"/>
              <a:t>A:  It depends.</a:t>
            </a:r>
            <a:endParaRPr/>
          </a:p>
          <a:p>
            <a:pPr marL="0" lvl="0" indent="0" algn="l" rtl="0">
              <a:spcBef>
                <a:spcPts val="1200"/>
              </a:spcBef>
              <a:spcAft>
                <a:spcPts val="0"/>
              </a:spcAft>
              <a:buNone/>
            </a:pPr>
            <a:endParaRPr/>
          </a:p>
          <a:p>
            <a:pPr marL="0" lvl="0" indent="0" algn="l" rtl="0">
              <a:spcBef>
                <a:spcPts val="1200"/>
              </a:spcBef>
              <a:spcAft>
                <a:spcPts val="0"/>
              </a:spcAft>
              <a:buNone/>
            </a:pPr>
            <a:r>
              <a:rPr lang="en"/>
              <a:t>We may offer the choice of taking a preparatory course IF…</a:t>
            </a:r>
            <a:endParaRPr/>
          </a:p>
          <a:p>
            <a:pPr marL="0" lvl="0" indent="0" algn="l" rtl="0">
              <a:spcBef>
                <a:spcPts val="1200"/>
              </a:spcBef>
              <a:spcAft>
                <a:spcPts val="1200"/>
              </a:spcAft>
              <a:buNone/>
            </a:pPr>
            <a:r>
              <a:rPr lang="en"/>
              <a:t>The “IF” will take some background to understand.</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CCCCO Placement Groups</a:t>
            </a:r>
            <a:endParaRPr/>
          </a:p>
        </p:txBody>
      </p:sp>
      <p:sp>
        <p:nvSpPr>
          <p:cNvPr id="97" name="Google Shape;97;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The CCCCO has split STEM majors into two groups, a high group and a low group, which they call the “Lowest STEM Placement Group.”  I’ll just refer to this as the low group.  </a:t>
            </a:r>
            <a:endParaRPr/>
          </a:p>
          <a:p>
            <a:pPr marL="0" lvl="0" indent="0" algn="l" rtl="0">
              <a:spcBef>
                <a:spcPts val="1200"/>
              </a:spcBef>
              <a:spcAft>
                <a:spcPts val="0"/>
              </a:spcAft>
              <a:buNone/>
            </a:pPr>
            <a:r>
              <a:rPr lang="en" b="1"/>
              <a:t>Definitions</a:t>
            </a:r>
            <a:endParaRPr b="1"/>
          </a:p>
          <a:p>
            <a:pPr marL="914400" lvl="0" indent="-342900" algn="l" rtl="0">
              <a:spcBef>
                <a:spcPts val="1200"/>
              </a:spcBef>
              <a:spcAft>
                <a:spcPts val="0"/>
              </a:spcAft>
              <a:buSzPts val="1800"/>
              <a:buChar char="●"/>
            </a:pPr>
            <a:r>
              <a:rPr lang="en"/>
              <a:t>High Group:  Successfully completed Trigonometry, Precalculus or Calculus in high school </a:t>
            </a:r>
            <a:r>
              <a:rPr lang="en" b="1" i="1"/>
              <a:t>AND </a:t>
            </a:r>
            <a:r>
              <a:rPr lang="en"/>
              <a:t>has a GPA greater than 2.6.  </a:t>
            </a:r>
            <a:br>
              <a:rPr lang="en"/>
            </a:br>
            <a:endParaRPr/>
          </a:p>
          <a:p>
            <a:pPr marL="914400" lvl="0" indent="-342900" algn="l" rtl="0">
              <a:spcBef>
                <a:spcPts val="0"/>
              </a:spcBef>
              <a:spcAft>
                <a:spcPts val="0"/>
              </a:spcAft>
              <a:buSzPts val="1800"/>
              <a:buChar char="●"/>
            </a:pPr>
            <a:r>
              <a:rPr lang="en"/>
              <a:t>Low Group:  Has not completed Trig, Precalc or Calculus </a:t>
            </a:r>
            <a:r>
              <a:rPr lang="en" b="1" i="1"/>
              <a:t>OR </a:t>
            </a:r>
            <a:r>
              <a:rPr lang="en"/>
              <a:t>has a GPA of 2.6 or lower.</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pic>
        <p:nvPicPr>
          <p:cNvPr id="102" name="Google Shape;102;p20"/>
          <p:cNvPicPr preferRelativeResize="0"/>
          <p:nvPr/>
        </p:nvPicPr>
        <p:blipFill>
          <a:blip r:embed="rId3">
            <a:alphaModFix/>
          </a:blip>
          <a:stretch>
            <a:fillRect/>
          </a:stretch>
        </p:blipFill>
        <p:spPr>
          <a:xfrm>
            <a:off x="1219613" y="152400"/>
            <a:ext cx="6704773" cy="483869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The Low Group Contains Students Who Are Not Very Low</a:t>
            </a:r>
            <a:endParaRPr/>
          </a:p>
        </p:txBody>
      </p:sp>
      <p:sp>
        <p:nvSpPr>
          <p:cNvPr id="108" name="Google Shape;108;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5000"/>
              </a:lnSpc>
              <a:spcBef>
                <a:spcPts val="0"/>
              </a:spcBef>
              <a:spcAft>
                <a:spcPts val="0"/>
              </a:spcAft>
              <a:buSzPts val="935"/>
              <a:buNone/>
            </a:pPr>
            <a:r>
              <a:rPr lang="en" sz="1629"/>
              <a:t>Notice that the low group uses the word “or,” which means… </a:t>
            </a:r>
            <a:endParaRPr sz="1629"/>
          </a:p>
          <a:p>
            <a:pPr marL="457200" lvl="0" indent="-332105" algn="l" rtl="0">
              <a:lnSpc>
                <a:spcPct val="105000"/>
              </a:lnSpc>
              <a:spcBef>
                <a:spcPts val="1200"/>
              </a:spcBef>
              <a:spcAft>
                <a:spcPts val="0"/>
              </a:spcAft>
              <a:buSzPts val="1630"/>
              <a:buChar char="●"/>
            </a:pPr>
            <a:r>
              <a:rPr lang="en" sz="1629"/>
              <a:t>a student who passed Calculus in high school is in the low group as long as their overall GPA is 2.6 or lower, and</a:t>
            </a:r>
            <a:endParaRPr sz="1629"/>
          </a:p>
          <a:p>
            <a:pPr marL="457200" lvl="0" indent="-332105" algn="l" rtl="0">
              <a:lnSpc>
                <a:spcPct val="105000"/>
              </a:lnSpc>
              <a:spcBef>
                <a:spcPts val="0"/>
              </a:spcBef>
              <a:spcAft>
                <a:spcPts val="0"/>
              </a:spcAft>
              <a:buSzPts val="1630"/>
              <a:buChar char="●"/>
            </a:pPr>
            <a:r>
              <a:rPr lang="en" sz="1629"/>
              <a:t>a straight-A student who has a GPA over 4.0 is in the low group if they completed Alg II/IM 3 but nothing further.</a:t>
            </a:r>
            <a:endParaRPr sz="1629"/>
          </a:p>
          <a:p>
            <a:pPr marL="0" lvl="0" indent="0" algn="l" rtl="0">
              <a:lnSpc>
                <a:spcPct val="105000"/>
              </a:lnSpc>
              <a:spcBef>
                <a:spcPts val="1200"/>
              </a:spcBef>
              <a:spcAft>
                <a:spcPts val="0"/>
              </a:spcAft>
              <a:buSzPts val="935"/>
              <a:buNone/>
            </a:pPr>
            <a:endParaRPr sz="1629"/>
          </a:p>
          <a:p>
            <a:pPr marL="0" lvl="0" indent="0" algn="l" rtl="0">
              <a:lnSpc>
                <a:spcPct val="105000"/>
              </a:lnSpc>
              <a:spcBef>
                <a:spcPts val="1200"/>
              </a:spcBef>
              <a:spcAft>
                <a:spcPts val="0"/>
              </a:spcAft>
              <a:buSzPts val="935"/>
              <a:buNone/>
            </a:pPr>
            <a:r>
              <a:rPr lang="en" sz="1629"/>
              <a:t>The low group contains students with a very strong background, some of whom already passed Calculus!</a:t>
            </a:r>
            <a:endParaRPr sz="1629"/>
          </a:p>
          <a:p>
            <a:pPr marL="0" lvl="0" indent="0" algn="l" rtl="0">
              <a:lnSpc>
                <a:spcPct val="105000"/>
              </a:lnSpc>
              <a:spcBef>
                <a:spcPts val="1200"/>
              </a:spcBef>
              <a:spcAft>
                <a:spcPts val="0"/>
              </a:spcAft>
              <a:buSzPts val="935"/>
              <a:buNone/>
            </a:pPr>
            <a:r>
              <a:rPr lang="en" sz="1629"/>
              <a:t>The low group contains students who have a moderate math background and get straight As.</a:t>
            </a:r>
            <a:endParaRPr sz="1629"/>
          </a:p>
          <a:p>
            <a:pPr marL="0" lvl="0" indent="0" algn="l" rtl="0">
              <a:lnSpc>
                <a:spcPct val="105000"/>
              </a:lnSpc>
              <a:spcBef>
                <a:spcPts val="1200"/>
              </a:spcBef>
              <a:spcAft>
                <a:spcPts val="1200"/>
              </a:spcAft>
              <a:buSzPts val="935"/>
              <a:buNone/>
            </a:pPr>
            <a:r>
              <a:rPr lang="en" sz="1629"/>
              <a:t>Let’s keep that in mind as we move forward.</a:t>
            </a:r>
            <a:endParaRPr sz="1629"/>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Validates a Preparatory Course</a:t>
            </a:r>
            <a:endParaRPr/>
          </a:p>
        </p:txBody>
      </p:sp>
      <p:sp>
        <p:nvSpPr>
          <p:cNvPr id="114" name="Google Shape;114;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
              <a:t>AB 1705 states that there are three conditions that must be met in order to offer a preparatory course to a STEM major.</a:t>
            </a:r>
            <a:endParaRPr/>
          </a:p>
          <a:p>
            <a:pPr marL="457200" lvl="0" indent="-342900" algn="l" rtl="0">
              <a:spcBef>
                <a:spcPts val="1200"/>
              </a:spcBef>
              <a:spcAft>
                <a:spcPts val="0"/>
              </a:spcAft>
              <a:buSzPts val="1800"/>
              <a:buAutoNum type="arabicPeriod"/>
            </a:pPr>
            <a:r>
              <a:rPr lang="en"/>
              <a:t>The student is </a:t>
            </a:r>
            <a:r>
              <a:rPr lang="en" i="1">
                <a:solidFill>
                  <a:srgbClr val="0000FF"/>
                </a:solidFill>
              </a:rPr>
              <a:t>highly unlikely to succeed</a:t>
            </a:r>
            <a:r>
              <a:rPr lang="en"/>
              <a:t> in STEM Calculus I without the preparatory course,</a:t>
            </a:r>
            <a:br>
              <a:rPr lang="en"/>
            </a:br>
            <a:endParaRPr/>
          </a:p>
          <a:p>
            <a:pPr marL="457200" lvl="0" indent="-342900" algn="l" rtl="0">
              <a:spcBef>
                <a:spcPts val="0"/>
              </a:spcBef>
              <a:spcAft>
                <a:spcPts val="0"/>
              </a:spcAft>
              <a:buSzPts val="1800"/>
              <a:buAutoNum type="arabicPeriod"/>
            </a:pPr>
            <a:r>
              <a:rPr lang="en"/>
              <a:t>the preparatory course will improve the student’s probability of completing STEM Calculus I, and</a:t>
            </a:r>
            <a:br>
              <a:rPr lang="en"/>
            </a:br>
            <a:endParaRPr/>
          </a:p>
          <a:p>
            <a:pPr marL="457200" lvl="0" indent="-342900" algn="l" rtl="0">
              <a:spcBef>
                <a:spcPts val="0"/>
              </a:spcBef>
              <a:spcAft>
                <a:spcPts val="0"/>
              </a:spcAft>
              <a:buSzPts val="1800"/>
              <a:buAutoNum type="arabicPeriod"/>
            </a:pPr>
            <a:r>
              <a:rPr lang="en"/>
              <a:t>the preparatory course will improve the student’s persistence to and completion of STEM Calculus II when required for their major.</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Condition #1 as Interpreted by the CCCCO</a:t>
            </a:r>
            <a:endParaRPr/>
          </a:p>
        </p:txBody>
      </p:sp>
      <p:sp>
        <p:nvSpPr>
          <p:cNvPr id="120" name="Google Shape;120;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en"/>
              <a:t>In February, the CCCCO released their definition of “</a:t>
            </a:r>
            <a:r>
              <a:rPr lang="en" i="1">
                <a:solidFill>
                  <a:srgbClr val="0000FF"/>
                </a:solidFill>
              </a:rPr>
              <a:t>highly unlikely to succeed</a:t>
            </a:r>
            <a:r>
              <a:rPr lang="en"/>
              <a:t>” for Condition #1.  They decided that </a:t>
            </a:r>
            <a:r>
              <a:rPr lang="en" b="1" i="1"/>
              <a:t>every </a:t>
            </a:r>
            <a:r>
              <a:rPr lang="en"/>
              <a:t>student in the low group is considered </a:t>
            </a:r>
            <a:r>
              <a:rPr lang="en" b="1" i="1">
                <a:solidFill>
                  <a:srgbClr val="FF0000"/>
                </a:solidFill>
              </a:rPr>
              <a:t>not </a:t>
            </a:r>
            <a:r>
              <a:rPr lang="en" i="1">
                <a:solidFill>
                  <a:srgbClr val="0000FF"/>
                </a:solidFill>
              </a:rPr>
              <a:t>highly unlikely to succeed</a:t>
            </a:r>
            <a:r>
              <a:rPr lang="en"/>
              <a:t> if the entire low group has a 15% or greater two-year throughput rate with direct placement into STEM Calculus I (Math 400).  </a:t>
            </a:r>
            <a:endParaRPr/>
          </a:p>
          <a:p>
            <a:pPr marL="0" lvl="0" indent="0" algn="l" rtl="0">
              <a:spcBef>
                <a:spcPts val="1200"/>
              </a:spcBef>
              <a:spcAft>
                <a:spcPts val="0"/>
              </a:spcAft>
              <a:buNone/>
            </a:pPr>
            <a:r>
              <a:rPr lang="en"/>
              <a:t>What this means:</a:t>
            </a:r>
            <a:endParaRPr/>
          </a:p>
          <a:p>
            <a:pPr marL="457200" lvl="0" indent="-334327" algn="l" rtl="0">
              <a:spcBef>
                <a:spcPts val="1200"/>
              </a:spcBef>
              <a:spcAft>
                <a:spcPts val="0"/>
              </a:spcAft>
              <a:buSzPct val="100000"/>
              <a:buChar char="➢"/>
            </a:pPr>
            <a:r>
              <a:rPr lang="en"/>
              <a:t>Imagine 100 students in the low group (which contains some very strong students). </a:t>
            </a:r>
            <a:endParaRPr/>
          </a:p>
          <a:p>
            <a:pPr marL="457200" lvl="0" indent="-334327" algn="l" rtl="0">
              <a:spcBef>
                <a:spcPts val="0"/>
              </a:spcBef>
              <a:spcAft>
                <a:spcPts val="0"/>
              </a:spcAft>
              <a:buSzPct val="100000"/>
              <a:buChar char="➢"/>
            </a:pPr>
            <a:r>
              <a:rPr lang="en"/>
              <a:t>Those 100 students are placed directly into Calculus I. </a:t>
            </a:r>
            <a:endParaRPr/>
          </a:p>
          <a:p>
            <a:pPr marL="457200" lvl="0" indent="-334327" algn="l" rtl="0">
              <a:spcBef>
                <a:spcPts val="0"/>
              </a:spcBef>
              <a:spcAft>
                <a:spcPts val="0"/>
              </a:spcAft>
              <a:buSzPct val="100000"/>
              <a:buChar char="➢"/>
            </a:pPr>
            <a:r>
              <a:rPr lang="en"/>
              <a:t>15 or more of them complete Calculus I successfully within two years.</a:t>
            </a:r>
            <a:endParaRPr/>
          </a:p>
          <a:p>
            <a:pPr marL="457200" lvl="0" indent="-334327" algn="l" rtl="0">
              <a:spcBef>
                <a:spcPts val="0"/>
              </a:spcBef>
              <a:spcAft>
                <a:spcPts val="0"/>
              </a:spcAft>
              <a:buSzPct val="100000"/>
              <a:buChar char="➢"/>
            </a:pPr>
            <a:r>
              <a:rPr lang="en"/>
              <a:t>Then the </a:t>
            </a:r>
            <a:r>
              <a:rPr lang="en" b="1" i="1"/>
              <a:t>entire </a:t>
            </a:r>
            <a:r>
              <a:rPr lang="en"/>
              <a:t>low group is called “</a:t>
            </a:r>
            <a:r>
              <a:rPr lang="en" b="1" i="1">
                <a:solidFill>
                  <a:srgbClr val="FF0000"/>
                </a:solidFill>
              </a:rPr>
              <a:t>not</a:t>
            </a:r>
            <a:r>
              <a:rPr lang="en" i="1">
                <a:solidFill>
                  <a:srgbClr val="0000FF"/>
                </a:solidFill>
              </a:rPr>
              <a:t> highly unlikely to succeed</a:t>
            </a:r>
            <a:r>
              <a:rPr lang="en"/>
              <a:t>.”  </a:t>
            </a:r>
            <a:endParaRPr/>
          </a:p>
          <a:p>
            <a:pPr marL="457200" lvl="0" indent="-334327" algn="l" rtl="0">
              <a:spcBef>
                <a:spcPts val="0"/>
              </a:spcBef>
              <a:spcAft>
                <a:spcPts val="0"/>
              </a:spcAft>
              <a:buSzPct val="100000"/>
              <a:buChar char="➢"/>
            </a:pPr>
            <a:r>
              <a:rPr lang="en"/>
              <a:t>Result:  The first condition for having a prep course is not met, and hence we shall not offer </a:t>
            </a:r>
            <a:r>
              <a:rPr lang="en" b="1" i="1"/>
              <a:t>any </a:t>
            </a:r>
            <a:r>
              <a:rPr lang="en"/>
              <a:t>preparatory course </a:t>
            </a:r>
            <a:r>
              <a:rPr lang="en" b="1" i="1"/>
              <a:t>to any student in the low group</a:t>
            </a:r>
            <a:r>
              <a:rPr lang="en"/>
              <a: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20">
                                            <p:txEl>
                                              <p:pRg st="0" end="0"/>
                                            </p:txEl>
                                          </p:spTgt>
                                        </p:tgtEl>
                                        <p:attrNameLst>
                                          <p:attrName>style.visibility</p:attrName>
                                        </p:attrNameLst>
                                      </p:cBhvr>
                                      <p:to>
                                        <p:strVal val="visible"/>
                                      </p:to>
                                    </p:set>
                                    <p:anim calcmode="lin" valueType="num">
                                      <p:cBhvr additive="base">
                                        <p:cTn id="7" dur="500"/>
                                        <p:tgtEl>
                                          <p:spTgt spid="120">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120">
                                            <p:txEl>
                                              <p:pRg st="1" end="1"/>
                                            </p:txEl>
                                          </p:spTgt>
                                        </p:tgtEl>
                                        <p:attrNameLst>
                                          <p:attrName>style.visibility</p:attrName>
                                        </p:attrNameLst>
                                      </p:cBhvr>
                                      <p:to>
                                        <p:strVal val="visible"/>
                                      </p:to>
                                    </p:set>
                                    <p:anim calcmode="lin" valueType="num">
                                      <p:cBhvr additive="base">
                                        <p:cTn id="12" dur="500"/>
                                        <p:tgtEl>
                                          <p:spTgt spid="120">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120">
                                            <p:txEl>
                                              <p:pRg st="2" end="2"/>
                                            </p:txEl>
                                          </p:spTgt>
                                        </p:tgtEl>
                                        <p:attrNameLst>
                                          <p:attrName>style.visibility</p:attrName>
                                        </p:attrNameLst>
                                      </p:cBhvr>
                                      <p:to>
                                        <p:strVal val="visible"/>
                                      </p:to>
                                    </p:set>
                                    <p:anim calcmode="lin" valueType="num">
                                      <p:cBhvr additive="base">
                                        <p:cTn id="17" dur="500"/>
                                        <p:tgtEl>
                                          <p:spTgt spid="120">
                                            <p:txEl>
                                              <p:pRg st="2" end="2"/>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2" fill="hold" nodeType="clickEffect">
                                  <p:stCondLst>
                                    <p:cond delay="0"/>
                                  </p:stCondLst>
                                  <p:childTnLst>
                                    <p:set>
                                      <p:cBhvr>
                                        <p:cTn id="21" dur="1" fill="hold">
                                          <p:stCondLst>
                                            <p:cond delay="0"/>
                                          </p:stCondLst>
                                        </p:cTn>
                                        <p:tgtEl>
                                          <p:spTgt spid="120">
                                            <p:txEl>
                                              <p:pRg st="3" end="3"/>
                                            </p:txEl>
                                          </p:spTgt>
                                        </p:tgtEl>
                                        <p:attrNameLst>
                                          <p:attrName>style.visibility</p:attrName>
                                        </p:attrNameLst>
                                      </p:cBhvr>
                                      <p:to>
                                        <p:strVal val="visible"/>
                                      </p:to>
                                    </p:set>
                                    <p:anim calcmode="lin" valueType="num">
                                      <p:cBhvr additive="base">
                                        <p:cTn id="22" dur="500"/>
                                        <p:tgtEl>
                                          <p:spTgt spid="120">
                                            <p:txEl>
                                              <p:pRg st="3" end="3"/>
                                            </p:txEl>
                                          </p:spTgt>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120">
                                            <p:txEl>
                                              <p:pRg st="4" end="4"/>
                                            </p:txEl>
                                          </p:spTgt>
                                        </p:tgtEl>
                                        <p:attrNameLst>
                                          <p:attrName>style.visibility</p:attrName>
                                        </p:attrNameLst>
                                      </p:cBhvr>
                                      <p:to>
                                        <p:strVal val="visible"/>
                                      </p:to>
                                    </p:set>
                                    <p:anim calcmode="lin" valueType="num">
                                      <p:cBhvr additive="base">
                                        <p:cTn id="27" dur="500"/>
                                        <p:tgtEl>
                                          <p:spTgt spid="120">
                                            <p:txEl>
                                              <p:pRg st="4" end="4"/>
                                            </p:txEl>
                                          </p:spTgt>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nodeType="clickEffect">
                                  <p:stCondLst>
                                    <p:cond delay="0"/>
                                  </p:stCondLst>
                                  <p:childTnLst>
                                    <p:set>
                                      <p:cBhvr>
                                        <p:cTn id="31" dur="1" fill="hold">
                                          <p:stCondLst>
                                            <p:cond delay="0"/>
                                          </p:stCondLst>
                                        </p:cTn>
                                        <p:tgtEl>
                                          <p:spTgt spid="120">
                                            <p:txEl>
                                              <p:pRg st="5" end="5"/>
                                            </p:txEl>
                                          </p:spTgt>
                                        </p:tgtEl>
                                        <p:attrNameLst>
                                          <p:attrName>style.visibility</p:attrName>
                                        </p:attrNameLst>
                                      </p:cBhvr>
                                      <p:to>
                                        <p:strVal val="visible"/>
                                      </p:to>
                                    </p:set>
                                    <p:anim calcmode="lin" valueType="num">
                                      <p:cBhvr additive="base">
                                        <p:cTn id="32" dur="500"/>
                                        <p:tgtEl>
                                          <p:spTgt spid="120">
                                            <p:txEl>
                                              <p:pRg st="5" end="5"/>
                                            </p:txEl>
                                          </p:spTgt>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120">
                                            <p:txEl>
                                              <p:pRg st="6" end="6"/>
                                            </p:txEl>
                                          </p:spTgt>
                                        </p:tgtEl>
                                        <p:attrNameLst>
                                          <p:attrName>style.visibility</p:attrName>
                                        </p:attrNameLst>
                                      </p:cBhvr>
                                      <p:to>
                                        <p:strVal val="visible"/>
                                      </p:to>
                                    </p:set>
                                    <p:anim calcmode="lin" valueType="num">
                                      <p:cBhvr additive="base">
                                        <p:cTn id="37" dur="500"/>
                                        <p:tgtEl>
                                          <p:spTgt spid="120">
                                            <p:txEl>
                                              <p:pRg st="6" end="6"/>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Notes About the CCCCO’s Interpretation</a:t>
            </a:r>
            <a:endParaRPr/>
          </a:p>
        </p:txBody>
      </p:sp>
      <p:sp>
        <p:nvSpPr>
          <p:cNvPr id="126" name="Google Shape;126;p2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a:t>A student who takes Calculus and fails, then backs up to Precalculus and succeeds, and then goes back to Calculus and succeeds is considered a direct-Calculus placement success.</a:t>
            </a:r>
            <a:br>
              <a:rPr lang="en"/>
            </a:br>
            <a:endParaRPr/>
          </a:p>
          <a:p>
            <a:pPr marL="457200" lvl="0" indent="-342900" algn="l" rtl="0">
              <a:spcBef>
                <a:spcPts val="0"/>
              </a:spcBef>
              <a:spcAft>
                <a:spcPts val="0"/>
              </a:spcAft>
              <a:buSzPts val="1800"/>
              <a:buChar char="●"/>
            </a:pPr>
            <a:r>
              <a:rPr lang="en"/>
              <a:t>The CCCCO’s definition of the Lowest STEM Placement Group is not supported by any legislation or data.</a:t>
            </a:r>
            <a:br>
              <a:rPr lang="en"/>
            </a:br>
            <a:endParaRPr/>
          </a:p>
          <a:p>
            <a:pPr marL="457200" lvl="0" indent="-342900" algn="l" rtl="0">
              <a:spcBef>
                <a:spcPts val="0"/>
              </a:spcBef>
              <a:spcAft>
                <a:spcPts val="0"/>
              </a:spcAft>
              <a:buSzPts val="1800"/>
              <a:buChar char="●"/>
            </a:pPr>
            <a:r>
              <a:rPr lang="en"/>
              <a:t>The CCCCO’s definition of “highly unlikely to succeed” is not supported by legislation or data.</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ARC’s Four Options for Fall 2025</a:t>
            </a:r>
            <a:endParaRPr/>
          </a:p>
        </p:txBody>
      </p:sp>
      <p:sp>
        <p:nvSpPr>
          <p:cNvPr id="132" name="Google Shape;132;p2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 b="1"/>
              <a:t>Option A</a:t>
            </a:r>
            <a:r>
              <a:rPr lang="en"/>
              <a:t> – STEM majors will receive direct placement into Math 400 (or 355) and have the option to take a concurrent 2-unit support course (MathS 60).  If ARC chooses Option A, then preparatory courses will not be available to any STEM major.</a:t>
            </a:r>
            <a:endParaRPr/>
          </a:p>
          <a:p>
            <a:pPr marL="0" lvl="0" indent="0" algn="l" rtl="0">
              <a:spcBef>
                <a:spcPts val="1200"/>
              </a:spcBef>
              <a:spcAft>
                <a:spcPts val="0"/>
              </a:spcAft>
              <a:buNone/>
            </a:pPr>
            <a:r>
              <a:rPr lang="en" b="1"/>
              <a:t>Option B </a:t>
            </a:r>
            <a:r>
              <a:rPr lang="en"/>
              <a:t>– Apply for full validation status of one or more preparatory courses based on the data provided in our college-specific report.  Our data does not meet the threshold to qualify, so this option is not possible for ARC (nor for any of the 116 California Community Colleges).</a:t>
            </a:r>
            <a:endParaRPr/>
          </a:p>
          <a:p>
            <a:pPr marL="0" lvl="0" indent="0" algn="l" rtl="0">
              <a:spcBef>
                <a:spcPts val="1200"/>
              </a:spcBef>
              <a:spcAft>
                <a:spcPts val="0"/>
              </a:spcAft>
              <a:buNone/>
            </a:pPr>
            <a:r>
              <a:rPr lang="en" b="1"/>
              <a:t>Option C </a:t>
            </a:r>
            <a:r>
              <a:rPr lang="en"/>
              <a:t>– Apply for two-year interim period of validation of one or more of our existing preparatory courses by showing 50% or more two-year throughput rate (from start of prep course to completion of Calc I).  In order to keep the prep course in Fall 2027, the we must meet the three conditions above.  </a:t>
            </a:r>
            <a:endParaRPr/>
          </a:p>
          <a:p>
            <a:pPr marL="0" lvl="0" indent="0" algn="l" rtl="0">
              <a:spcBef>
                <a:spcPts val="1200"/>
              </a:spcBef>
              <a:spcAft>
                <a:spcPts val="1200"/>
              </a:spcAft>
              <a:buNone/>
            </a:pPr>
            <a:r>
              <a:rPr lang="en" b="1"/>
              <a:t>Option D</a:t>
            </a:r>
            <a:r>
              <a:rPr lang="en"/>
              <a:t> – Create a new, “innovative” preparatory course which can be offered as an option to the low group for a two-year interim period, after which we must meet the three conditions above.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32">
                                            <p:txEl>
                                              <p:pRg st="0" end="0"/>
                                            </p:txEl>
                                          </p:spTgt>
                                        </p:tgtEl>
                                        <p:attrNameLst>
                                          <p:attrName>style.visibility</p:attrName>
                                        </p:attrNameLst>
                                      </p:cBhvr>
                                      <p:to>
                                        <p:strVal val="visible"/>
                                      </p:to>
                                    </p:set>
                                    <p:anim calcmode="lin" valueType="num">
                                      <p:cBhvr additive="base">
                                        <p:cTn id="11" dur="1000"/>
                                        <p:tgtEl>
                                          <p:spTgt spid="13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132">
                                            <p:txEl>
                                              <p:pRg st="1" end="1"/>
                                            </p:txEl>
                                          </p:spTgt>
                                        </p:tgtEl>
                                        <p:attrNameLst>
                                          <p:attrName>style.visibility</p:attrName>
                                        </p:attrNameLst>
                                      </p:cBhvr>
                                      <p:to>
                                        <p:strVal val="visible"/>
                                      </p:to>
                                    </p:set>
                                    <p:anim calcmode="lin" valueType="num">
                                      <p:cBhvr additive="base">
                                        <p:cTn id="16" dur="1000"/>
                                        <p:tgtEl>
                                          <p:spTgt spid="13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32">
                                            <p:txEl>
                                              <p:pRg st="2" end="2"/>
                                            </p:txEl>
                                          </p:spTgt>
                                        </p:tgtEl>
                                        <p:attrNameLst>
                                          <p:attrName>style.visibility</p:attrName>
                                        </p:attrNameLst>
                                      </p:cBhvr>
                                      <p:to>
                                        <p:strVal val="visible"/>
                                      </p:to>
                                    </p:set>
                                    <p:anim calcmode="lin" valueType="num">
                                      <p:cBhvr additive="base">
                                        <p:cTn id="21" dur="1000"/>
                                        <p:tgtEl>
                                          <p:spTgt spid="13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32">
                                            <p:txEl>
                                              <p:pRg st="3" end="3"/>
                                            </p:txEl>
                                          </p:spTgt>
                                        </p:tgtEl>
                                        <p:attrNameLst>
                                          <p:attrName>style.visibility</p:attrName>
                                        </p:attrNameLst>
                                      </p:cBhvr>
                                      <p:to>
                                        <p:strVal val="visible"/>
                                      </p:to>
                                    </p:set>
                                    <p:anim calcmode="lin" valueType="num">
                                      <p:cBhvr additive="base">
                                        <p:cTn id="26" dur="1000"/>
                                        <p:tgtEl>
                                          <p:spTgt spid="13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Will ARC Math Do?</a:t>
            </a:r>
            <a:endParaRPr/>
          </a:p>
        </p:txBody>
      </p:sp>
      <p:sp>
        <p:nvSpPr>
          <p:cNvPr id="138" name="Google Shape;138;p2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The ARC Math Department is split between Options A and D.  Option D may help a great number of students who are unlikely to succeed in Calculus I without it, but many faculty feel it’s a lot of work, time and energy to create a course that may be prohibited two years later.</a:t>
            </a:r>
            <a:endParaRPr/>
          </a:p>
          <a:p>
            <a:pPr marL="0" lvl="0" indent="0" algn="l" rtl="0">
              <a:spcBef>
                <a:spcPts val="1200"/>
              </a:spcBef>
              <a:spcAft>
                <a:spcPts val="0"/>
              </a:spcAft>
              <a:buNone/>
            </a:pPr>
            <a:r>
              <a:rPr lang="en"/>
              <a:t>Currently, SCC, CRC and FLC are all pursuing Option D (an innovative prep course).</a:t>
            </a:r>
            <a:endParaRPr/>
          </a:p>
          <a:p>
            <a:pPr marL="0" lvl="0" indent="0" algn="l" rtl="0">
              <a:spcBef>
                <a:spcPts val="1200"/>
              </a:spcBef>
              <a:spcAft>
                <a:spcPts val="0"/>
              </a:spcAft>
              <a:buNone/>
            </a:pPr>
            <a:r>
              <a:rPr lang="en"/>
              <a:t>All three colleges will likely have their own unique version of this course.</a:t>
            </a:r>
            <a:endParaRPr/>
          </a:p>
          <a:p>
            <a:pPr marL="0" lvl="0" indent="0" algn="l" rtl="0">
              <a:spcBef>
                <a:spcPts val="1200"/>
              </a:spcBef>
              <a:spcAft>
                <a:spcPts val="1200"/>
              </a:spcAft>
              <a:buNone/>
            </a:pPr>
            <a:r>
              <a:rPr lang="en"/>
              <a:t>The thematic block Math 380 to 389 has already been reserved (i.e. Math 385).</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does the Math Department need?</a:t>
            </a:r>
            <a:endParaRPr/>
          </a:p>
        </p:txBody>
      </p:sp>
      <p:sp>
        <p:nvSpPr>
          <p:cNvPr id="144" name="Google Shape;144;p2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r>
              <a:rPr lang="en" sz="2100"/>
              <a:t>We don’t know.</a:t>
            </a:r>
            <a:endParaRPr sz="2100"/>
          </a:p>
          <a:p>
            <a:pPr marL="0" lvl="0" indent="0" algn="l" rtl="0">
              <a:spcBef>
                <a:spcPts val="1200"/>
              </a:spcBef>
              <a:spcAft>
                <a:spcPts val="0"/>
              </a:spcAft>
              <a:buNone/>
            </a:pPr>
            <a:r>
              <a:rPr lang="en" sz="2100"/>
              <a:t>It may be possible for us to locally define our own “Lowest STEM Placement Group” based on high school metrics.  For example, low GPA </a:t>
            </a:r>
            <a:r>
              <a:rPr lang="en" sz="2100" b="1" i="1"/>
              <a:t>and </a:t>
            </a:r>
            <a:r>
              <a:rPr lang="en" sz="2100"/>
              <a:t>no Trig/Precalculus.</a:t>
            </a:r>
            <a:endParaRPr sz="2100"/>
          </a:p>
          <a:p>
            <a:pPr marL="0" lvl="0" indent="0" algn="l" rtl="0">
              <a:spcBef>
                <a:spcPts val="1200"/>
              </a:spcBef>
              <a:spcAft>
                <a:spcPts val="0"/>
              </a:spcAft>
              <a:buNone/>
            </a:pPr>
            <a:r>
              <a:rPr lang="en" sz="2100"/>
              <a:t>Then if that group of students experienced a two-year throughput rate less than 15%, we would meet Condition #1.  </a:t>
            </a:r>
            <a:endParaRPr sz="2100"/>
          </a:p>
          <a:p>
            <a:pPr marL="0" lvl="0" indent="0" algn="l" rtl="0">
              <a:spcBef>
                <a:spcPts val="1200"/>
              </a:spcBef>
              <a:spcAft>
                <a:spcPts val="0"/>
              </a:spcAft>
              <a:buNone/>
            </a:pPr>
            <a:r>
              <a:rPr lang="en" sz="2100"/>
              <a:t>If that group also met Conditions #2 and #3, then we could offer a preparatory course to that group.</a:t>
            </a:r>
            <a:endParaRPr sz="2100"/>
          </a:p>
          <a:p>
            <a:pPr marL="0" lvl="0" indent="0" algn="l" rtl="0">
              <a:spcBef>
                <a:spcPts val="1200"/>
              </a:spcBef>
              <a:spcAft>
                <a:spcPts val="0"/>
              </a:spcAft>
              <a:buNone/>
            </a:pPr>
            <a:r>
              <a:rPr lang="en" sz="2100"/>
              <a:t>Would those students continue to try?  What would this timeline look like? </a:t>
            </a:r>
            <a:endParaRPr sz="2100"/>
          </a:p>
          <a:p>
            <a:pPr marL="0" lvl="0" indent="0" algn="l" rtl="0">
              <a:spcBef>
                <a:spcPts val="1200"/>
              </a:spcBef>
              <a:spcAft>
                <a:spcPts val="1200"/>
              </a:spcAft>
              <a:buNone/>
            </a:pPr>
            <a:r>
              <a:rPr lang="en" sz="2100"/>
              <a:t>We don’t know.</a:t>
            </a:r>
            <a:endParaRPr/>
          </a:p>
        </p:txBody>
      </p:sp>
      <p:pic>
        <p:nvPicPr>
          <p:cNvPr id="145" name="Google Shape;145;p27"/>
          <p:cNvPicPr preferRelativeResize="0"/>
          <p:nvPr/>
        </p:nvPicPr>
        <p:blipFill>
          <a:blip r:embed="rId3">
            <a:alphaModFix/>
          </a:blip>
          <a:stretch>
            <a:fillRect/>
          </a:stretch>
        </p:blipFill>
        <p:spPr>
          <a:xfrm>
            <a:off x="6309475" y="675799"/>
            <a:ext cx="1408941" cy="94002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5000"/>
                                        <p:tgtEl>
                                          <p:spTgt spid="14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44">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44">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44">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44">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44">
                                            <p:txEl>
                                              <p:pRg st="4" end="4"/>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4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8"/>
          <p:cNvSpPr txBox="1">
            <a:spLocks noGrp="1"/>
          </p:cNvSpPr>
          <p:nvPr>
            <p:ph type="ctrTitle"/>
          </p:nvPr>
        </p:nvSpPr>
        <p:spPr>
          <a:xfrm>
            <a:off x="510450" y="1257300"/>
            <a:ext cx="8123100" cy="1588500"/>
          </a:xfrm>
          <a:prstGeom prst="rect">
            <a:avLst/>
          </a:prstGeom>
        </p:spPr>
        <p:txBody>
          <a:bodyPr spcFirstLastPara="1" wrap="square" lIns="91425" tIns="91425" rIns="91425" bIns="91425" anchor="b" anchorCtr="0">
            <a:normAutofit fontScale="90000"/>
          </a:bodyPr>
          <a:lstStyle/>
          <a:p>
            <a:pPr marL="0" lvl="0" indent="0" algn="l" rtl="0">
              <a:spcBef>
                <a:spcPts val="0"/>
              </a:spcBef>
              <a:spcAft>
                <a:spcPts val="0"/>
              </a:spcAft>
              <a:buNone/>
            </a:pPr>
            <a:r>
              <a:rPr lang="en"/>
              <a:t>AB 1705 and the Final Phase of Implementation</a:t>
            </a:r>
            <a:endParaRPr/>
          </a:p>
        </p:txBody>
      </p:sp>
      <p:sp>
        <p:nvSpPr>
          <p:cNvPr id="151" name="Google Shape;151;p28"/>
          <p:cNvSpPr txBox="1">
            <a:spLocks noGrp="1"/>
          </p:cNvSpPr>
          <p:nvPr>
            <p:ph type="subTitle" idx="1"/>
          </p:nvPr>
        </p:nvSpPr>
        <p:spPr>
          <a:xfrm>
            <a:off x="510450" y="3182313"/>
            <a:ext cx="8123100" cy="630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Math</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STEM-Related Courses</a:t>
            </a:r>
            <a:endParaRPr/>
          </a:p>
        </p:txBody>
      </p:sp>
      <p:sp>
        <p:nvSpPr>
          <p:cNvPr id="157" name="Google Shape;157;p29"/>
          <p:cNvSpPr txBox="1">
            <a:spLocks noGrp="1"/>
          </p:cNvSpPr>
          <p:nvPr>
            <p:ph type="body" idx="1"/>
          </p:nvPr>
        </p:nvSpPr>
        <p:spPr>
          <a:xfrm>
            <a:off x="311700" y="1152475"/>
            <a:ext cx="42603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STEM Preparatory Courses</a:t>
            </a:r>
            <a:endParaRPr b="1"/>
          </a:p>
          <a:p>
            <a:pPr marL="0" lvl="0" indent="0" algn="l" rtl="0">
              <a:spcBef>
                <a:spcPts val="1200"/>
              </a:spcBef>
              <a:spcAft>
                <a:spcPts val="0"/>
              </a:spcAft>
              <a:buNone/>
            </a:pPr>
            <a:r>
              <a:rPr lang="en"/>
              <a:t>•	Math 333:  Intro to College Algebra</a:t>
            </a:r>
            <a:endParaRPr/>
          </a:p>
          <a:p>
            <a:pPr marL="0" lvl="0" indent="0" algn="l" rtl="0">
              <a:spcBef>
                <a:spcPts val="1200"/>
              </a:spcBef>
              <a:spcAft>
                <a:spcPts val="0"/>
              </a:spcAft>
              <a:buNone/>
            </a:pPr>
            <a:r>
              <a:rPr lang="en"/>
              <a:t>•	Math 372:  College Algebra</a:t>
            </a:r>
            <a:endParaRPr/>
          </a:p>
          <a:p>
            <a:pPr marL="0" lvl="0" indent="0" algn="l" rtl="0">
              <a:spcBef>
                <a:spcPts val="1200"/>
              </a:spcBef>
              <a:spcAft>
                <a:spcPts val="0"/>
              </a:spcAft>
              <a:buNone/>
            </a:pPr>
            <a:r>
              <a:rPr lang="en"/>
              <a:t>•	Math 373:  Trigonometry</a:t>
            </a:r>
            <a:endParaRPr/>
          </a:p>
          <a:p>
            <a:pPr marL="0" lvl="0" indent="0" algn="l" rtl="0">
              <a:spcBef>
                <a:spcPts val="1200"/>
              </a:spcBef>
              <a:spcAft>
                <a:spcPts val="0"/>
              </a:spcAft>
              <a:buNone/>
            </a:pPr>
            <a:r>
              <a:rPr lang="en"/>
              <a:t>•	Math 375:  Precalculus</a:t>
            </a:r>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sp>
        <p:nvSpPr>
          <p:cNvPr id="158" name="Google Shape;158;p29"/>
          <p:cNvSpPr txBox="1">
            <a:spLocks noGrp="1"/>
          </p:cNvSpPr>
          <p:nvPr>
            <p:ph type="body" idx="1"/>
          </p:nvPr>
        </p:nvSpPr>
        <p:spPr>
          <a:xfrm>
            <a:off x="4680700" y="1152475"/>
            <a:ext cx="42603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Calculus Courses</a:t>
            </a:r>
            <a:endParaRPr b="1"/>
          </a:p>
          <a:p>
            <a:pPr marL="0" lvl="0" indent="0" algn="l" rtl="0">
              <a:spcBef>
                <a:spcPts val="1200"/>
              </a:spcBef>
              <a:spcAft>
                <a:spcPts val="0"/>
              </a:spcAft>
              <a:buNone/>
            </a:pPr>
            <a:r>
              <a:rPr lang="en"/>
              <a:t>•	Math 340:  Business Calculus</a:t>
            </a:r>
            <a:endParaRPr/>
          </a:p>
          <a:p>
            <a:pPr marL="0" lvl="0" indent="0" algn="l" rtl="0">
              <a:spcBef>
                <a:spcPts val="1200"/>
              </a:spcBef>
              <a:spcAft>
                <a:spcPts val="0"/>
              </a:spcAft>
              <a:buNone/>
            </a:pPr>
            <a:r>
              <a:rPr lang="en"/>
              <a:t>•	Math 355:  Calc for Bio and Med I</a:t>
            </a:r>
            <a:endParaRPr/>
          </a:p>
          <a:p>
            <a:pPr marL="0" lvl="0" indent="0" algn="l" rtl="0">
              <a:spcBef>
                <a:spcPts val="1200"/>
              </a:spcBef>
              <a:spcAft>
                <a:spcPts val="0"/>
              </a:spcAft>
              <a:buNone/>
            </a:pPr>
            <a:r>
              <a:rPr lang="en"/>
              <a:t>•	Math 400:  Calculus I </a:t>
            </a:r>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3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Pathways</a:t>
            </a:r>
            <a:endParaRPr/>
          </a:p>
        </p:txBody>
      </p:sp>
      <p:sp>
        <p:nvSpPr>
          <p:cNvPr id="164" name="Google Shape;164;p30"/>
          <p:cNvSpPr txBox="1">
            <a:spLocks noGrp="1"/>
          </p:cNvSpPr>
          <p:nvPr>
            <p:ph type="body" idx="1"/>
          </p:nvPr>
        </p:nvSpPr>
        <p:spPr>
          <a:xfrm>
            <a:off x="311700" y="1152475"/>
            <a:ext cx="83832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a:t>Business					333 → 340</a:t>
            </a:r>
            <a:br>
              <a:rPr lang="en"/>
            </a:br>
            <a:endParaRPr/>
          </a:p>
          <a:p>
            <a:pPr marL="457200" lvl="0" indent="-342900" algn="l" rtl="0">
              <a:spcBef>
                <a:spcPts val="0"/>
              </a:spcBef>
              <a:spcAft>
                <a:spcPts val="0"/>
              </a:spcAft>
              <a:buSzPts val="1800"/>
              <a:buChar char="●"/>
            </a:pPr>
            <a:r>
              <a:rPr lang="en"/>
              <a:t>Biology and Medicine		333 → 373 → 355</a:t>
            </a:r>
            <a:br>
              <a:rPr lang="en"/>
            </a:br>
            <a:r>
              <a:rPr lang="en"/>
              <a:t>	</a:t>
            </a:r>
            <a:endParaRPr/>
          </a:p>
          <a:p>
            <a:pPr marL="457200" lvl="0" indent="-342900" algn="l" rtl="0">
              <a:spcBef>
                <a:spcPts val="0"/>
              </a:spcBef>
              <a:spcAft>
                <a:spcPts val="0"/>
              </a:spcAft>
              <a:buSzPts val="1800"/>
              <a:buChar char="●"/>
            </a:pPr>
            <a:r>
              <a:rPr lang="en"/>
              <a:t>STEM					333 → 375 → 400 </a:t>
            </a:r>
            <a:endParaRPr/>
          </a:p>
          <a:p>
            <a:pPr marL="2743200" lvl="0" indent="0" algn="l" rtl="0">
              <a:spcBef>
                <a:spcPts val="1200"/>
              </a:spcBef>
              <a:spcAft>
                <a:spcPts val="1200"/>
              </a:spcAft>
              <a:buNone/>
            </a:pPr>
            <a:r>
              <a:rPr lang="en"/>
              <a:t>or        372/373 → 400</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Placements (Current)</a:t>
            </a:r>
            <a:endParaRPr/>
          </a:p>
        </p:txBody>
      </p:sp>
      <p:sp>
        <p:nvSpPr>
          <p:cNvPr id="170" name="Google Shape;170;p3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a:t>Students who have not successfully completed Algebra II or Integrated Math 3 are placed into Math 333.</a:t>
            </a:r>
            <a:endParaRPr/>
          </a:p>
          <a:p>
            <a:pPr marL="0" lvl="0" indent="0" algn="l" rtl="0">
              <a:spcBef>
                <a:spcPts val="1200"/>
              </a:spcBef>
              <a:spcAft>
                <a:spcPts val="0"/>
              </a:spcAft>
              <a:buNone/>
            </a:pPr>
            <a:endParaRPr/>
          </a:p>
          <a:p>
            <a:pPr marL="457200" lvl="0" indent="-342900" algn="l" rtl="0">
              <a:spcBef>
                <a:spcPts val="1200"/>
              </a:spcBef>
              <a:spcAft>
                <a:spcPts val="0"/>
              </a:spcAft>
              <a:buSzPts val="1800"/>
              <a:buChar char="●"/>
            </a:pPr>
            <a:r>
              <a:rPr lang="en"/>
              <a:t>Students who have successfully completed Alg II or IM 3 but not Trig/Precalculus are placed into Math 372/373 and 375.</a:t>
            </a:r>
            <a:endParaRPr/>
          </a:p>
          <a:p>
            <a:pPr marL="0" lvl="0" indent="0" algn="l" rtl="0">
              <a:spcBef>
                <a:spcPts val="1200"/>
              </a:spcBef>
              <a:spcAft>
                <a:spcPts val="0"/>
              </a:spcAft>
              <a:buNone/>
            </a:pPr>
            <a:endParaRPr/>
          </a:p>
          <a:p>
            <a:pPr marL="457200" lvl="0" indent="-342900" algn="l" rtl="0">
              <a:spcBef>
                <a:spcPts val="1200"/>
              </a:spcBef>
              <a:spcAft>
                <a:spcPts val="0"/>
              </a:spcAft>
              <a:buSzPts val="1800"/>
              <a:buChar char="●"/>
            </a:pPr>
            <a:r>
              <a:rPr lang="en"/>
              <a:t>Students who have successfully completed Precalculus are placed into      Math 400.</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AB 1705 Implementation </a:t>
            </a:r>
            <a:endParaRPr/>
          </a:p>
        </p:txBody>
      </p:sp>
      <p:sp>
        <p:nvSpPr>
          <p:cNvPr id="176" name="Google Shape;176;p3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For non-STEM Calculus: </a:t>
            </a:r>
            <a:endParaRPr/>
          </a:p>
          <a:p>
            <a:pPr marL="457200" lvl="0" indent="0" algn="l" rtl="0">
              <a:spcBef>
                <a:spcPts val="1200"/>
              </a:spcBef>
              <a:spcAft>
                <a:spcPts val="0"/>
              </a:spcAft>
              <a:buNone/>
            </a:pPr>
            <a:r>
              <a:rPr lang="en"/>
              <a:t>Starting Fall 2024, all Business and Econ majors will receive direct placement into Math 340.</a:t>
            </a:r>
            <a:endParaRPr/>
          </a:p>
          <a:p>
            <a:pPr marL="0" lvl="0" indent="0" algn="l" rtl="0">
              <a:spcBef>
                <a:spcPts val="1200"/>
              </a:spcBef>
              <a:spcAft>
                <a:spcPts val="0"/>
              </a:spcAft>
              <a:buNone/>
            </a:pPr>
            <a:endParaRPr/>
          </a:p>
          <a:p>
            <a:pPr marL="0" lvl="0" indent="0" algn="l" rtl="0">
              <a:spcBef>
                <a:spcPts val="1200"/>
              </a:spcBef>
              <a:spcAft>
                <a:spcPts val="0"/>
              </a:spcAft>
              <a:buNone/>
            </a:pPr>
            <a:r>
              <a:rPr lang="en"/>
              <a:t>For STEM Calculus:</a:t>
            </a:r>
            <a:endParaRPr/>
          </a:p>
          <a:p>
            <a:pPr marL="457200" lvl="0" indent="0" algn="l" rtl="0">
              <a:spcBef>
                <a:spcPts val="1200"/>
              </a:spcBef>
              <a:spcAft>
                <a:spcPts val="1200"/>
              </a:spcAft>
              <a:buNone/>
            </a:pPr>
            <a:r>
              <a:rPr lang="en"/>
              <a:t>Starting Fall 2025, all STEM majors will receive direct placement into Math 355 or Math 400, regardless of what mathematics coursework they have completed.</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Offering Preparatory Courses</a:t>
            </a:r>
            <a:endParaRPr/>
          </a:p>
        </p:txBody>
      </p:sp>
      <p:sp>
        <p:nvSpPr>
          <p:cNvPr id="182" name="Google Shape;182;p3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Q:  Can ARC offer preparatory course(s) as an option for STEM majors who feel they will not succeed in Calculus I without a foundation in algebra and trigonometry?  </a:t>
            </a:r>
            <a:endParaRPr/>
          </a:p>
          <a:p>
            <a:pPr marL="0" lvl="0" indent="0" algn="l" rtl="0">
              <a:spcBef>
                <a:spcPts val="1200"/>
              </a:spcBef>
              <a:spcAft>
                <a:spcPts val="0"/>
              </a:spcAft>
              <a:buNone/>
            </a:pPr>
            <a:r>
              <a:rPr lang="en"/>
              <a:t>A:  It depends.</a:t>
            </a:r>
            <a:endParaRPr/>
          </a:p>
          <a:p>
            <a:pPr marL="0" lvl="0" indent="0" algn="l" rtl="0">
              <a:spcBef>
                <a:spcPts val="1200"/>
              </a:spcBef>
              <a:spcAft>
                <a:spcPts val="0"/>
              </a:spcAft>
              <a:buNone/>
            </a:pPr>
            <a:endParaRPr/>
          </a:p>
          <a:p>
            <a:pPr marL="0" lvl="0" indent="0" algn="l" rtl="0">
              <a:spcBef>
                <a:spcPts val="1200"/>
              </a:spcBef>
              <a:spcAft>
                <a:spcPts val="0"/>
              </a:spcAft>
              <a:buNone/>
            </a:pPr>
            <a:r>
              <a:rPr lang="en"/>
              <a:t>We may offer the choice of taking a preparatory course IF…</a:t>
            </a:r>
            <a:endParaRPr/>
          </a:p>
          <a:p>
            <a:pPr marL="0" lvl="0" indent="0" algn="l" rtl="0">
              <a:spcBef>
                <a:spcPts val="1200"/>
              </a:spcBef>
              <a:spcAft>
                <a:spcPts val="1200"/>
              </a:spcAft>
              <a:buNone/>
            </a:pPr>
            <a:r>
              <a:rPr lang="en"/>
              <a:t>The “IF” will take some background to understand.</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CCCCO Placement Groups</a:t>
            </a:r>
            <a:endParaRPr/>
          </a:p>
        </p:txBody>
      </p:sp>
      <p:sp>
        <p:nvSpPr>
          <p:cNvPr id="188" name="Google Shape;188;p3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The CCCCO has split STEM majors into two groups, a high group and a low group, which they call the “Lowest STEM Placement Group.”  I’ll just refer to this as the low group.  </a:t>
            </a:r>
            <a:endParaRPr/>
          </a:p>
          <a:p>
            <a:pPr marL="0" lvl="0" indent="0" algn="l" rtl="0">
              <a:spcBef>
                <a:spcPts val="1200"/>
              </a:spcBef>
              <a:spcAft>
                <a:spcPts val="0"/>
              </a:spcAft>
              <a:buNone/>
            </a:pPr>
            <a:r>
              <a:rPr lang="en" b="1"/>
              <a:t>Definitions</a:t>
            </a:r>
            <a:endParaRPr b="1"/>
          </a:p>
          <a:p>
            <a:pPr marL="914400" lvl="0" indent="-342900" algn="l" rtl="0">
              <a:spcBef>
                <a:spcPts val="1200"/>
              </a:spcBef>
              <a:spcAft>
                <a:spcPts val="0"/>
              </a:spcAft>
              <a:buSzPts val="1800"/>
              <a:buChar char="●"/>
            </a:pPr>
            <a:r>
              <a:rPr lang="en"/>
              <a:t>High Group:  Successfully completed Trigonometry, Precalculus or Calculus in high school </a:t>
            </a:r>
            <a:r>
              <a:rPr lang="en" b="1" i="1"/>
              <a:t>AND </a:t>
            </a:r>
            <a:r>
              <a:rPr lang="en"/>
              <a:t>has a GPA greater than 2.6.  </a:t>
            </a:r>
            <a:br>
              <a:rPr lang="en"/>
            </a:br>
            <a:endParaRPr/>
          </a:p>
          <a:p>
            <a:pPr marL="914400" lvl="0" indent="-342900" algn="l" rtl="0">
              <a:spcBef>
                <a:spcPts val="0"/>
              </a:spcBef>
              <a:spcAft>
                <a:spcPts val="0"/>
              </a:spcAft>
              <a:buSzPts val="1800"/>
              <a:buChar char="●"/>
            </a:pPr>
            <a:r>
              <a:rPr lang="en"/>
              <a:t>Low Group:  Has not completed Trig, Precalc or Calculus </a:t>
            </a:r>
            <a:r>
              <a:rPr lang="en" b="1" i="1"/>
              <a:t>OR </a:t>
            </a:r>
            <a:r>
              <a:rPr lang="en"/>
              <a:t>has a GPA of 2.6 or lower.</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pic>
        <p:nvPicPr>
          <p:cNvPr id="193" name="Google Shape;193;p35"/>
          <p:cNvPicPr preferRelativeResize="0"/>
          <p:nvPr/>
        </p:nvPicPr>
        <p:blipFill>
          <a:blip r:embed="rId3">
            <a:alphaModFix/>
          </a:blip>
          <a:stretch>
            <a:fillRect/>
          </a:stretch>
        </p:blipFill>
        <p:spPr>
          <a:xfrm>
            <a:off x="1219613" y="152400"/>
            <a:ext cx="6704773" cy="4838699"/>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The Low Group Contains Students Who Are Not Very Low</a:t>
            </a:r>
            <a:endParaRPr/>
          </a:p>
        </p:txBody>
      </p:sp>
      <p:sp>
        <p:nvSpPr>
          <p:cNvPr id="199" name="Google Shape;199;p3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5000"/>
              </a:lnSpc>
              <a:spcBef>
                <a:spcPts val="0"/>
              </a:spcBef>
              <a:spcAft>
                <a:spcPts val="0"/>
              </a:spcAft>
              <a:buSzPts val="935"/>
              <a:buNone/>
            </a:pPr>
            <a:r>
              <a:rPr lang="en" sz="1629"/>
              <a:t>Notice that the low group uses the word “or,” which means… </a:t>
            </a:r>
            <a:endParaRPr sz="1629"/>
          </a:p>
          <a:p>
            <a:pPr marL="457200" lvl="0" indent="-332105" algn="l" rtl="0">
              <a:lnSpc>
                <a:spcPct val="105000"/>
              </a:lnSpc>
              <a:spcBef>
                <a:spcPts val="1200"/>
              </a:spcBef>
              <a:spcAft>
                <a:spcPts val="0"/>
              </a:spcAft>
              <a:buSzPts val="1630"/>
              <a:buChar char="●"/>
            </a:pPr>
            <a:r>
              <a:rPr lang="en" sz="1629"/>
              <a:t>a student who passed Calculus in high school is in the low group as long as their overall GPA is 2.6 or lower, and</a:t>
            </a:r>
            <a:endParaRPr sz="1629"/>
          </a:p>
          <a:p>
            <a:pPr marL="457200" lvl="0" indent="-332105" algn="l" rtl="0">
              <a:lnSpc>
                <a:spcPct val="105000"/>
              </a:lnSpc>
              <a:spcBef>
                <a:spcPts val="0"/>
              </a:spcBef>
              <a:spcAft>
                <a:spcPts val="0"/>
              </a:spcAft>
              <a:buSzPts val="1630"/>
              <a:buChar char="●"/>
            </a:pPr>
            <a:r>
              <a:rPr lang="en" sz="1629"/>
              <a:t>a straight-A student who has a GPA over 4.0 is in the low group if they completed Alg II/IM 3 but nothing further.</a:t>
            </a:r>
            <a:endParaRPr sz="1629"/>
          </a:p>
          <a:p>
            <a:pPr marL="0" lvl="0" indent="0" algn="l" rtl="0">
              <a:lnSpc>
                <a:spcPct val="105000"/>
              </a:lnSpc>
              <a:spcBef>
                <a:spcPts val="1200"/>
              </a:spcBef>
              <a:spcAft>
                <a:spcPts val="0"/>
              </a:spcAft>
              <a:buSzPts val="935"/>
              <a:buNone/>
            </a:pPr>
            <a:endParaRPr sz="1629"/>
          </a:p>
          <a:p>
            <a:pPr marL="0" lvl="0" indent="0" algn="l" rtl="0">
              <a:lnSpc>
                <a:spcPct val="105000"/>
              </a:lnSpc>
              <a:spcBef>
                <a:spcPts val="1200"/>
              </a:spcBef>
              <a:spcAft>
                <a:spcPts val="0"/>
              </a:spcAft>
              <a:buSzPts val="935"/>
              <a:buNone/>
            </a:pPr>
            <a:r>
              <a:rPr lang="en" sz="1629"/>
              <a:t>The low group contains students with a very strong background, some of whom already passed Calculus!</a:t>
            </a:r>
            <a:endParaRPr sz="1629"/>
          </a:p>
          <a:p>
            <a:pPr marL="0" lvl="0" indent="0" algn="l" rtl="0">
              <a:lnSpc>
                <a:spcPct val="105000"/>
              </a:lnSpc>
              <a:spcBef>
                <a:spcPts val="1200"/>
              </a:spcBef>
              <a:spcAft>
                <a:spcPts val="0"/>
              </a:spcAft>
              <a:buSzPts val="935"/>
              <a:buNone/>
            </a:pPr>
            <a:r>
              <a:rPr lang="en" sz="1629"/>
              <a:t>The low group contains students who have a moderate math background and get straight As.</a:t>
            </a:r>
            <a:endParaRPr sz="1629"/>
          </a:p>
          <a:p>
            <a:pPr marL="0" lvl="0" indent="0" algn="l" rtl="0">
              <a:lnSpc>
                <a:spcPct val="105000"/>
              </a:lnSpc>
              <a:spcBef>
                <a:spcPts val="1200"/>
              </a:spcBef>
              <a:spcAft>
                <a:spcPts val="1200"/>
              </a:spcAft>
              <a:buSzPts val="935"/>
              <a:buNone/>
            </a:pPr>
            <a:r>
              <a:rPr lang="en" sz="1629"/>
              <a:t>Let’s keep that in mind as we move forward.</a:t>
            </a:r>
            <a:endParaRPr sz="1629"/>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9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Validates a Preparatory Course</a:t>
            </a:r>
            <a:endParaRPr/>
          </a:p>
        </p:txBody>
      </p:sp>
      <p:sp>
        <p:nvSpPr>
          <p:cNvPr id="205" name="Google Shape;205;p3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
              <a:t>AB 1705 states that there are three conditions that must be met in order to offer a preparatory course to a STEM major.</a:t>
            </a:r>
            <a:endParaRPr/>
          </a:p>
          <a:p>
            <a:pPr marL="457200" lvl="0" indent="-342900" algn="l" rtl="0">
              <a:spcBef>
                <a:spcPts val="1200"/>
              </a:spcBef>
              <a:spcAft>
                <a:spcPts val="0"/>
              </a:spcAft>
              <a:buSzPts val="1800"/>
              <a:buAutoNum type="arabicPeriod"/>
            </a:pPr>
            <a:r>
              <a:rPr lang="en"/>
              <a:t>The student is </a:t>
            </a:r>
            <a:r>
              <a:rPr lang="en" i="1">
                <a:solidFill>
                  <a:srgbClr val="0000FF"/>
                </a:solidFill>
              </a:rPr>
              <a:t>highly unlikely to succeed</a:t>
            </a:r>
            <a:r>
              <a:rPr lang="en"/>
              <a:t> in STEM Calculus I without the preparatory course,</a:t>
            </a:r>
            <a:br>
              <a:rPr lang="en"/>
            </a:br>
            <a:endParaRPr/>
          </a:p>
          <a:p>
            <a:pPr marL="457200" lvl="0" indent="-342900" algn="l" rtl="0">
              <a:spcBef>
                <a:spcPts val="0"/>
              </a:spcBef>
              <a:spcAft>
                <a:spcPts val="0"/>
              </a:spcAft>
              <a:buSzPts val="1800"/>
              <a:buAutoNum type="arabicPeriod"/>
            </a:pPr>
            <a:r>
              <a:rPr lang="en"/>
              <a:t>the preparatory course will improve the student’s probability of completing STEM Calculus I, and</a:t>
            </a:r>
            <a:br>
              <a:rPr lang="en"/>
            </a:br>
            <a:endParaRPr/>
          </a:p>
          <a:p>
            <a:pPr marL="457200" lvl="0" indent="-342900" algn="l" rtl="0">
              <a:spcBef>
                <a:spcPts val="0"/>
              </a:spcBef>
              <a:spcAft>
                <a:spcPts val="0"/>
              </a:spcAft>
              <a:buSzPts val="1800"/>
              <a:buAutoNum type="arabicPeriod"/>
            </a:pPr>
            <a:r>
              <a:rPr lang="en"/>
              <a:t>the preparatory course will improve the student’s persistence to and completion of STEM Calculus II when required for their major.</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3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Condition #1 as Interpreted by the CCCCO</a:t>
            </a:r>
            <a:endParaRPr/>
          </a:p>
        </p:txBody>
      </p:sp>
      <p:sp>
        <p:nvSpPr>
          <p:cNvPr id="211" name="Google Shape;211;p3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en"/>
              <a:t>In February, the CCCCO released their definition of “</a:t>
            </a:r>
            <a:r>
              <a:rPr lang="en" i="1">
                <a:solidFill>
                  <a:srgbClr val="0000FF"/>
                </a:solidFill>
              </a:rPr>
              <a:t>highly unlikely to succeed</a:t>
            </a:r>
            <a:r>
              <a:rPr lang="en"/>
              <a:t>” for Condition #1.  They decided that </a:t>
            </a:r>
            <a:r>
              <a:rPr lang="en" b="1" i="1"/>
              <a:t>every </a:t>
            </a:r>
            <a:r>
              <a:rPr lang="en"/>
              <a:t>student in the low group is considered </a:t>
            </a:r>
            <a:r>
              <a:rPr lang="en" b="1" i="1">
                <a:solidFill>
                  <a:srgbClr val="FF0000"/>
                </a:solidFill>
              </a:rPr>
              <a:t>not </a:t>
            </a:r>
            <a:r>
              <a:rPr lang="en" i="1">
                <a:solidFill>
                  <a:srgbClr val="0000FF"/>
                </a:solidFill>
              </a:rPr>
              <a:t>highly unlikely to succeed</a:t>
            </a:r>
            <a:r>
              <a:rPr lang="en"/>
              <a:t> if the entire low group has a 15% or greater two-year throughput rate with direct placement into STEM Calculus I (Math 400).  </a:t>
            </a:r>
            <a:endParaRPr/>
          </a:p>
          <a:p>
            <a:pPr marL="0" lvl="0" indent="0" algn="l" rtl="0">
              <a:spcBef>
                <a:spcPts val="1200"/>
              </a:spcBef>
              <a:spcAft>
                <a:spcPts val="0"/>
              </a:spcAft>
              <a:buNone/>
            </a:pPr>
            <a:r>
              <a:rPr lang="en"/>
              <a:t>What this means:</a:t>
            </a:r>
            <a:endParaRPr/>
          </a:p>
          <a:p>
            <a:pPr marL="457200" lvl="0" indent="-334327" algn="l" rtl="0">
              <a:spcBef>
                <a:spcPts val="1200"/>
              </a:spcBef>
              <a:spcAft>
                <a:spcPts val="0"/>
              </a:spcAft>
              <a:buSzPct val="100000"/>
              <a:buChar char="➢"/>
            </a:pPr>
            <a:r>
              <a:rPr lang="en"/>
              <a:t>Imagine 100 students in the low group (which contains some very strong students). </a:t>
            </a:r>
            <a:endParaRPr/>
          </a:p>
          <a:p>
            <a:pPr marL="457200" lvl="0" indent="-334327" algn="l" rtl="0">
              <a:spcBef>
                <a:spcPts val="0"/>
              </a:spcBef>
              <a:spcAft>
                <a:spcPts val="0"/>
              </a:spcAft>
              <a:buSzPct val="100000"/>
              <a:buChar char="➢"/>
            </a:pPr>
            <a:r>
              <a:rPr lang="en"/>
              <a:t>Those 100 students are placed directly into Calculus I. </a:t>
            </a:r>
            <a:endParaRPr/>
          </a:p>
          <a:p>
            <a:pPr marL="457200" lvl="0" indent="-334327" algn="l" rtl="0">
              <a:spcBef>
                <a:spcPts val="0"/>
              </a:spcBef>
              <a:spcAft>
                <a:spcPts val="0"/>
              </a:spcAft>
              <a:buSzPct val="100000"/>
              <a:buChar char="➢"/>
            </a:pPr>
            <a:r>
              <a:rPr lang="en"/>
              <a:t>15 or more of them complete Calculus I successfully within two years.</a:t>
            </a:r>
            <a:endParaRPr/>
          </a:p>
          <a:p>
            <a:pPr marL="457200" lvl="0" indent="-334327" algn="l" rtl="0">
              <a:spcBef>
                <a:spcPts val="0"/>
              </a:spcBef>
              <a:spcAft>
                <a:spcPts val="0"/>
              </a:spcAft>
              <a:buSzPct val="100000"/>
              <a:buChar char="➢"/>
            </a:pPr>
            <a:r>
              <a:rPr lang="en"/>
              <a:t>Then the </a:t>
            </a:r>
            <a:r>
              <a:rPr lang="en" b="1" i="1"/>
              <a:t>entire </a:t>
            </a:r>
            <a:r>
              <a:rPr lang="en"/>
              <a:t>low group is called “</a:t>
            </a:r>
            <a:r>
              <a:rPr lang="en" b="1" i="1">
                <a:solidFill>
                  <a:srgbClr val="FF0000"/>
                </a:solidFill>
              </a:rPr>
              <a:t>not</a:t>
            </a:r>
            <a:r>
              <a:rPr lang="en" i="1">
                <a:solidFill>
                  <a:srgbClr val="0000FF"/>
                </a:solidFill>
              </a:rPr>
              <a:t> highly unlikely to succeed</a:t>
            </a:r>
            <a:r>
              <a:rPr lang="en"/>
              <a:t>.”  </a:t>
            </a:r>
            <a:endParaRPr/>
          </a:p>
          <a:p>
            <a:pPr marL="457200" lvl="0" indent="-334327" algn="l" rtl="0">
              <a:spcBef>
                <a:spcPts val="0"/>
              </a:spcBef>
              <a:spcAft>
                <a:spcPts val="0"/>
              </a:spcAft>
              <a:buSzPct val="100000"/>
              <a:buChar char="➢"/>
            </a:pPr>
            <a:r>
              <a:rPr lang="en"/>
              <a:t>Result:  The first condition for having a prep course is not met, and hence we shall not offer </a:t>
            </a:r>
            <a:r>
              <a:rPr lang="en" b="1" i="1"/>
              <a:t>any </a:t>
            </a:r>
            <a:r>
              <a:rPr lang="en"/>
              <a:t>preparatory course </a:t>
            </a:r>
            <a:r>
              <a:rPr lang="en" b="1" i="1"/>
              <a:t>to any student in the low group</a:t>
            </a:r>
            <a:r>
              <a:rPr lang="en"/>
              <a: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11">
                                            <p:txEl>
                                              <p:pRg st="0" end="0"/>
                                            </p:txEl>
                                          </p:spTgt>
                                        </p:tgtEl>
                                        <p:attrNameLst>
                                          <p:attrName>style.visibility</p:attrName>
                                        </p:attrNameLst>
                                      </p:cBhvr>
                                      <p:to>
                                        <p:strVal val="visible"/>
                                      </p:to>
                                    </p:set>
                                    <p:anim calcmode="lin" valueType="num">
                                      <p:cBhvr additive="base">
                                        <p:cTn id="7" dur="500"/>
                                        <p:tgtEl>
                                          <p:spTgt spid="211">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211">
                                            <p:txEl>
                                              <p:pRg st="1" end="1"/>
                                            </p:txEl>
                                          </p:spTgt>
                                        </p:tgtEl>
                                        <p:attrNameLst>
                                          <p:attrName>style.visibility</p:attrName>
                                        </p:attrNameLst>
                                      </p:cBhvr>
                                      <p:to>
                                        <p:strVal val="visible"/>
                                      </p:to>
                                    </p:set>
                                    <p:anim calcmode="lin" valueType="num">
                                      <p:cBhvr additive="base">
                                        <p:cTn id="12" dur="500"/>
                                        <p:tgtEl>
                                          <p:spTgt spid="211">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211">
                                            <p:txEl>
                                              <p:pRg st="2" end="2"/>
                                            </p:txEl>
                                          </p:spTgt>
                                        </p:tgtEl>
                                        <p:attrNameLst>
                                          <p:attrName>style.visibility</p:attrName>
                                        </p:attrNameLst>
                                      </p:cBhvr>
                                      <p:to>
                                        <p:strVal val="visible"/>
                                      </p:to>
                                    </p:set>
                                    <p:anim calcmode="lin" valueType="num">
                                      <p:cBhvr additive="base">
                                        <p:cTn id="17" dur="500"/>
                                        <p:tgtEl>
                                          <p:spTgt spid="211">
                                            <p:txEl>
                                              <p:pRg st="2" end="2"/>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2" fill="hold" nodeType="clickEffect">
                                  <p:stCondLst>
                                    <p:cond delay="0"/>
                                  </p:stCondLst>
                                  <p:childTnLst>
                                    <p:set>
                                      <p:cBhvr>
                                        <p:cTn id="21" dur="1" fill="hold">
                                          <p:stCondLst>
                                            <p:cond delay="0"/>
                                          </p:stCondLst>
                                        </p:cTn>
                                        <p:tgtEl>
                                          <p:spTgt spid="211">
                                            <p:txEl>
                                              <p:pRg st="3" end="3"/>
                                            </p:txEl>
                                          </p:spTgt>
                                        </p:tgtEl>
                                        <p:attrNameLst>
                                          <p:attrName>style.visibility</p:attrName>
                                        </p:attrNameLst>
                                      </p:cBhvr>
                                      <p:to>
                                        <p:strVal val="visible"/>
                                      </p:to>
                                    </p:set>
                                    <p:anim calcmode="lin" valueType="num">
                                      <p:cBhvr additive="base">
                                        <p:cTn id="22" dur="500"/>
                                        <p:tgtEl>
                                          <p:spTgt spid="211">
                                            <p:txEl>
                                              <p:pRg st="3" end="3"/>
                                            </p:txEl>
                                          </p:spTgt>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211">
                                            <p:txEl>
                                              <p:pRg st="4" end="4"/>
                                            </p:txEl>
                                          </p:spTgt>
                                        </p:tgtEl>
                                        <p:attrNameLst>
                                          <p:attrName>style.visibility</p:attrName>
                                        </p:attrNameLst>
                                      </p:cBhvr>
                                      <p:to>
                                        <p:strVal val="visible"/>
                                      </p:to>
                                    </p:set>
                                    <p:anim calcmode="lin" valueType="num">
                                      <p:cBhvr additive="base">
                                        <p:cTn id="27" dur="500"/>
                                        <p:tgtEl>
                                          <p:spTgt spid="211">
                                            <p:txEl>
                                              <p:pRg st="4" end="4"/>
                                            </p:txEl>
                                          </p:spTgt>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nodeType="clickEffect">
                                  <p:stCondLst>
                                    <p:cond delay="0"/>
                                  </p:stCondLst>
                                  <p:childTnLst>
                                    <p:set>
                                      <p:cBhvr>
                                        <p:cTn id="31" dur="1" fill="hold">
                                          <p:stCondLst>
                                            <p:cond delay="0"/>
                                          </p:stCondLst>
                                        </p:cTn>
                                        <p:tgtEl>
                                          <p:spTgt spid="211">
                                            <p:txEl>
                                              <p:pRg st="5" end="5"/>
                                            </p:txEl>
                                          </p:spTgt>
                                        </p:tgtEl>
                                        <p:attrNameLst>
                                          <p:attrName>style.visibility</p:attrName>
                                        </p:attrNameLst>
                                      </p:cBhvr>
                                      <p:to>
                                        <p:strVal val="visible"/>
                                      </p:to>
                                    </p:set>
                                    <p:anim calcmode="lin" valueType="num">
                                      <p:cBhvr additive="base">
                                        <p:cTn id="32" dur="500"/>
                                        <p:tgtEl>
                                          <p:spTgt spid="211">
                                            <p:txEl>
                                              <p:pRg st="5" end="5"/>
                                            </p:txEl>
                                          </p:spTgt>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211">
                                            <p:txEl>
                                              <p:pRg st="6" end="6"/>
                                            </p:txEl>
                                          </p:spTgt>
                                        </p:tgtEl>
                                        <p:attrNameLst>
                                          <p:attrName>style.visibility</p:attrName>
                                        </p:attrNameLst>
                                      </p:cBhvr>
                                      <p:to>
                                        <p:strVal val="visible"/>
                                      </p:to>
                                    </p:set>
                                    <p:anim calcmode="lin" valueType="num">
                                      <p:cBhvr additive="base">
                                        <p:cTn id="37" dur="500"/>
                                        <p:tgtEl>
                                          <p:spTgt spid="211">
                                            <p:txEl>
                                              <p:pRg st="6" end="6"/>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3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Notes About the CCCCO’s Interpretation</a:t>
            </a:r>
            <a:endParaRPr/>
          </a:p>
        </p:txBody>
      </p:sp>
      <p:sp>
        <p:nvSpPr>
          <p:cNvPr id="217" name="Google Shape;217;p3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a:t>A student who takes Calculus and fails, then backs up to Precalculus and succeeds, and then goes back to Calculus and succeeds is considered a direct-Calculus placement success.</a:t>
            </a:r>
            <a:br>
              <a:rPr lang="en"/>
            </a:br>
            <a:endParaRPr/>
          </a:p>
          <a:p>
            <a:pPr marL="457200" lvl="0" indent="-342900" algn="l" rtl="0">
              <a:spcBef>
                <a:spcPts val="0"/>
              </a:spcBef>
              <a:spcAft>
                <a:spcPts val="0"/>
              </a:spcAft>
              <a:buSzPts val="1800"/>
              <a:buChar char="●"/>
            </a:pPr>
            <a:r>
              <a:rPr lang="en"/>
              <a:t>The CCCCO’s definition of the Lowest STEM Placement Group is not supported by any legislation or data.</a:t>
            </a:r>
            <a:br>
              <a:rPr lang="en"/>
            </a:br>
            <a:endParaRPr/>
          </a:p>
          <a:p>
            <a:pPr marL="457200" lvl="0" indent="-342900" algn="l" rtl="0">
              <a:spcBef>
                <a:spcPts val="0"/>
              </a:spcBef>
              <a:spcAft>
                <a:spcPts val="0"/>
              </a:spcAft>
              <a:buSzPts val="1800"/>
              <a:buChar char="●"/>
            </a:pPr>
            <a:r>
              <a:rPr lang="en"/>
              <a:t>The CCCCO’s definition of “highly unlikely to succeed” is not supported by legislation or data.</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ARC’s Four Options for Fall 2025</a:t>
            </a:r>
            <a:endParaRPr/>
          </a:p>
        </p:txBody>
      </p:sp>
      <p:sp>
        <p:nvSpPr>
          <p:cNvPr id="223" name="Google Shape;223;p4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 b="1"/>
              <a:t>Option A</a:t>
            </a:r>
            <a:r>
              <a:rPr lang="en"/>
              <a:t> – STEM majors will receive direct placement into Math 400 (or 355) and have the option to take a concurrent 2-unit support course (MathS 60).  If ARC chooses Option A, then preparatory courses will not be available to any STEM major.</a:t>
            </a:r>
            <a:endParaRPr/>
          </a:p>
          <a:p>
            <a:pPr marL="0" lvl="0" indent="0" algn="l" rtl="0">
              <a:spcBef>
                <a:spcPts val="1200"/>
              </a:spcBef>
              <a:spcAft>
                <a:spcPts val="0"/>
              </a:spcAft>
              <a:buNone/>
            </a:pPr>
            <a:r>
              <a:rPr lang="en" b="1"/>
              <a:t>Option B </a:t>
            </a:r>
            <a:r>
              <a:rPr lang="en"/>
              <a:t>– Apply for full validation status of one or more preparatory courses based on the data provided in our college-specific report.  Our data does not meet the threshold to qualify, so this option is not possible for ARC (nor for any of the 116 California Community Colleges).</a:t>
            </a:r>
            <a:endParaRPr/>
          </a:p>
          <a:p>
            <a:pPr marL="0" lvl="0" indent="0" algn="l" rtl="0">
              <a:spcBef>
                <a:spcPts val="1200"/>
              </a:spcBef>
              <a:spcAft>
                <a:spcPts val="0"/>
              </a:spcAft>
              <a:buNone/>
            </a:pPr>
            <a:r>
              <a:rPr lang="en" b="1"/>
              <a:t>Option C </a:t>
            </a:r>
            <a:r>
              <a:rPr lang="en"/>
              <a:t>– Apply for two-year interim period of validation of one or more of our existing preparatory courses by showing 50% or more two-year throughput rate (from start of prep course to completion of Calc I).  In order to keep the prep course in Fall 2027, the we must meet the three conditions above.  </a:t>
            </a:r>
            <a:endParaRPr/>
          </a:p>
          <a:p>
            <a:pPr marL="0" lvl="0" indent="0" algn="l" rtl="0">
              <a:spcBef>
                <a:spcPts val="1200"/>
              </a:spcBef>
              <a:spcAft>
                <a:spcPts val="1200"/>
              </a:spcAft>
              <a:buNone/>
            </a:pPr>
            <a:r>
              <a:rPr lang="en" b="1"/>
              <a:t>Option D</a:t>
            </a:r>
            <a:r>
              <a:rPr lang="en"/>
              <a:t> – Create a new, “innovative” preparatory course which can be offered as an option to the low group for a two-year interim period, after which we must meet the three conditions above.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23">
                                            <p:txEl>
                                              <p:pRg st="0" end="0"/>
                                            </p:txEl>
                                          </p:spTgt>
                                        </p:tgtEl>
                                        <p:attrNameLst>
                                          <p:attrName>style.visibility</p:attrName>
                                        </p:attrNameLst>
                                      </p:cBhvr>
                                      <p:to>
                                        <p:strVal val="visible"/>
                                      </p:to>
                                    </p:set>
                                    <p:anim calcmode="lin" valueType="num">
                                      <p:cBhvr additive="base">
                                        <p:cTn id="11" dur="1000"/>
                                        <p:tgtEl>
                                          <p:spTgt spid="22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223">
                                            <p:txEl>
                                              <p:pRg st="1" end="1"/>
                                            </p:txEl>
                                          </p:spTgt>
                                        </p:tgtEl>
                                        <p:attrNameLst>
                                          <p:attrName>style.visibility</p:attrName>
                                        </p:attrNameLst>
                                      </p:cBhvr>
                                      <p:to>
                                        <p:strVal val="visible"/>
                                      </p:to>
                                    </p:set>
                                    <p:anim calcmode="lin" valueType="num">
                                      <p:cBhvr additive="base">
                                        <p:cTn id="16" dur="1000"/>
                                        <p:tgtEl>
                                          <p:spTgt spid="22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23">
                                            <p:txEl>
                                              <p:pRg st="2" end="2"/>
                                            </p:txEl>
                                          </p:spTgt>
                                        </p:tgtEl>
                                        <p:attrNameLst>
                                          <p:attrName>style.visibility</p:attrName>
                                        </p:attrNameLst>
                                      </p:cBhvr>
                                      <p:to>
                                        <p:strVal val="visible"/>
                                      </p:to>
                                    </p:set>
                                    <p:anim calcmode="lin" valueType="num">
                                      <p:cBhvr additive="base">
                                        <p:cTn id="21" dur="1000"/>
                                        <p:tgtEl>
                                          <p:spTgt spid="22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223">
                                            <p:txEl>
                                              <p:pRg st="3" end="3"/>
                                            </p:txEl>
                                          </p:spTgt>
                                        </p:tgtEl>
                                        <p:attrNameLst>
                                          <p:attrName>style.visibility</p:attrName>
                                        </p:attrNameLst>
                                      </p:cBhvr>
                                      <p:to>
                                        <p:strVal val="visible"/>
                                      </p:to>
                                    </p:set>
                                    <p:anim calcmode="lin" valueType="num">
                                      <p:cBhvr additive="base">
                                        <p:cTn id="26" dur="1000"/>
                                        <p:tgtEl>
                                          <p:spTgt spid="22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Will ARC Math Do?</a:t>
            </a:r>
            <a:endParaRPr/>
          </a:p>
        </p:txBody>
      </p:sp>
      <p:sp>
        <p:nvSpPr>
          <p:cNvPr id="229" name="Google Shape;229;p4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The ARC Math Department is split between Options A and D.  Option D may help a great number of students who are unlikely to succeed in Calculus I without it, but many faculty feel it’s a lot of work, time and energy to create a course that may be prohibited two years later.</a:t>
            </a:r>
            <a:endParaRPr/>
          </a:p>
          <a:p>
            <a:pPr marL="0" lvl="0" indent="0" algn="l" rtl="0">
              <a:spcBef>
                <a:spcPts val="1200"/>
              </a:spcBef>
              <a:spcAft>
                <a:spcPts val="0"/>
              </a:spcAft>
              <a:buNone/>
            </a:pPr>
            <a:r>
              <a:rPr lang="en"/>
              <a:t>Currently, SCC, CRC and FLC are all pursuing Option D (an innovative prep course).</a:t>
            </a:r>
            <a:endParaRPr/>
          </a:p>
          <a:p>
            <a:pPr marL="0" lvl="0" indent="0" algn="l" rtl="0">
              <a:spcBef>
                <a:spcPts val="1200"/>
              </a:spcBef>
              <a:spcAft>
                <a:spcPts val="0"/>
              </a:spcAft>
              <a:buNone/>
            </a:pPr>
            <a:r>
              <a:rPr lang="en"/>
              <a:t>All three colleges will likely have their own unique version of this course.</a:t>
            </a:r>
            <a:endParaRPr/>
          </a:p>
          <a:p>
            <a:pPr marL="0" lvl="0" indent="0" algn="l" rtl="0">
              <a:spcBef>
                <a:spcPts val="1200"/>
              </a:spcBef>
              <a:spcAft>
                <a:spcPts val="1200"/>
              </a:spcAft>
              <a:buNone/>
            </a:pPr>
            <a:r>
              <a:rPr lang="en"/>
              <a:t>The thematic block Math 380 to 389 has already been reserved (i.e. Math 385).</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4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does the Math Department need?</a:t>
            </a:r>
            <a:endParaRPr/>
          </a:p>
        </p:txBody>
      </p:sp>
      <p:sp>
        <p:nvSpPr>
          <p:cNvPr id="235" name="Google Shape;235;p4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r>
              <a:rPr lang="en" sz="2100"/>
              <a:t>We don’t know.</a:t>
            </a:r>
            <a:endParaRPr sz="2100"/>
          </a:p>
          <a:p>
            <a:pPr marL="0" lvl="0" indent="0" algn="l" rtl="0">
              <a:spcBef>
                <a:spcPts val="1200"/>
              </a:spcBef>
              <a:spcAft>
                <a:spcPts val="0"/>
              </a:spcAft>
              <a:buNone/>
            </a:pPr>
            <a:r>
              <a:rPr lang="en" sz="2100"/>
              <a:t>It may be possible for us to locally define our own “Lowest STEM Placement Group” based on high school metrics.  For example, low GPA </a:t>
            </a:r>
            <a:r>
              <a:rPr lang="en" sz="2100" b="1" i="1"/>
              <a:t>and </a:t>
            </a:r>
            <a:r>
              <a:rPr lang="en" sz="2100"/>
              <a:t>no Trig/Precalculus.</a:t>
            </a:r>
            <a:endParaRPr sz="2100"/>
          </a:p>
          <a:p>
            <a:pPr marL="0" lvl="0" indent="0" algn="l" rtl="0">
              <a:spcBef>
                <a:spcPts val="1200"/>
              </a:spcBef>
              <a:spcAft>
                <a:spcPts val="0"/>
              </a:spcAft>
              <a:buNone/>
            </a:pPr>
            <a:r>
              <a:rPr lang="en" sz="2100"/>
              <a:t>Then if that group of students experienced a two-year throughput rate less than 15%, we would meet Condition #1.  </a:t>
            </a:r>
            <a:endParaRPr sz="2100"/>
          </a:p>
          <a:p>
            <a:pPr marL="0" lvl="0" indent="0" algn="l" rtl="0">
              <a:spcBef>
                <a:spcPts val="1200"/>
              </a:spcBef>
              <a:spcAft>
                <a:spcPts val="0"/>
              </a:spcAft>
              <a:buNone/>
            </a:pPr>
            <a:r>
              <a:rPr lang="en" sz="2100"/>
              <a:t>If that group also met Conditions #2 and #3, then we could offer a preparatory course to that group.</a:t>
            </a:r>
            <a:endParaRPr sz="2100"/>
          </a:p>
          <a:p>
            <a:pPr marL="0" lvl="0" indent="0" algn="l" rtl="0">
              <a:spcBef>
                <a:spcPts val="1200"/>
              </a:spcBef>
              <a:spcAft>
                <a:spcPts val="0"/>
              </a:spcAft>
              <a:buNone/>
            </a:pPr>
            <a:r>
              <a:rPr lang="en" sz="2100"/>
              <a:t>Would those students continue to try?  What would this timeline look like? </a:t>
            </a:r>
            <a:endParaRPr sz="2100"/>
          </a:p>
          <a:p>
            <a:pPr marL="0" lvl="0" indent="0" algn="l" rtl="0">
              <a:spcBef>
                <a:spcPts val="1200"/>
              </a:spcBef>
              <a:spcAft>
                <a:spcPts val="1200"/>
              </a:spcAft>
              <a:buNone/>
            </a:pPr>
            <a:r>
              <a:rPr lang="en" sz="2100"/>
              <a:t>We don’t know.</a:t>
            </a:r>
            <a:endParaRPr/>
          </a:p>
        </p:txBody>
      </p:sp>
      <p:pic>
        <p:nvPicPr>
          <p:cNvPr id="236" name="Google Shape;236;p42"/>
          <p:cNvPicPr preferRelativeResize="0"/>
          <p:nvPr/>
        </p:nvPicPr>
        <p:blipFill>
          <a:blip r:embed="rId3">
            <a:alphaModFix/>
          </a:blip>
          <a:stretch>
            <a:fillRect/>
          </a:stretch>
        </p:blipFill>
        <p:spPr>
          <a:xfrm>
            <a:off x="6309475" y="675799"/>
            <a:ext cx="1408941" cy="94002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6"/>
                                        </p:tgtEl>
                                        <p:attrNameLst>
                                          <p:attrName>style.visibility</p:attrName>
                                        </p:attrNameLst>
                                      </p:cBhvr>
                                      <p:to>
                                        <p:strVal val="visible"/>
                                      </p:to>
                                    </p:set>
                                    <p:animEffect transition="in" filter="fade">
                                      <p:cBhvr>
                                        <p:cTn id="7" dur="5000"/>
                                        <p:tgtEl>
                                          <p:spTgt spid="23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35">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35">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35">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235">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235">
                                            <p:txEl>
                                              <p:pRg st="4" end="4"/>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23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pearmint">
  <a:themeElements>
    <a:clrScheme name="Spearmint">
      <a:dk1>
        <a:srgbClr val="202729"/>
      </a:dk1>
      <a:lt1>
        <a:srgbClr val="FFFFFF"/>
      </a:lt1>
      <a:dk2>
        <a:srgbClr val="4BA173"/>
      </a:dk2>
      <a:lt2>
        <a:srgbClr val="63D297"/>
      </a:lt2>
      <a:accent1>
        <a:srgbClr val="353744"/>
      </a:accent1>
      <a:accent2>
        <a:srgbClr val="424242"/>
      </a:accent2>
      <a:accent3>
        <a:srgbClr val="616161"/>
      </a:accent3>
      <a:accent4>
        <a:srgbClr val="999999"/>
      </a:accent4>
      <a:accent5>
        <a:srgbClr val="FF5252"/>
      </a:accent5>
      <a:accent6>
        <a:srgbClr val="FFF176"/>
      </a:accent6>
      <a:hlink>
        <a:srgbClr val="FF5252"/>
      </a:hlink>
      <a:folHlink>
        <a:srgbClr val="FF525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2456</Words>
  <Application>Microsoft Office PowerPoint</Application>
  <PresentationFormat>On-screen Show (16:9)</PresentationFormat>
  <Paragraphs>164</Paragraphs>
  <Slides>30</Slides>
  <Notes>30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Proxima Nova</vt:lpstr>
      <vt:lpstr>Arial</vt:lpstr>
      <vt:lpstr>Spearmint</vt:lpstr>
      <vt:lpstr>AB 1705 and the Final Phase of Implementation</vt:lpstr>
      <vt:lpstr>STEM-Related Courses</vt:lpstr>
      <vt:lpstr>Pathways</vt:lpstr>
      <vt:lpstr>Placements (Current)</vt:lpstr>
      <vt:lpstr>AB 1705 Implementation </vt:lpstr>
      <vt:lpstr>Offering Preparatory Courses</vt:lpstr>
      <vt:lpstr>CCCCO Placement Groups</vt:lpstr>
      <vt:lpstr>PowerPoint Presentation</vt:lpstr>
      <vt:lpstr>The Low Group Contains Students Who Are Not Very Low</vt:lpstr>
      <vt:lpstr>What Validates a Preparatory Course</vt:lpstr>
      <vt:lpstr>Condition #1 as Interpreted by the CCCCO</vt:lpstr>
      <vt:lpstr>Notes About the CCCCO’s Interpretation</vt:lpstr>
      <vt:lpstr>ARC’s Four Options for Fall 2025</vt:lpstr>
      <vt:lpstr>What Will ARC Math Do?</vt:lpstr>
      <vt:lpstr>What does the Math Department need?</vt:lpstr>
      <vt:lpstr>AB 1705 and the Final Phase of Implementation</vt:lpstr>
      <vt:lpstr>STEM-Related Courses</vt:lpstr>
      <vt:lpstr>Pathways</vt:lpstr>
      <vt:lpstr>Placements (Current)</vt:lpstr>
      <vt:lpstr>AB 1705 Implementation </vt:lpstr>
      <vt:lpstr>Offering Preparatory Courses</vt:lpstr>
      <vt:lpstr>CCCCO Placement Groups</vt:lpstr>
      <vt:lpstr>PowerPoint Presentation</vt:lpstr>
      <vt:lpstr>The Low Group Contains Students Who Are Not Very Low</vt:lpstr>
      <vt:lpstr>What Validates a Preparatory Course</vt:lpstr>
      <vt:lpstr>Condition #1 as Interpreted by the CCCCO</vt:lpstr>
      <vt:lpstr>Notes About the CCCCO’s Interpretation</vt:lpstr>
      <vt:lpstr>ARC’s Four Options for Fall 2025</vt:lpstr>
      <vt:lpstr>What Will ARC Math Do?</vt:lpstr>
      <vt:lpstr>What does the Math Department need?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 1705 and the Final Phase of Implementation</dc:title>
  <dc:creator>Mitchell, Matthew</dc:creator>
  <cp:lastModifiedBy>Mitchell, Matthew</cp:lastModifiedBy>
  <cp:revision>1</cp:revision>
  <dcterms:modified xsi:type="dcterms:W3CDTF">2024-04-16T21:35:25Z</dcterms:modified>
</cp:coreProperties>
</file>