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5143500" cx="9144000"/>
  <p:notesSz cx="6858000" cy="9144000"/>
  <p:embeddedFontLst>
    <p:embeddedFont>
      <p:font typeface="Roboto"/>
      <p:regular r:id="rId35"/>
      <p:bold r:id="rId36"/>
      <p:italic r:id="rId37"/>
      <p:boldItalic r:id="rId3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712538B-8F95-47B5-BBA2-75035A6AAC42}">
  <a:tblStyle styleId="{8712538B-8F95-47B5-BBA2-75035A6AAC42}"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F4B3E39E-22DB-407C-A30E-4188F6C0E427}" styleName="Table_1">
    <a:wholeTbl>
      <a:tcTxStyle b="off" i="off">
        <a:font>
          <a:latin typeface="Calibri"/>
          <a:ea typeface="Calibri"/>
          <a:cs typeface="Calibri"/>
        </a:font>
        <a:srgbClr val="000000"/>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9525">
              <a:solidFill>
                <a:srgbClr val="000000">
                  <a:alpha val="0"/>
                </a:srgbClr>
              </a:solidFill>
              <a:prstDash val="solid"/>
              <a:round/>
              <a:headEnd len="sm" w="sm" type="none"/>
              <a:tailEnd len="sm" w="sm" type="none"/>
            </a:ln>
          </a:top>
          <a:bottom>
            <a:ln cap="flat" cmpd="sng" w="9525">
              <a:solidFill>
                <a:srgbClr val="000000">
                  <a:alpha val="0"/>
                </a:srgbClr>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Roboto-regular.fntdata"/><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font" Target="fonts/Roboto-italic.fntdata"/><Relationship Id="rId14" Type="http://schemas.openxmlformats.org/officeDocument/2006/relationships/slide" Target="slides/slide8.xml"/><Relationship Id="rId36" Type="http://schemas.openxmlformats.org/officeDocument/2006/relationships/font" Target="fonts/Roboto-bold.fntdata"/><Relationship Id="rId17" Type="http://schemas.openxmlformats.org/officeDocument/2006/relationships/slide" Target="slides/slide11.xml"/><Relationship Id="rId16" Type="http://schemas.openxmlformats.org/officeDocument/2006/relationships/slide" Target="slides/slide10.xml"/><Relationship Id="rId38" Type="http://schemas.openxmlformats.org/officeDocument/2006/relationships/font" Target="fonts/Roboto-boldItalic.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docs.google.com/spreadsheets/d/1EvF60aWLRV-qv_NmFl_wdMdCGrd2Ukd0QkNTivhsyqA/edit?usp=sharing"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cas-ca.org/wp-content/uploads/2024/07/Cal-GETC_Standards_1v2_2024.pdf" TargetMode="Externa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327f24ccf4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327f24ccf4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33cd15b7b1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33cd15b7b1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We can use this link to show all courses: </a:t>
            </a:r>
            <a:r>
              <a:rPr lang="en" u="sng">
                <a:solidFill>
                  <a:schemeClr val="hlink"/>
                </a:solidFill>
                <a:hlinkClick r:id="rId2"/>
              </a:rPr>
              <a:t>https://docs.google.com/spreadsheets/d/1EvF60aWLRV-qv_NmFl_wdMdCGrd2Ukd0QkNTivhsyqA/edit?usp=sharing</a:t>
            </a:r>
            <a:endParaRPr/>
          </a:p>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327f24ccf44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327f24ccf44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33cd15b7b10_0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33cd15b7b10_0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3cd15b7b10_0_1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33cd15b7b10_0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33cd15b7b10_0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33cd15b7b10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33cd15b7b10_0_1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33cd15b7b10_0_1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33cd15b7b10_0_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33cd15b7b10_0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en">
                <a:solidFill>
                  <a:schemeClr val="dk1"/>
                </a:solidFill>
                <a:latin typeface="Calibri"/>
                <a:ea typeface="Calibri"/>
                <a:cs typeface="Calibri"/>
                <a:sym typeface="Calibri"/>
              </a:rPr>
              <a:t>Assembly Bill No. 1111 (AB 1111) established new Education Code 66725.5 and stated the following: </a:t>
            </a:r>
            <a:endParaRPr>
              <a:solidFill>
                <a:schemeClr val="dk1"/>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(1) To streamline transfer from two- to four-year postsecondary educational institutions and reduce excess credit accumulation, on or before July 1, 2024, both of the following shall occur: </a:t>
            </a:r>
            <a:endParaRPr>
              <a:solidFill>
                <a:schemeClr val="dk1"/>
              </a:solidFill>
              <a:latin typeface="Calibri"/>
              <a:ea typeface="Calibri"/>
              <a:cs typeface="Calibri"/>
              <a:sym typeface="Calibri"/>
            </a:endParaRPr>
          </a:p>
          <a:p>
            <a:pPr indent="457200" lvl="0" marL="0" rtl="0" algn="l">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(A) The California Community Colleges </a:t>
            </a:r>
            <a:r>
              <a:rPr b="1" lang="en">
                <a:solidFill>
                  <a:schemeClr val="dk1"/>
                </a:solidFill>
                <a:latin typeface="Calibri"/>
                <a:ea typeface="Calibri"/>
                <a:cs typeface="Calibri"/>
                <a:sym typeface="Calibri"/>
              </a:rPr>
              <a:t>shall adopt a common course numbering system for all general education requirement courses and transfer pathway courses. </a:t>
            </a:r>
            <a:endParaRPr b="1">
              <a:solidFill>
                <a:schemeClr val="dk1"/>
              </a:solidFill>
              <a:latin typeface="Calibri"/>
              <a:ea typeface="Calibri"/>
              <a:cs typeface="Calibri"/>
              <a:sym typeface="Calibri"/>
            </a:endParaRPr>
          </a:p>
          <a:p>
            <a:pPr indent="457200" lvl="0" marL="0" rtl="0" algn="l">
              <a:lnSpc>
                <a:spcPct val="115000"/>
              </a:lnSpc>
              <a:spcBef>
                <a:spcPts val="1200"/>
              </a:spcBef>
              <a:spcAft>
                <a:spcPts val="0"/>
              </a:spcAft>
              <a:buClr>
                <a:schemeClr val="dk1"/>
              </a:buClr>
              <a:buSzPts val="1100"/>
              <a:buFont typeface="Arial"/>
              <a:buNone/>
            </a:pPr>
            <a:r>
              <a:rPr lang="en">
                <a:solidFill>
                  <a:schemeClr val="dk1"/>
                </a:solidFill>
                <a:latin typeface="Calibri"/>
                <a:ea typeface="Calibri"/>
                <a:cs typeface="Calibri"/>
                <a:sym typeface="Calibri"/>
              </a:rPr>
              <a:t>(B) Each community college campus shall incorporate common course numbers from the adopted common course numbering system in its catalog. </a:t>
            </a:r>
            <a:endParaRPr>
              <a:solidFill>
                <a:schemeClr val="dk1"/>
              </a:solidFill>
              <a:latin typeface="Calibri"/>
              <a:ea typeface="Calibri"/>
              <a:cs typeface="Calibri"/>
              <a:sym typeface="Calibri"/>
            </a:endParaRPr>
          </a:p>
          <a:p>
            <a:pPr indent="0" lvl="0" marL="0" rtl="0" algn="l">
              <a:lnSpc>
                <a:spcPct val="115000"/>
              </a:lnSpc>
              <a:spcBef>
                <a:spcPts val="1200"/>
              </a:spcBef>
              <a:spcAft>
                <a:spcPts val="1200"/>
              </a:spcAft>
              <a:buClr>
                <a:schemeClr val="dk1"/>
              </a:buClr>
              <a:buSzPts val="1100"/>
              <a:buFont typeface="Arial"/>
              <a:buNone/>
            </a:pPr>
            <a:r>
              <a:rPr lang="en">
                <a:solidFill>
                  <a:schemeClr val="dk1"/>
                </a:solidFill>
                <a:latin typeface="Calibri"/>
                <a:ea typeface="Calibri"/>
                <a:cs typeface="Calibri"/>
                <a:sym typeface="Calibri"/>
              </a:rPr>
              <a:t>(2) The common course numbering system shall be </a:t>
            </a:r>
            <a:r>
              <a:rPr b="1" lang="en">
                <a:solidFill>
                  <a:schemeClr val="dk1"/>
                </a:solidFill>
                <a:latin typeface="Calibri"/>
                <a:ea typeface="Calibri"/>
                <a:cs typeface="Calibri"/>
                <a:sym typeface="Calibri"/>
              </a:rPr>
              <a:t>student facing… and ensure that comparable courses across all community colleges have the same course number</a:t>
            </a:r>
            <a:endParaRPr>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3cd15b7b10_0_2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3cd15b7b10_0_2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327f24ccf44_0_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327f24ccf44_0_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327f24ccf44_0_1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327f24ccf44_0_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34827d8407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34827d8407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327f24ccf44_0_1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327f24ccf44_0_1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3cd15b7b10_0_3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33cd15b7b10_0_3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120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33cd15b7b10_0_3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33cd15b7b10_0_3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33cd15b7b10_0_4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33cd15b7b10_0_4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Cal-GETC_Standards_1v2_2024.pdf (icas-ca.org)</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327f24ccf44_0_2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327f24ccf44_0_2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27f24ccf44_0_3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327f24ccf44_0_3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27f24ccf44_0_3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327f24ccf44_0_3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27f24ccf44_0_3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327f24ccf44_0_3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327f24ccf44_0_4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327f24ccf44_0_4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Living Skills local GE requirement is to be defined as per P-7241 as one physical education activity course (with ADAPT, DANCE, FITNS, PACT, SPORT, or TMACT designators) and a minimum of two (2) units from the other courses included in this category which may be selected from a number of different disciplines that help students to acquire skills and knowledge to understand themselves as whole persons (integral to their environment) and develop and maintain personal, social, physical and emotional well-being. Adapted physical education courses are available for students with documented physical disabilities</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327f24ccf44_0_4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327f24ccf44_0_4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2c8a774099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32c8a774099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327f24ccf44_0_5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327f24ccf44_0_5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34827d84079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34827d84079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34827d84079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34827d84079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3304cfb6b0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9" name="Google Shape;209;g3304cfb6b0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hyperlink" Target="https://icas-ca.org/wp-content/uploads/2024/07/Cal-GETC_Standards_1v2_2024.pdf"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 Id="rId3"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hyperlink" Target="https://arc.losrios.edu/student-resources/counseling/cal-getc-and-general-education-guidance/california-general-education-transfer-curriculum-requirements"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hyperlink" Target="https://arc.losrios.edu/student-resources/counseling/cal-getc-and-general-education-guidance"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hyperlink" Target="https://arc.losrios.edu/student-resources/counseling/cal-getc-and-general-education-guidance" TargetMode="External"/><Relationship Id="rId4" Type="http://schemas.openxmlformats.org/officeDocument/2006/relationships/hyperlink" Target="https://arc.losrios.edu/student-resources/counseling/cal-getc-and-general-education-guidance/local-aa-as-general-education-requirements"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0" y="170375"/>
            <a:ext cx="8520600" cy="32634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Clr>
                <a:schemeClr val="dk1"/>
              </a:buClr>
              <a:buSzPts val="1100"/>
              <a:buFont typeface="Arial"/>
              <a:buNone/>
            </a:pPr>
            <a:r>
              <a:rPr lang="en"/>
              <a:t>Common Course Numbering, Cal-GETC, and Local GE Updates</a:t>
            </a:r>
            <a:endParaRPr/>
          </a:p>
        </p:txBody>
      </p:sp>
      <p:sp>
        <p:nvSpPr>
          <p:cNvPr id="55" name="Google Shape;55;p13"/>
          <p:cNvSpPr txBox="1"/>
          <p:nvPr>
            <p:ph idx="1" type="subTitle"/>
          </p:nvPr>
        </p:nvSpPr>
        <p:spPr>
          <a:xfrm>
            <a:off x="311700" y="3579050"/>
            <a:ext cx="8520600" cy="792600"/>
          </a:xfrm>
          <a:prstGeom prst="rect">
            <a:avLst/>
          </a:prstGeom>
        </p:spPr>
        <p:txBody>
          <a:bodyPr anchorCtr="0" anchor="t" bIns="91425" lIns="91425" spcFirstLastPara="1" rIns="91425" wrap="square" tIns="91425">
            <a:normAutofit fontScale="25000"/>
          </a:bodyPr>
          <a:lstStyle/>
          <a:p>
            <a:pPr indent="0" lvl="0" marL="0" rtl="0" algn="ctr">
              <a:spcBef>
                <a:spcPts val="0"/>
              </a:spcBef>
              <a:spcAft>
                <a:spcPts val="0"/>
              </a:spcAft>
              <a:buNone/>
            </a:pPr>
            <a:r>
              <a:t/>
            </a:r>
            <a:endParaRPr sz="5200">
              <a:solidFill>
                <a:schemeClr val="dk1"/>
              </a:solidFill>
            </a:endParaRPr>
          </a:p>
          <a:p>
            <a:pPr indent="0" lvl="0" marL="0" rtl="0" algn="ctr">
              <a:spcBef>
                <a:spcPts val="0"/>
              </a:spcBef>
              <a:spcAft>
                <a:spcPts val="0"/>
              </a:spcAft>
              <a:buNone/>
            </a:pPr>
            <a:r>
              <a:rPr lang="en" sz="5200">
                <a:solidFill>
                  <a:schemeClr val="dk1"/>
                </a:solidFill>
              </a:rPr>
              <a:t>Aaron Bradford, ARC Curriculum Chair/CCN Coordinator</a:t>
            </a:r>
            <a:endParaRPr sz="5200">
              <a:solidFill>
                <a:schemeClr val="dk1"/>
              </a:solidFill>
            </a:endParaRPr>
          </a:p>
          <a:p>
            <a:pPr indent="0" lvl="0" marL="0" rtl="0" algn="ctr">
              <a:spcBef>
                <a:spcPts val="0"/>
              </a:spcBef>
              <a:spcAft>
                <a:spcPts val="0"/>
              </a:spcAft>
              <a:buNone/>
            </a:pPr>
            <a:r>
              <a:rPr lang="en" sz="5200">
                <a:solidFill>
                  <a:schemeClr val="dk1"/>
                </a:solidFill>
              </a:rPr>
              <a:t>Megan Bevens, ARC Articulation Officer</a:t>
            </a:r>
            <a:endParaRPr sz="5200">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a:t>Common Course Numbering</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500"/>
              <a:t>What’s Changing: CCN</a:t>
            </a:r>
            <a:endParaRPr sz="2500"/>
          </a:p>
          <a:p>
            <a:pPr indent="0" lvl="0" marL="0" rtl="0" algn="l">
              <a:spcBef>
                <a:spcPts val="0"/>
              </a:spcBef>
              <a:spcAft>
                <a:spcPts val="0"/>
              </a:spcAft>
              <a:buNone/>
            </a:pPr>
            <a:r>
              <a:t/>
            </a:r>
            <a:endParaRPr/>
          </a:p>
        </p:txBody>
      </p:sp>
      <p:sp>
        <p:nvSpPr>
          <p:cNvPr id="66" name="Google Shape;66;p15"/>
          <p:cNvSpPr txBox="1"/>
          <p:nvPr>
            <p:ph idx="1" type="body"/>
          </p:nvPr>
        </p:nvSpPr>
        <p:spPr>
          <a:xfrm>
            <a:off x="311700" y="1104300"/>
            <a:ext cx="8520600" cy="3746100"/>
          </a:xfrm>
          <a:prstGeom prst="rect">
            <a:avLst/>
          </a:prstGeom>
        </p:spPr>
        <p:txBody>
          <a:bodyPr anchorCtr="0" anchor="t" bIns="91425" lIns="91425" spcFirstLastPara="1" rIns="91425" wrap="square" tIns="91425">
            <a:noAutofit/>
          </a:bodyPr>
          <a:lstStyle/>
          <a:p>
            <a:pPr indent="-330200" lvl="0" marL="457200" rtl="0" algn="l">
              <a:spcBef>
                <a:spcPts val="0"/>
              </a:spcBef>
              <a:spcAft>
                <a:spcPts val="0"/>
              </a:spcAft>
              <a:buClr>
                <a:schemeClr val="dk2"/>
              </a:buClr>
              <a:buSzPts val="1600"/>
              <a:buFont typeface="Arial"/>
              <a:buChar char="●"/>
            </a:pPr>
            <a:r>
              <a:rPr lang="en" sz="1600"/>
              <a:t>Students will likely transfer with greater ease with standardized course elements</a:t>
            </a:r>
            <a:endParaRPr sz="1600"/>
          </a:p>
          <a:p>
            <a:pPr indent="-330200" lvl="1" marL="914400" rtl="0" algn="l">
              <a:spcBef>
                <a:spcPts val="0"/>
              </a:spcBef>
              <a:spcAft>
                <a:spcPts val="0"/>
              </a:spcAft>
              <a:buClr>
                <a:schemeClr val="dk2"/>
              </a:buClr>
              <a:buSzPts val="1600"/>
              <a:buFont typeface="Arial"/>
              <a:buChar char="○"/>
            </a:pPr>
            <a:r>
              <a:rPr lang="en" sz="1600"/>
              <a:t>reduces the loss of credits and time to degree completion</a:t>
            </a:r>
            <a:endParaRPr sz="1600"/>
          </a:p>
          <a:p>
            <a:pPr indent="-330200" lvl="1" marL="914400" rtl="0" algn="l">
              <a:spcBef>
                <a:spcPts val="0"/>
              </a:spcBef>
              <a:spcAft>
                <a:spcPts val="0"/>
              </a:spcAft>
              <a:buClr>
                <a:schemeClr val="dk2"/>
              </a:buClr>
              <a:buSzPts val="1600"/>
              <a:buFont typeface="Arial"/>
              <a:buChar char="○"/>
            </a:pPr>
            <a:r>
              <a:rPr lang="en" sz="1600"/>
              <a:t>simplifies course catalogs, making it easier for students to plan their academic journey</a:t>
            </a:r>
            <a:endParaRPr sz="1600"/>
          </a:p>
          <a:p>
            <a:pPr indent="-330200" lvl="1" marL="914400" rtl="0" algn="l">
              <a:spcBef>
                <a:spcPts val="0"/>
              </a:spcBef>
              <a:spcAft>
                <a:spcPts val="0"/>
              </a:spcAft>
              <a:buClr>
                <a:schemeClr val="dk2"/>
              </a:buClr>
              <a:buSzPts val="1600"/>
              <a:buFont typeface="Arial"/>
              <a:buChar char="○"/>
            </a:pPr>
            <a:r>
              <a:rPr lang="en" sz="1600"/>
              <a:t>possibly lead to higher retention and completion rates</a:t>
            </a:r>
            <a:endParaRPr sz="1600"/>
          </a:p>
          <a:p>
            <a:pPr indent="-330200" lvl="0" marL="457200" rtl="0" algn="l">
              <a:spcBef>
                <a:spcPts val="0"/>
              </a:spcBef>
              <a:spcAft>
                <a:spcPts val="0"/>
              </a:spcAft>
              <a:buClr>
                <a:schemeClr val="dk2"/>
              </a:buClr>
              <a:buSzPts val="1600"/>
              <a:buFont typeface="Arial"/>
              <a:buChar char="●"/>
            </a:pPr>
            <a:r>
              <a:rPr lang="en" sz="1600"/>
              <a:t>Phase I courses have new names, numbers, and elements of their course outline</a:t>
            </a:r>
            <a:endParaRPr sz="1600"/>
          </a:p>
          <a:p>
            <a:pPr indent="-330200" lvl="1" marL="914400" rtl="0" algn="l">
              <a:spcBef>
                <a:spcPts val="0"/>
              </a:spcBef>
              <a:spcAft>
                <a:spcPts val="0"/>
              </a:spcAft>
              <a:buClr>
                <a:schemeClr val="dk2"/>
              </a:buClr>
              <a:buSzPts val="1600"/>
              <a:buFont typeface="Arial"/>
              <a:buChar char="○"/>
            </a:pPr>
            <a:r>
              <a:rPr lang="en" sz="1600"/>
              <a:t>Descriptions, Outcomes, Topics, Methods of Evaluation, Representative Textbooks</a:t>
            </a:r>
            <a:endParaRPr sz="1600"/>
          </a:p>
          <a:p>
            <a:pPr indent="-330200" lvl="1" marL="914400" rtl="0" algn="l">
              <a:spcBef>
                <a:spcPts val="0"/>
              </a:spcBef>
              <a:spcAft>
                <a:spcPts val="0"/>
              </a:spcAft>
              <a:buClr>
                <a:schemeClr val="dk1"/>
              </a:buClr>
              <a:buSzPts val="1600"/>
              <a:buFont typeface="Open Sans"/>
              <a:buChar char="○"/>
            </a:pPr>
            <a:r>
              <a:rPr lang="en" sz="1600"/>
              <a:t>Live in the schedule and eServices</a:t>
            </a:r>
            <a:endParaRPr sz="1600"/>
          </a:p>
          <a:p>
            <a:pPr indent="-330200" lvl="0" marL="457200" rtl="0" algn="l">
              <a:spcBef>
                <a:spcPts val="0"/>
              </a:spcBef>
              <a:spcAft>
                <a:spcPts val="0"/>
              </a:spcAft>
              <a:buClr>
                <a:schemeClr val="dk2"/>
              </a:buClr>
              <a:buSzPts val="1600"/>
              <a:buFont typeface="Arial"/>
              <a:buChar char="●"/>
            </a:pPr>
            <a:r>
              <a:rPr lang="en" sz="1600"/>
              <a:t>Phase II has been split in two, a and b</a:t>
            </a:r>
            <a:endParaRPr sz="1600"/>
          </a:p>
          <a:p>
            <a:pPr indent="-330200" lvl="1" marL="914400" rtl="0" algn="l">
              <a:spcBef>
                <a:spcPts val="0"/>
              </a:spcBef>
              <a:spcAft>
                <a:spcPts val="0"/>
              </a:spcAft>
              <a:buClr>
                <a:schemeClr val="dk2"/>
              </a:buClr>
              <a:buSzPts val="1600"/>
              <a:buFont typeface="Arial"/>
              <a:buChar char="○"/>
            </a:pPr>
            <a:r>
              <a:rPr lang="en" sz="1600"/>
              <a:t>Phase II (a) templates have been published; already being adopted</a:t>
            </a:r>
            <a:endParaRPr sz="1600"/>
          </a:p>
          <a:p>
            <a:pPr indent="-330200" lvl="1" marL="914400" rtl="0" algn="l">
              <a:spcBef>
                <a:spcPts val="0"/>
              </a:spcBef>
              <a:spcAft>
                <a:spcPts val="0"/>
              </a:spcAft>
              <a:buClr>
                <a:schemeClr val="dk1"/>
              </a:buClr>
              <a:buSzPts val="1600"/>
              <a:buFont typeface="Open Sans"/>
              <a:buChar char="○"/>
            </a:pPr>
            <a:r>
              <a:rPr lang="en" sz="1600"/>
              <a:t>Phase II (b) templates should be published by the end of Spring</a:t>
            </a:r>
            <a:endParaRPr sz="1600"/>
          </a:p>
          <a:p>
            <a:pPr indent="-330200" lvl="0" marL="457200" rtl="0" algn="l">
              <a:spcBef>
                <a:spcPts val="0"/>
              </a:spcBef>
              <a:spcAft>
                <a:spcPts val="0"/>
              </a:spcAft>
              <a:buClr>
                <a:schemeClr val="dk1"/>
              </a:buClr>
              <a:buSzPts val="1600"/>
              <a:buFont typeface="Open Sans"/>
              <a:buChar char="●"/>
            </a:pPr>
            <a:r>
              <a:rPr lang="en" sz="1600"/>
              <a:t>Phase III courses have been announced with surveys and nominations for summer convenings having already opened</a:t>
            </a:r>
            <a:endParaRPr sz="16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ARC Course Conversion Chart: CCN</a:t>
            </a:r>
            <a:endParaRPr/>
          </a:p>
        </p:txBody>
      </p:sp>
      <p:pic>
        <p:nvPicPr>
          <p:cNvPr id="72" name="Google Shape;72;p16"/>
          <p:cNvPicPr preferRelativeResize="0"/>
          <p:nvPr/>
        </p:nvPicPr>
        <p:blipFill>
          <a:blip r:embed="rId3">
            <a:alphaModFix/>
          </a:blip>
          <a:stretch>
            <a:fillRect/>
          </a:stretch>
        </p:blipFill>
        <p:spPr>
          <a:xfrm>
            <a:off x="152400" y="1170125"/>
            <a:ext cx="8839201" cy="364266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pic>
        <p:nvPicPr>
          <p:cNvPr id="77" name="Google Shape;77;p17"/>
          <p:cNvPicPr preferRelativeResize="0"/>
          <p:nvPr/>
        </p:nvPicPr>
        <p:blipFill rotWithShape="1">
          <a:blip r:embed="rId3">
            <a:alphaModFix/>
          </a:blip>
          <a:srcRect b="0" l="0" r="0" t="0"/>
          <a:stretch/>
        </p:blipFill>
        <p:spPr>
          <a:xfrm>
            <a:off x="76200" y="46650"/>
            <a:ext cx="5316026" cy="3612250"/>
          </a:xfrm>
          <a:prstGeom prst="rect">
            <a:avLst/>
          </a:prstGeom>
          <a:noFill/>
          <a:ln>
            <a:noFill/>
          </a:ln>
        </p:spPr>
      </p:pic>
      <p:pic>
        <p:nvPicPr>
          <p:cNvPr id="78" name="Google Shape;78;p17"/>
          <p:cNvPicPr preferRelativeResize="0"/>
          <p:nvPr/>
        </p:nvPicPr>
        <p:blipFill rotWithShape="1">
          <a:blip r:embed="rId4">
            <a:alphaModFix/>
          </a:blip>
          <a:srcRect b="0" l="0" r="0" t="0"/>
          <a:stretch/>
        </p:blipFill>
        <p:spPr>
          <a:xfrm>
            <a:off x="4010850" y="3520350"/>
            <a:ext cx="4454150" cy="1422325"/>
          </a:xfrm>
          <a:prstGeom prst="rect">
            <a:avLst/>
          </a:prstGeom>
          <a:noFill/>
          <a:ln>
            <a:noFill/>
          </a:ln>
        </p:spPr>
      </p:pic>
      <p:sp>
        <p:nvSpPr>
          <p:cNvPr id="79" name="Google Shape;79;p17"/>
          <p:cNvSpPr txBox="1"/>
          <p:nvPr/>
        </p:nvSpPr>
        <p:spPr>
          <a:xfrm>
            <a:off x="5580450" y="439050"/>
            <a:ext cx="2935500" cy="1569900"/>
          </a:xfrm>
          <a:prstGeom prst="rect">
            <a:avLst/>
          </a:prstGeom>
          <a:noFill/>
          <a:ln>
            <a:noFill/>
          </a:ln>
        </p:spPr>
        <p:txBody>
          <a:bodyPr anchorCtr="0" anchor="t" bIns="91425" lIns="91425" spcFirstLastPara="1" rIns="91425" wrap="square" tIns="91425">
            <a:spAutoFit/>
          </a:bodyPr>
          <a:lstStyle/>
          <a:p>
            <a:pPr indent="457200" lvl="0" marL="0" rtl="0" algn="l">
              <a:spcBef>
                <a:spcPts val="0"/>
              </a:spcBef>
              <a:spcAft>
                <a:spcPts val="0"/>
              </a:spcAft>
              <a:buNone/>
            </a:pPr>
            <a:r>
              <a:rPr lang="en" sz="3000">
                <a:solidFill>
                  <a:schemeClr val="dk1"/>
                </a:solidFill>
              </a:rPr>
              <a:t>COURSE </a:t>
            </a:r>
            <a:endParaRPr sz="3000">
              <a:solidFill>
                <a:schemeClr val="dk1"/>
              </a:solidFill>
            </a:endParaRPr>
          </a:p>
          <a:p>
            <a:pPr indent="0" lvl="0" marL="0" rtl="0" algn="ctr">
              <a:spcBef>
                <a:spcPts val="0"/>
              </a:spcBef>
              <a:spcAft>
                <a:spcPts val="0"/>
              </a:spcAft>
              <a:buNone/>
            </a:pPr>
            <a:r>
              <a:rPr lang="en" sz="3000">
                <a:solidFill>
                  <a:schemeClr val="dk1"/>
                </a:solidFill>
              </a:rPr>
              <a:t>NUMBER</a:t>
            </a:r>
            <a:endParaRPr sz="3000">
              <a:solidFill>
                <a:schemeClr val="dk1"/>
              </a:solidFill>
            </a:endParaRPr>
          </a:p>
          <a:p>
            <a:pPr indent="0" lvl="0" marL="0" rtl="0" algn="ctr">
              <a:spcBef>
                <a:spcPts val="0"/>
              </a:spcBef>
              <a:spcAft>
                <a:spcPts val="0"/>
              </a:spcAft>
              <a:buNone/>
            </a:pPr>
            <a:r>
              <a:rPr lang="en" sz="3000">
                <a:solidFill>
                  <a:schemeClr val="dk1"/>
                </a:solidFill>
              </a:rPr>
              <a:t>SYNTAX</a:t>
            </a:r>
            <a:endParaRPr sz="300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graphicFrame>
        <p:nvGraphicFramePr>
          <p:cNvPr id="84" name="Google Shape;84;p18"/>
          <p:cNvGraphicFramePr/>
          <p:nvPr/>
        </p:nvGraphicFramePr>
        <p:xfrm>
          <a:off x="0" y="0"/>
          <a:ext cx="3000000" cy="3000000"/>
        </p:xfrm>
        <a:graphic>
          <a:graphicData uri="http://schemas.openxmlformats.org/drawingml/2006/table">
            <a:tbl>
              <a:tblPr>
                <a:noFill/>
                <a:tableStyleId>{8712538B-8F95-47B5-BBA2-75035A6AAC42}</a:tableStyleId>
              </a:tblPr>
              <a:tblGrid>
                <a:gridCol w="1890575"/>
                <a:gridCol w="2668400"/>
                <a:gridCol w="1890575"/>
                <a:gridCol w="2646825"/>
              </a:tblGrid>
              <a:tr h="474325">
                <a:tc>
                  <a:txBody>
                    <a:bodyPr/>
                    <a:lstStyle/>
                    <a:p>
                      <a:pPr indent="0" lvl="0" marL="0" rtl="0" algn="l">
                        <a:lnSpc>
                          <a:spcPct val="115000"/>
                        </a:lnSpc>
                        <a:spcBef>
                          <a:spcPts val="0"/>
                        </a:spcBef>
                        <a:spcAft>
                          <a:spcPts val="0"/>
                        </a:spcAft>
                        <a:buNone/>
                      </a:pPr>
                      <a:r>
                        <a:rPr lang="en" sz="1200">
                          <a:solidFill>
                            <a:srgbClr val="FFFFFF"/>
                          </a:solidFill>
                          <a:latin typeface="Roboto"/>
                          <a:ea typeface="Roboto"/>
                          <a:cs typeface="Roboto"/>
                          <a:sym typeface="Roboto"/>
                        </a:rPr>
                        <a:t>C-ID Number</a:t>
                      </a:r>
                      <a:endParaRPr sz="1200">
                        <a:solidFill>
                          <a:srgbClr val="FFFFFF"/>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356854"/>
                      </a:solidFill>
                      <a:prstDash val="solid"/>
                      <a:round/>
                      <a:headEnd len="sm" w="sm" type="none"/>
                      <a:tailEnd len="sm" w="sm" type="none"/>
                    </a:lnR>
                    <a:lnT cap="flat" cmpd="sng" w="6925">
                      <a:solidFill>
                        <a:srgbClr val="284E3F"/>
                      </a:solidFill>
                      <a:prstDash val="solid"/>
                      <a:round/>
                      <a:headEnd len="sm" w="sm" type="none"/>
                      <a:tailEnd len="sm" w="sm" type="none"/>
                    </a:lnT>
                    <a:lnB cap="flat" cmpd="sng" w="6925">
                      <a:solidFill>
                        <a:srgbClr val="000000"/>
                      </a:solidFill>
                      <a:prstDash val="solid"/>
                      <a:round/>
                      <a:headEnd len="sm" w="sm" type="none"/>
                      <a:tailEnd len="sm" w="sm" type="none"/>
                    </a:lnB>
                    <a:solidFill>
                      <a:srgbClr val="356854"/>
                    </a:solidFill>
                  </a:tcPr>
                </a:tc>
                <a:tc>
                  <a:txBody>
                    <a:bodyPr/>
                    <a:lstStyle/>
                    <a:p>
                      <a:pPr indent="0" lvl="0" marL="0" rtl="0" algn="l">
                        <a:lnSpc>
                          <a:spcPct val="115000"/>
                        </a:lnSpc>
                        <a:spcBef>
                          <a:spcPts val="0"/>
                        </a:spcBef>
                        <a:spcAft>
                          <a:spcPts val="0"/>
                        </a:spcAft>
                        <a:buNone/>
                      </a:pPr>
                      <a:r>
                        <a:rPr lang="en" sz="1200">
                          <a:solidFill>
                            <a:srgbClr val="FFFFFF"/>
                          </a:solidFill>
                          <a:latin typeface="Roboto"/>
                          <a:ea typeface="Roboto"/>
                          <a:cs typeface="Roboto"/>
                          <a:sym typeface="Roboto"/>
                        </a:rPr>
                        <a:t>C-ID Name</a:t>
                      </a:r>
                      <a:endParaRPr sz="1200">
                        <a:solidFill>
                          <a:srgbClr val="FFFFFF"/>
                        </a:solidFill>
                        <a:latin typeface="Roboto"/>
                        <a:ea typeface="Roboto"/>
                        <a:cs typeface="Roboto"/>
                        <a:sym typeface="Roboto"/>
                      </a:endParaRPr>
                    </a:p>
                  </a:txBody>
                  <a:tcPr marT="19050" marB="19050" marR="76200" marL="76200" anchor="ctr">
                    <a:lnL cap="flat" cmpd="sng" w="6925">
                      <a:solidFill>
                        <a:srgbClr val="356854"/>
                      </a:solidFill>
                      <a:prstDash val="solid"/>
                      <a:round/>
                      <a:headEnd len="sm" w="sm" type="none"/>
                      <a:tailEnd len="sm" w="sm" type="none"/>
                    </a:lnL>
                    <a:lnR cap="flat" cmpd="sng" w="6925">
                      <a:solidFill>
                        <a:srgbClr val="356854"/>
                      </a:solidFill>
                      <a:prstDash val="solid"/>
                      <a:round/>
                      <a:headEnd len="sm" w="sm" type="none"/>
                      <a:tailEnd len="sm" w="sm" type="none"/>
                    </a:lnR>
                    <a:lnT cap="flat" cmpd="sng" w="6925">
                      <a:solidFill>
                        <a:srgbClr val="284E3F"/>
                      </a:solidFill>
                      <a:prstDash val="solid"/>
                      <a:round/>
                      <a:headEnd len="sm" w="sm" type="none"/>
                      <a:tailEnd len="sm" w="sm" type="none"/>
                    </a:lnT>
                    <a:lnB cap="flat" cmpd="sng" w="6925">
                      <a:solidFill>
                        <a:srgbClr val="000000"/>
                      </a:solidFill>
                      <a:prstDash val="solid"/>
                      <a:round/>
                      <a:headEnd len="sm" w="sm" type="none"/>
                      <a:tailEnd len="sm" w="sm" type="none"/>
                    </a:lnB>
                    <a:solidFill>
                      <a:srgbClr val="356854"/>
                    </a:solidFill>
                  </a:tcPr>
                </a:tc>
                <a:tc>
                  <a:txBody>
                    <a:bodyPr/>
                    <a:lstStyle/>
                    <a:p>
                      <a:pPr indent="0" lvl="0" marL="0" rtl="0" algn="l">
                        <a:lnSpc>
                          <a:spcPct val="115000"/>
                        </a:lnSpc>
                        <a:spcBef>
                          <a:spcPts val="0"/>
                        </a:spcBef>
                        <a:spcAft>
                          <a:spcPts val="0"/>
                        </a:spcAft>
                        <a:buNone/>
                      </a:pPr>
                      <a:r>
                        <a:rPr lang="en" sz="1200">
                          <a:solidFill>
                            <a:srgbClr val="FFFFFF"/>
                          </a:solidFill>
                          <a:latin typeface="Roboto"/>
                          <a:ea typeface="Roboto"/>
                          <a:cs typeface="Roboto"/>
                          <a:sym typeface="Roboto"/>
                        </a:rPr>
                        <a:t>Current ARC Designator &amp; Number</a:t>
                      </a:r>
                      <a:endParaRPr sz="1200">
                        <a:solidFill>
                          <a:srgbClr val="FFFFFF"/>
                        </a:solidFill>
                        <a:latin typeface="Roboto"/>
                        <a:ea typeface="Roboto"/>
                        <a:cs typeface="Roboto"/>
                        <a:sym typeface="Roboto"/>
                      </a:endParaRPr>
                    </a:p>
                  </a:txBody>
                  <a:tcPr marT="19050" marB="19050" marR="76200" marL="76200" anchor="ctr">
                    <a:lnL cap="flat" cmpd="sng" w="6925">
                      <a:solidFill>
                        <a:srgbClr val="356854"/>
                      </a:solidFill>
                      <a:prstDash val="solid"/>
                      <a:round/>
                      <a:headEnd len="sm" w="sm" type="none"/>
                      <a:tailEnd len="sm" w="sm" type="none"/>
                    </a:lnL>
                    <a:lnR cap="flat" cmpd="sng" w="6925">
                      <a:solidFill>
                        <a:srgbClr val="356854"/>
                      </a:solidFill>
                      <a:prstDash val="solid"/>
                      <a:round/>
                      <a:headEnd len="sm" w="sm" type="none"/>
                      <a:tailEnd len="sm" w="sm" type="none"/>
                    </a:lnR>
                    <a:lnT cap="flat" cmpd="sng" w="6925">
                      <a:solidFill>
                        <a:srgbClr val="284E3F"/>
                      </a:solidFill>
                      <a:prstDash val="solid"/>
                      <a:round/>
                      <a:headEnd len="sm" w="sm" type="none"/>
                      <a:tailEnd len="sm" w="sm" type="none"/>
                    </a:lnT>
                    <a:lnB cap="flat" cmpd="sng" w="6925">
                      <a:solidFill>
                        <a:srgbClr val="000000"/>
                      </a:solidFill>
                      <a:prstDash val="solid"/>
                      <a:round/>
                      <a:headEnd len="sm" w="sm" type="none"/>
                      <a:tailEnd len="sm" w="sm" type="none"/>
                    </a:lnB>
                    <a:solidFill>
                      <a:srgbClr val="356854"/>
                    </a:solidFill>
                  </a:tcPr>
                </a:tc>
                <a:tc>
                  <a:txBody>
                    <a:bodyPr/>
                    <a:lstStyle/>
                    <a:p>
                      <a:pPr indent="0" lvl="0" marL="0" rtl="0" algn="l">
                        <a:lnSpc>
                          <a:spcPct val="115000"/>
                        </a:lnSpc>
                        <a:spcBef>
                          <a:spcPts val="0"/>
                        </a:spcBef>
                        <a:spcAft>
                          <a:spcPts val="0"/>
                        </a:spcAft>
                        <a:buNone/>
                      </a:pPr>
                      <a:r>
                        <a:rPr lang="en" sz="1200">
                          <a:solidFill>
                            <a:srgbClr val="FFFFFF"/>
                          </a:solidFill>
                          <a:latin typeface="Roboto"/>
                          <a:ea typeface="Roboto"/>
                          <a:cs typeface="Roboto"/>
                          <a:sym typeface="Roboto"/>
                        </a:rPr>
                        <a:t>ARC Title</a:t>
                      </a:r>
                      <a:endParaRPr sz="1200">
                        <a:solidFill>
                          <a:srgbClr val="FFFFFF"/>
                        </a:solidFill>
                        <a:latin typeface="Roboto"/>
                        <a:ea typeface="Roboto"/>
                        <a:cs typeface="Roboto"/>
                        <a:sym typeface="Roboto"/>
                      </a:endParaRPr>
                    </a:p>
                  </a:txBody>
                  <a:tcPr marT="19050" marB="19050" marR="76200" marL="76200" anchor="ctr">
                    <a:lnL cap="flat" cmpd="sng" w="6925">
                      <a:solidFill>
                        <a:srgbClr val="356854"/>
                      </a:solidFill>
                      <a:prstDash val="solid"/>
                      <a:round/>
                      <a:headEnd len="sm" w="sm" type="none"/>
                      <a:tailEnd len="sm" w="sm" type="none"/>
                    </a:lnL>
                    <a:lnR cap="flat" cmpd="sng" w="6925">
                      <a:solidFill>
                        <a:srgbClr val="284E3F"/>
                      </a:solidFill>
                      <a:prstDash val="solid"/>
                      <a:round/>
                      <a:headEnd len="sm" w="sm" type="none"/>
                      <a:tailEnd len="sm" w="sm" type="none"/>
                    </a:lnR>
                    <a:lnT cap="flat" cmpd="sng" w="6925">
                      <a:solidFill>
                        <a:srgbClr val="284E3F"/>
                      </a:solidFill>
                      <a:prstDash val="solid"/>
                      <a:round/>
                      <a:headEnd len="sm" w="sm" type="none"/>
                      <a:tailEnd len="sm" w="sm" type="none"/>
                    </a:lnT>
                    <a:lnB cap="flat" cmpd="sng" w="6925">
                      <a:solidFill>
                        <a:srgbClr val="000000"/>
                      </a:solidFill>
                      <a:prstDash val="solid"/>
                      <a:round/>
                      <a:headEnd len="sm" w="sm" type="none"/>
                      <a:tailEnd len="sm" w="sm" type="none"/>
                    </a:lnB>
                    <a:solidFill>
                      <a:srgbClr val="356854"/>
                    </a:solidFill>
                  </a:tcPr>
                </a:tc>
              </a:tr>
              <a:tr h="4348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ANTH 110/115L</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Introduction to Biological Anthropology (with lab)</a:t>
                      </a:r>
                      <a:endParaRPr sz="1100">
                        <a:solidFill>
                          <a:srgbClr val="434343"/>
                        </a:solidFill>
                        <a:latin typeface="Roboto"/>
                        <a:ea typeface="Roboto"/>
                        <a:cs typeface="Roboto"/>
                        <a:sym typeface="Roboto"/>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ANTH 300/301</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Biological Anthropology/Lab</a:t>
                      </a:r>
                      <a:endParaRPr sz="11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372225">
                <a:tc>
                  <a:txBody>
                    <a:bodyPr/>
                    <a:lstStyle/>
                    <a:p>
                      <a:pPr indent="0" lvl="0" marL="0" rtl="0" algn="l">
                        <a:spcBef>
                          <a:spcPts val="0"/>
                        </a:spcBef>
                        <a:spcAft>
                          <a:spcPts val="0"/>
                        </a:spcAft>
                        <a:buNone/>
                      </a:pPr>
                      <a:r>
                        <a:t/>
                      </a:r>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spcBef>
                          <a:spcPts val="0"/>
                        </a:spcBef>
                        <a:spcAft>
                          <a:spcPts val="0"/>
                        </a:spcAft>
                        <a:buNone/>
                      </a:pPr>
                      <a:r>
                        <a:t/>
                      </a:r>
                      <a:endParaRPr sz="1300"/>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ANTH 480</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Honors Biological Anthropology</a:t>
                      </a:r>
                      <a:endParaRPr sz="11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r h="99265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ARTH 110*</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Survey of Western Art for Prehistory through the Middle Ages</a:t>
                      </a:r>
                      <a:endParaRPr sz="1100">
                        <a:solidFill>
                          <a:srgbClr val="434343"/>
                        </a:solidFill>
                        <a:latin typeface="Roboto"/>
                        <a:ea typeface="Roboto"/>
                        <a:cs typeface="Roboto"/>
                        <a:sym typeface="Roboto"/>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ARTH 302</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Art: Stone Age Through the Middle Ages</a:t>
                      </a:r>
                      <a:endParaRPr sz="11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4348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ARTH 120*</a:t>
                      </a:r>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Survey of Western Art from Renaissance to Contemporary</a:t>
                      </a:r>
                      <a:endParaRPr sz="1100">
                        <a:solidFill>
                          <a:srgbClr val="434343"/>
                        </a:solidFill>
                        <a:latin typeface="Roboto"/>
                        <a:ea typeface="Roboto"/>
                        <a:cs typeface="Roboto"/>
                        <a:sym typeface="Roboto"/>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ARTH 308 &amp; 310</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Renaissance Tradition in Art &amp; Modern Art (two courses)</a:t>
                      </a:r>
                      <a:endParaRPr sz="11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r h="372225">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BIOL 110B</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Human Anatomy with Lab</a:t>
                      </a:r>
                      <a:endParaRPr sz="1100">
                        <a:solidFill>
                          <a:srgbClr val="434343"/>
                        </a:solidFill>
                        <a:latin typeface="Roboto"/>
                        <a:ea typeface="Roboto"/>
                        <a:cs typeface="Roboto"/>
                        <a:sym typeface="Roboto"/>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NA</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NA</a:t>
                      </a:r>
                      <a:endParaRPr sz="11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372225">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CHEM 101</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Introduction to Chemistry</a:t>
                      </a:r>
                      <a:endParaRPr sz="1100">
                        <a:solidFill>
                          <a:srgbClr val="434343"/>
                        </a:solidFill>
                        <a:latin typeface="Roboto"/>
                        <a:ea typeface="Roboto"/>
                        <a:cs typeface="Roboto"/>
                        <a:sym typeface="Roboto"/>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CHEM 305</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Introduction to Chemistry</a:t>
                      </a:r>
                      <a:endParaRPr sz="11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r h="388775">
                <a:tc>
                  <a:txBody>
                    <a:bodyPr/>
                    <a:lstStyle/>
                    <a:p>
                      <a:pPr indent="0" lvl="0" marL="0" rtl="0" algn="l">
                        <a:lnSpc>
                          <a:spcPct val="115000"/>
                        </a:lnSpc>
                        <a:spcBef>
                          <a:spcPts val="0"/>
                        </a:spcBef>
                        <a:spcAft>
                          <a:spcPts val="0"/>
                        </a:spcAft>
                        <a:buNone/>
                      </a:pPr>
                      <a:r>
                        <a:rPr b="1" lang="en" sz="1300">
                          <a:solidFill>
                            <a:srgbClr val="434343"/>
                          </a:solidFill>
                          <a:latin typeface="Roboto"/>
                          <a:ea typeface="Roboto"/>
                          <a:cs typeface="Roboto"/>
                          <a:sym typeface="Roboto"/>
                        </a:rPr>
                        <a:t>Chemistry sequence</a:t>
                      </a:r>
                      <a:endParaRPr b="1" sz="13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spcBef>
                          <a:spcPts val="0"/>
                        </a:spcBef>
                        <a:spcAft>
                          <a:spcPts val="0"/>
                        </a:spcAft>
                        <a:buNone/>
                      </a:pPr>
                      <a:r>
                        <a:t/>
                      </a:r>
                      <a:endParaRPr sz="1300"/>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spcBef>
                          <a:spcPts val="0"/>
                        </a:spcBef>
                        <a:spcAft>
                          <a:spcPts val="0"/>
                        </a:spcAft>
                        <a:buNone/>
                      </a:pPr>
                      <a:r>
                        <a:t/>
                      </a:r>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spcBef>
                          <a:spcPts val="0"/>
                        </a:spcBef>
                        <a:spcAft>
                          <a:spcPts val="0"/>
                        </a:spcAft>
                        <a:buNone/>
                      </a:pPr>
                      <a:r>
                        <a:t/>
                      </a:r>
                      <a:endParaRPr sz="1300"/>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1225325">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CHEM 120S OR CHEM 110</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General Chemistry for Science Majors Sequence A (one-year sequence and includes two courses), OR General Chemistry for Science Majors I, with Lab (first semester course of the one-year sequence)</a:t>
                      </a:r>
                      <a:endParaRPr sz="1100">
                        <a:solidFill>
                          <a:srgbClr val="434343"/>
                        </a:solidFill>
                        <a:latin typeface="Roboto"/>
                        <a:ea typeface="Roboto"/>
                        <a:cs typeface="Roboto"/>
                        <a:sym typeface="Roboto"/>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CHEM 400 &amp; 401 OR CHEM 400</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100">
                          <a:solidFill>
                            <a:srgbClr val="434343"/>
                          </a:solidFill>
                          <a:latin typeface="Roboto"/>
                          <a:ea typeface="Roboto"/>
                          <a:cs typeface="Roboto"/>
                          <a:sym typeface="Roboto"/>
                        </a:rPr>
                        <a:t>General Chemistry I</a:t>
                      </a:r>
                      <a:endParaRPr sz="11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graphicFrame>
        <p:nvGraphicFramePr>
          <p:cNvPr id="89" name="Google Shape;89;p19"/>
          <p:cNvGraphicFramePr/>
          <p:nvPr/>
        </p:nvGraphicFramePr>
        <p:xfrm>
          <a:off x="72400" y="61075"/>
          <a:ext cx="3000000" cy="3000000"/>
        </p:xfrm>
        <a:graphic>
          <a:graphicData uri="http://schemas.openxmlformats.org/drawingml/2006/table">
            <a:tbl>
              <a:tblPr>
                <a:noFill/>
                <a:tableStyleId>{8712538B-8F95-47B5-BBA2-75035A6AAC42}</a:tableStyleId>
              </a:tblPr>
              <a:tblGrid>
                <a:gridCol w="1873550"/>
                <a:gridCol w="2644375"/>
                <a:gridCol w="1873550"/>
                <a:gridCol w="2622975"/>
              </a:tblGrid>
              <a:tr h="3636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COMM 130</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Interpersonal Communication</a:t>
                      </a:r>
                      <a:endParaRPr sz="1200">
                        <a:solidFill>
                          <a:srgbClr val="434343"/>
                        </a:solidFill>
                        <a:latin typeface="Roboto"/>
                        <a:ea typeface="Roboto"/>
                        <a:cs typeface="Roboto"/>
                        <a:sym typeface="Roboto"/>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COMM 321</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Interpersonal Communication</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3636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CDEV 100</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Child Growth and Development</a:t>
                      </a:r>
                      <a:endParaRPr sz="1200">
                        <a:solidFill>
                          <a:srgbClr val="434343"/>
                        </a:solidFill>
                        <a:latin typeface="Roboto"/>
                        <a:ea typeface="Roboto"/>
                        <a:cs typeface="Roboto"/>
                        <a:sym typeface="Roboto"/>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ECE 312</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Child Development</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r h="363600">
                <a:tc>
                  <a:txBody>
                    <a:bodyPr/>
                    <a:lstStyle/>
                    <a:p>
                      <a:pPr indent="0" lvl="0" marL="0" rtl="0" algn="l">
                        <a:spcBef>
                          <a:spcPts val="0"/>
                        </a:spcBef>
                        <a:spcAft>
                          <a:spcPts val="0"/>
                        </a:spcAft>
                        <a:buNone/>
                      </a:pPr>
                      <a:r>
                        <a:t/>
                      </a:r>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spcBef>
                          <a:spcPts val="0"/>
                        </a:spcBef>
                        <a:spcAft>
                          <a:spcPts val="0"/>
                        </a:spcAft>
                        <a:buNone/>
                      </a:pPr>
                      <a:r>
                        <a:t/>
                      </a:r>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PSYC 372</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Child Development</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3636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ECON 201*</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Principles of Macroeconomics</a:t>
                      </a:r>
                      <a:endParaRPr sz="1200">
                        <a:solidFill>
                          <a:srgbClr val="434343"/>
                        </a:solidFill>
                        <a:latin typeface="Roboto"/>
                        <a:ea typeface="Roboto"/>
                        <a:cs typeface="Roboto"/>
                        <a:sym typeface="Roboto"/>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ECON 304</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Principles of Macroeconomics</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r h="3636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ECON 202*</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Principles of Microeconomics</a:t>
                      </a:r>
                      <a:endParaRPr sz="1200">
                        <a:solidFill>
                          <a:srgbClr val="434343"/>
                        </a:solidFill>
                        <a:latin typeface="Roboto"/>
                        <a:ea typeface="Roboto"/>
                        <a:cs typeface="Roboto"/>
                        <a:sym typeface="Roboto"/>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ECON 302</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Principles of Microeconomics</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6141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ENGL 110*</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Argumentative Writing and Critical Thinking Through Literature</a:t>
                      </a:r>
                      <a:endParaRPr sz="1200">
                        <a:solidFill>
                          <a:srgbClr val="434343"/>
                        </a:solidFill>
                        <a:latin typeface="Roboto"/>
                        <a:ea typeface="Roboto"/>
                        <a:cs typeface="Roboto"/>
                        <a:sym typeface="Roboto"/>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ENGWR 303</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Argumentative Writing and Critical Thinking Through Literature</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r h="3636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ENGL 120*</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Introduction to Literature</a:t>
                      </a:r>
                      <a:endParaRPr sz="1200">
                        <a:solidFill>
                          <a:srgbClr val="434343"/>
                        </a:solidFill>
                        <a:latin typeface="Roboto"/>
                        <a:ea typeface="Roboto"/>
                        <a:cs typeface="Roboto"/>
                        <a:sym typeface="Roboto"/>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ENGWR 301</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College Composition and Literature</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482725">
                <a:tc>
                  <a:txBody>
                    <a:bodyPr/>
                    <a:lstStyle/>
                    <a:p>
                      <a:pPr indent="0" lvl="0" marL="0" rtl="0" algn="l">
                        <a:spcBef>
                          <a:spcPts val="0"/>
                        </a:spcBef>
                        <a:spcAft>
                          <a:spcPts val="0"/>
                        </a:spcAft>
                        <a:buNone/>
                      </a:pPr>
                      <a:r>
                        <a:t/>
                      </a:r>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spcBef>
                          <a:spcPts val="0"/>
                        </a:spcBef>
                        <a:spcAft>
                          <a:spcPts val="0"/>
                        </a:spcAft>
                        <a:buNone/>
                      </a:pPr>
                      <a:r>
                        <a:t/>
                      </a:r>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ENGWR 481</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Honors College Composition and Literature</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r h="482725">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HIST 130*</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United States History to 1877</a:t>
                      </a:r>
                      <a:endParaRPr sz="1200">
                        <a:solidFill>
                          <a:srgbClr val="434343"/>
                        </a:solidFill>
                        <a:latin typeface="Roboto"/>
                        <a:ea typeface="Roboto"/>
                        <a:cs typeface="Roboto"/>
                        <a:sym typeface="Roboto"/>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HIST 310</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History of the United States (To 1877)</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363600">
                <a:tc>
                  <a:txBody>
                    <a:bodyPr/>
                    <a:lstStyle/>
                    <a:p>
                      <a:pPr indent="0" lvl="0" marL="0" rtl="0" algn="l">
                        <a:spcBef>
                          <a:spcPts val="0"/>
                        </a:spcBef>
                        <a:spcAft>
                          <a:spcPts val="0"/>
                        </a:spcAft>
                        <a:buNone/>
                      </a:pPr>
                      <a:r>
                        <a:t/>
                      </a:r>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spcBef>
                          <a:spcPts val="0"/>
                        </a:spcBef>
                        <a:spcAft>
                          <a:spcPts val="0"/>
                        </a:spcAft>
                        <a:buNone/>
                      </a:pPr>
                      <a:r>
                        <a:t/>
                      </a:r>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HIST 483</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History of the United States - Honors</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r h="482725">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HIST 140*</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United States History from 1865</a:t>
                      </a:r>
                      <a:endParaRPr sz="1200">
                        <a:solidFill>
                          <a:srgbClr val="434343"/>
                        </a:solidFill>
                        <a:latin typeface="Roboto"/>
                        <a:ea typeface="Roboto"/>
                        <a:cs typeface="Roboto"/>
                        <a:sym typeface="Roboto"/>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HIST 311</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History of the United States (1865 - Present)</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363600">
                <a:tc>
                  <a:txBody>
                    <a:bodyPr/>
                    <a:lstStyle/>
                    <a:p>
                      <a:pPr indent="0" lvl="0" marL="0" rtl="0" algn="l">
                        <a:spcBef>
                          <a:spcPts val="0"/>
                        </a:spcBef>
                        <a:spcAft>
                          <a:spcPts val="0"/>
                        </a:spcAft>
                        <a:buNone/>
                      </a:pPr>
                      <a:r>
                        <a:t/>
                      </a:r>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spcBef>
                          <a:spcPts val="0"/>
                        </a:spcBef>
                        <a:spcAft>
                          <a:spcPts val="0"/>
                        </a:spcAft>
                        <a:buNone/>
                      </a:pPr>
                      <a:r>
                        <a:t/>
                      </a:r>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HIST 484</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History of the United States - Honors</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graphicFrame>
        <p:nvGraphicFramePr>
          <p:cNvPr id="94" name="Google Shape;94;p20"/>
          <p:cNvGraphicFramePr/>
          <p:nvPr/>
        </p:nvGraphicFramePr>
        <p:xfrm>
          <a:off x="49550" y="-25"/>
          <a:ext cx="3000000" cy="3000000"/>
        </p:xfrm>
        <a:graphic>
          <a:graphicData uri="http://schemas.openxmlformats.org/drawingml/2006/table">
            <a:tbl>
              <a:tblPr>
                <a:noFill/>
                <a:tableStyleId>{8712538B-8F95-47B5-BBA2-75035A6AAC42}</a:tableStyleId>
              </a:tblPr>
              <a:tblGrid>
                <a:gridCol w="1878300"/>
                <a:gridCol w="2651075"/>
                <a:gridCol w="1878300"/>
                <a:gridCol w="2629625"/>
              </a:tblGrid>
              <a:tr h="538025">
                <a:tc>
                  <a:txBody>
                    <a:bodyPr/>
                    <a:lstStyle/>
                    <a:p>
                      <a:pPr indent="0" lvl="0" marL="0" rtl="0" algn="l">
                        <a:lnSpc>
                          <a:spcPct val="115000"/>
                        </a:lnSpc>
                        <a:spcBef>
                          <a:spcPts val="0"/>
                        </a:spcBef>
                        <a:spcAft>
                          <a:spcPts val="0"/>
                        </a:spcAft>
                        <a:buNone/>
                      </a:pPr>
                      <a:r>
                        <a:rPr b="1" lang="en" sz="1300">
                          <a:solidFill>
                            <a:srgbClr val="434343"/>
                          </a:solidFill>
                          <a:latin typeface="Roboto"/>
                          <a:ea typeface="Roboto"/>
                          <a:cs typeface="Roboto"/>
                          <a:sym typeface="Roboto"/>
                        </a:rPr>
                        <a:t>Calculus sequences</a:t>
                      </a:r>
                      <a:endParaRPr b="1" sz="13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spcBef>
                          <a:spcPts val="0"/>
                        </a:spcBef>
                        <a:spcAft>
                          <a:spcPts val="0"/>
                        </a:spcAft>
                        <a:buNone/>
                      </a:pPr>
                      <a:r>
                        <a:t/>
                      </a:r>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spcBef>
                          <a:spcPts val="0"/>
                        </a:spcBef>
                        <a:spcAft>
                          <a:spcPts val="0"/>
                        </a:spcAft>
                        <a:buNone/>
                      </a:pPr>
                      <a:r>
                        <a:t/>
                      </a:r>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spcBef>
                          <a:spcPts val="0"/>
                        </a:spcBef>
                        <a:spcAft>
                          <a:spcPts val="0"/>
                        </a:spcAft>
                        <a:buNone/>
                      </a:pPr>
                      <a:r>
                        <a:t/>
                      </a:r>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5739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MATH 210</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D9D9D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Single Variable Calculus I Early Transcendentals</a:t>
                      </a:r>
                      <a:endParaRPr sz="1200">
                        <a:solidFill>
                          <a:srgbClr val="434343"/>
                        </a:solidFill>
                        <a:latin typeface="Roboto"/>
                        <a:ea typeface="Roboto"/>
                        <a:cs typeface="Roboto"/>
                        <a:sym typeface="Roboto"/>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D9D9D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MATH 400</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Calculus I</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r h="5739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MATH 211</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D9D9D9"/>
                      </a:solidFill>
                      <a:prstDash val="solid"/>
                      <a:round/>
                      <a:headEnd len="sm" w="sm" type="none"/>
                      <a:tailEnd len="sm" w="sm" type="none"/>
                    </a:lnT>
                    <a:lnB cap="flat" cmpd="sng" w="6925">
                      <a:solidFill>
                        <a:srgbClr val="D9D9D9"/>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Single Variable Calculus I Late Transcendentals</a:t>
                      </a:r>
                      <a:endParaRPr sz="1200">
                        <a:solidFill>
                          <a:srgbClr val="434343"/>
                        </a:solidFill>
                        <a:latin typeface="Roboto"/>
                        <a:ea typeface="Roboto"/>
                        <a:cs typeface="Roboto"/>
                        <a:sym typeface="Roboto"/>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D9D9D9"/>
                      </a:solidFill>
                      <a:prstDash val="solid"/>
                      <a:round/>
                      <a:headEnd len="sm" w="sm" type="none"/>
                      <a:tailEnd len="sm" w="sm" type="none"/>
                    </a:lnT>
                    <a:lnB cap="flat" cmpd="sng" w="6925">
                      <a:solidFill>
                        <a:srgbClr val="D9D9D9"/>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NA</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NA</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5739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MATH 220</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D9D9D9"/>
                      </a:solidFill>
                      <a:prstDash val="solid"/>
                      <a:round/>
                      <a:headEnd len="sm" w="sm" type="none"/>
                      <a:tailEnd len="sm" w="sm" type="none"/>
                    </a:lnT>
                    <a:lnB cap="flat" cmpd="sng" w="6925">
                      <a:solidFill>
                        <a:srgbClr val="D9D9D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Single Variable Calculus II Early Transcendentals</a:t>
                      </a:r>
                      <a:endParaRPr sz="1200">
                        <a:solidFill>
                          <a:srgbClr val="434343"/>
                        </a:solidFill>
                        <a:latin typeface="Roboto"/>
                        <a:ea typeface="Roboto"/>
                        <a:cs typeface="Roboto"/>
                        <a:sym typeface="Roboto"/>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D9D9D9"/>
                      </a:solidFill>
                      <a:prstDash val="solid"/>
                      <a:round/>
                      <a:headEnd len="sm" w="sm" type="none"/>
                      <a:tailEnd len="sm" w="sm" type="none"/>
                    </a:lnT>
                    <a:lnB cap="flat" cmpd="sng" w="6925">
                      <a:solidFill>
                        <a:srgbClr val="D9D9D9"/>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MATH 401</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Calculus II</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r h="5739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MATH 221</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D9D9D9"/>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Single Variable Calculus II Late Transcendentals</a:t>
                      </a:r>
                      <a:endParaRPr sz="1200">
                        <a:solidFill>
                          <a:srgbClr val="434343"/>
                        </a:solidFill>
                        <a:latin typeface="Roboto"/>
                        <a:ea typeface="Roboto"/>
                        <a:cs typeface="Roboto"/>
                        <a:sym typeface="Roboto"/>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D9D9D9"/>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NA</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NA</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538025">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SOCI 110</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Introduction to Sociology</a:t>
                      </a:r>
                      <a:endParaRPr sz="1200">
                        <a:solidFill>
                          <a:srgbClr val="434343"/>
                        </a:solidFill>
                        <a:latin typeface="Roboto"/>
                        <a:ea typeface="Roboto"/>
                        <a:cs typeface="Roboto"/>
                        <a:sym typeface="Roboto"/>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SOC 300</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Introductory Sociology</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r h="538025">
                <a:tc>
                  <a:txBody>
                    <a:bodyPr/>
                    <a:lstStyle/>
                    <a:p>
                      <a:pPr indent="0" lvl="0" marL="0" rtl="0" algn="l">
                        <a:spcBef>
                          <a:spcPts val="0"/>
                        </a:spcBef>
                        <a:spcAft>
                          <a:spcPts val="0"/>
                        </a:spcAft>
                        <a:buNone/>
                      </a:pPr>
                      <a:r>
                        <a:t/>
                      </a:r>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spcBef>
                          <a:spcPts val="0"/>
                        </a:spcBef>
                        <a:spcAft>
                          <a:spcPts val="0"/>
                        </a:spcAft>
                        <a:buNone/>
                      </a:pPr>
                      <a:r>
                        <a:t/>
                      </a:r>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SOC 480</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Introductory Sociology - Honors</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r h="538025">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NA</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F6F8F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Astronomy with lab (no-C-ID)</a:t>
                      </a:r>
                      <a:endParaRPr sz="1200">
                        <a:solidFill>
                          <a:srgbClr val="434343"/>
                        </a:solidFill>
                        <a:latin typeface="Roboto"/>
                        <a:ea typeface="Roboto"/>
                        <a:cs typeface="Roboto"/>
                        <a:sym typeface="Roboto"/>
                      </a:endParaRPr>
                    </a:p>
                  </a:txBody>
                  <a:tcPr marT="19050" marB="19050" marR="76200" marL="76200" anchor="ctr">
                    <a:lnL cap="flat" cmpd="sng" w="6925">
                      <a:solidFill>
                        <a:srgbClr val="F6F8F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ASTR 300 &amp; 400</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Introduction to Astronomy/Lab</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F6F8F9"/>
                    </a:solidFill>
                  </a:tcPr>
                </a:tc>
              </a:tr>
              <a:tr h="573900">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NA</a:t>
                      </a:r>
                      <a:endParaRPr sz="1200">
                        <a:solidFill>
                          <a:srgbClr val="434343"/>
                        </a:solidFill>
                        <a:latin typeface="Roboto"/>
                        <a:ea typeface="Roboto"/>
                        <a:cs typeface="Roboto"/>
                        <a:sym typeface="Roboto"/>
                      </a:endParaRPr>
                    </a:p>
                  </a:txBody>
                  <a:tcPr marT="19050" marB="19050" marR="76200" marL="76200" anchor="ctr">
                    <a:lnL cap="flat" cmpd="sng" w="6925">
                      <a:solidFill>
                        <a:srgbClr val="284E3F"/>
                      </a:solidFill>
                      <a:prstDash val="solid"/>
                      <a:round/>
                      <a:headEnd len="sm" w="sm" type="none"/>
                      <a:tailEnd len="sm" w="sm" type="none"/>
                    </a:lnL>
                    <a:lnR cap="flat" cmpd="sng" w="6925">
                      <a:solidFill>
                        <a:srgbClr val="D9D9D9"/>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General survey Biology course with lab (no C-ID)</a:t>
                      </a:r>
                      <a:endParaRPr sz="1200">
                        <a:solidFill>
                          <a:srgbClr val="434343"/>
                        </a:solidFill>
                        <a:latin typeface="Roboto"/>
                        <a:ea typeface="Roboto"/>
                        <a:cs typeface="Roboto"/>
                        <a:sym typeface="Roboto"/>
                      </a:endParaRPr>
                    </a:p>
                  </a:txBody>
                  <a:tcPr marT="19050" marB="19050" marR="76200" marL="76200" anchor="ctr">
                    <a:lnL cap="flat" cmpd="sng" w="6925">
                      <a:solidFill>
                        <a:srgbClr val="D9D9D9"/>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BIOL 303</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c>
                  <a:txBody>
                    <a:bodyPr/>
                    <a:lstStyle/>
                    <a:p>
                      <a:pPr indent="0" lvl="0" marL="0" rtl="0" algn="l">
                        <a:lnSpc>
                          <a:spcPct val="115000"/>
                        </a:lnSpc>
                        <a:spcBef>
                          <a:spcPts val="0"/>
                        </a:spcBef>
                        <a:spcAft>
                          <a:spcPts val="0"/>
                        </a:spcAft>
                        <a:buNone/>
                      </a:pPr>
                      <a:r>
                        <a:rPr lang="en" sz="1200">
                          <a:solidFill>
                            <a:srgbClr val="434343"/>
                          </a:solidFill>
                          <a:latin typeface="Roboto"/>
                          <a:ea typeface="Roboto"/>
                          <a:cs typeface="Roboto"/>
                          <a:sym typeface="Roboto"/>
                        </a:rPr>
                        <a:t>Survey of Biology</a:t>
                      </a:r>
                      <a:endParaRPr sz="1200">
                        <a:solidFill>
                          <a:srgbClr val="434343"/>
                        </a:solidFill>
                        <a:latin typeface="Roboto"/>
                        <a:ea typeface="Roboto"/>
                        <a:cs typeface="Roboto"/>
                        <a:sym typeface="Roboto"/>
                      </a:endParaRPr>
                    </a:p>
                  </a:txBody>
                  <a:tcPr marT="19050" marB="19050" marR="76200" marL="76200" anchor="ctr">
                    <a:lnL cap="flat" cmpd="sng" w="6925">
                      <a:solidFill>
                        <a:srgbClr val="000000"/>
                      </a:solidFill>
                      <a:prstDash val="solid"/>
                      <a:round/>
                      <a:headEnd len="sm" w="sm" type="none"/>
                      <a:tailEnd len="sm" w="sm" type="none"/>
                    </a:lnL>
                    <a:lnR cap="flat" cmpd="sng" w="6925">
                      <a:solidFill>
                        <a:srgbClr val="000000"/>
                      </a:solidFill>
                      <a:prstDash val="solid"/>
                      <a:round/>
                      <a:headEnd len="sm" w="sm" type="none"/>
                      <a:tailEnd len="sm" w="sm" type="none"/>
                    </a:lnR>
                    <a:lnT cap="flat" cmpd="sng" w="6925">
                      <a:solidFill>
                        <a:srgbClr val="000000"/>
                      </a:solidFill>
                      <a:prstDash val="solid"/>
                      <a:round/>
                      <a:headEnd len="sm" w="sm" type="none"/>
                      <a:tailEnd len="sm" w="sm" type="none"/>
                    </a:lnT>
                    <a:lnB cap="flat" cmpd="sng" w="6925">
                      <a:solidFill>
                        <a:srgbClr val="000000"/>
                      </a:solidFill>
                      <a:prstDash val="solid"/>
                      <a:round/>
                      <a:headEnd len="sm" w="sm" type="none"/>
                      <a:tailEnd len="sm" w="sm" type="none"/>
                    </a:lnB>
                    <a:solidFill>
                      <a:srgbClr val="D9D9D9"/>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21"/>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ARC faculty added local elements to nearly all the CCN templates in the optional Part 2 sections</a:t>
            </a:r>
            <a:endParaRPr/>
          </a:p>
          <a:p>
            <a:pPr indent="-317500" lvl="1" marL="914400" rtl="0" algn="l">
              <a:spcBef>
                <a:spcPts val="0"/>
              </a:spcBef>
              <a:spcAft>
                <a:spcPts val="0"/>
              </a:spcAft>
              <a:buSzPts val="1400"/>
              <a:buChar char="○"/>
            </a:pPr>
            <a:r>
              <a:rPr lang="en"/>
              <a:t>Descriptions, Outcomes, Topics, Methods of Evaluation, Representative Textbooks</a:t>
            </a:r>
            <a:endParaRPr/>
          </a:p>
          <a:p>
            <a:pPr indent="-342900" lvl="0" marL="457200" rtl="0" algn="l">
              <a:spcBef>
                <a:spcPts val="0"/>
              </a:spcBef>
              <a:spcAft>
                <a:spcPts val="0"/>
              </a:spcAft>
              <a:buSzPts val="1800"/>
              <a:buChar char="●"/>
            </a:pPr>
            <a:r>
              <a:rPr lang="en"/>
              <a:t>For Phase I, a course as taught will likely not be substantially different</a:t>
            </a:r>
            <a:endParaRPr/>
          </a:p>
          <a:p>
            <a:pPr indent="-317500" lvl="1" marL="914400" rtl="0" algn="l">
              <a:spcBef>
                <a:spcPts val="0"/>
              </a:spcBef>
              <a:spcAft>
                <a:spcPts val="0"/>
              </a:spcAft>
              <a:buSzPts val="1400"/>
              <a:buChar char="○"/>
            </a:pPr>
            <a:r>
              <a:rPr lang="en"/>
              <a:t>ENGL C1001 will not likely substantively differ from ENGWR 302, etc</a:t>
            </a:r>
            <a:endParaRPr/>
          </a:p>
          <a:p>
            <a:pPr indent="-342900" lvl="0" marL="457200" rtl="0" algn="l">
              <a:spcBef>
                <a:spcPts val="0"/>
              </a:spcBef>
              <a:spcAft>
                <a:spcPts val="0"/>
              </a:spcAft>
              <a:buSzPts val="1800"/>
              <a:buChar char="●"/>
            </a:pPr>
            <a:r>
              <a:rPr lang="en"/>
              <a:t>Instructors still interpret, apply, and teach the course outline using academic freedom</a:t>
            </a:r>
            <a:endParaRPr/>
          </a:p>
          <a:p>
            <a:pPr indent="-342900" lvl="0" marL="457200" rtl="0" algn="l">
              <a:spcBef>
                <a:spcPts val="0"/>
              </a:spcBef>
              <a:spcAft>
                <a:spcPts val="0"/>
              </a:spcAft>
              <a:buSzPts val="1800"/>
              <a:buChar char="●"/>
            </a:pPr>
            <a:r>
              <a:rPr lang="en"/>
              <a:t>Students’ records and transcripts will still be honored</a:t>
            </a:r>
            <a:endParaRPr/>
          </a:p>
          <a:p>
            <a:pPr indent="-317500" lvl="1" marL="914400" rtl="0" algn="l">
              <a:spcBef>
                <a:spcPts val="0"/>
              </a:spcBef>
              <a:spcAft>
                <a:spcPts val="0"/>
              </a:spcAft>
              <a:buSzPts val="1400"/>
              <a:buChar char="○"/>
            </a:pPr>
            <a:r>
              <a:rPr lang="en"/>
              <a:t>No one who’s successfully completed ENGWR 300 will need to take ENGL C1000, etc</a:t>
            </a:r>
            <a:endParaRPr/>
          </a:p>
        </p:txBody>
      </p:sp>
      <p:sp>
        <p:nvSpPr>
          <p:cNvPr id="100" name="Google Shape;100;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What’s Not Changing: CCN</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What’s Unknown: CCN</a:t>
            </a:r>
            <a:endParaRPr/>
          </a:p>
        </p:txBody>
      </p:sp>
      <p:sp>
        <p:nvSpPr>
          <p:cNvPr id="106" name="Google Shape;106;p22"/>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What changes in articulation happen for courses in Phases I-III?</a:t>
            </a:r>
            <a:endParaRPr/>
          </a:p>
          <a:p>
            <a:pPr indent="-317500" lvl="1" marL="914400" rtl="0" algn="l">
              <a:spcBef>
                <a:spcPts val="0"/>
              </a:spcBef>
              <a:spcAft>
                <a:spcPts val="0"/>
              </a:spcAft>
              <a:buSzPts val="1400"/>
              <a:buChar char="○"/>
            </a:pPr>
            <a:r>
              <a:rPr lang="en"/>
              <a:t>Currently articulation for GE and major are not a part of the CCN templates–but the hope is for that to change.</a:t>
            </a:r>
            <a:endParaRPr/>
          </a:p>
          <a:p>
            <a:pPr indent="-342900" lvl="0" marL="457200" rtl="0" algn="l">
              <a:spcBef>
                <a:spcPts val="0"/>
              </a:spcBef>
              <a:spcAft>
                <a:spcPts val="0"/>
              </a:spcAft>
              <a:buSzPts val="1800"/>
              <a:buChar char="●"/>
            </a:pPr>
            <a:r>
              <a:rPr lang="en"/>
              <a:t>Will the timelines change?</a:t>
            </a:r>
            <a:endParaRPr/>
          </a:p>
          <a:p>
            <a:pPr indent="-317500" lvl="1" marL="914400" rtl="0" algn="l">
              <a:spcBef>
                <a:spcPts val="0"/>
              </a:spcBef>
              <a:spcAft>
                <a:spcPts val="0"/>
              </a:spcAft>
              <a:buSzPts val="1400"/>
              <a:buChar char="○"/>
            </a:pPr>
            <a:r>
              <a:rPr lang="en"/>
              <a:t>The Phase II templates now have two catalog deadlines </a:t>
            </a:r>
            <a:endParaRPr/>
          </a:p>
          <a:p>
            <a:pPr indent="-317500" lvl="2" marL="1371600" rtl="0" algn="l">
              <a:spcBef>
                <a:spcPts val="0"/>
              </a:spcBef>
              <a:spcAft>
                <a:spcPts val="0"/>
              </a:spcAft>
              <a:buSzPts val="1400"/>
              <a:buChar char="■"/>
            </a:pPr>
            <a:r>
              <a:rPr lang="en"/>
              <a:t>PII (</a:t>
            </a:r>
            <a:r>
              <a:rPr lang="en"/>
              <a:t>a), Fall 2026; PII (b), 2027</a:t>
            </a:r>
            <a:endParaRPr/>
          </a:p>
          <a:p>
            <a:pPr indent="-317500" lvl="1" marL="914400" rtl="0" algn="l">
              <a:spcBef>
                <a:spcPts val="0"/>
              </a:spcBef>
              <a:spcAft>
                <a:spcPts val="0"/>
              </a:spcAft>
              <a:buSzPts val="1400"/>
              <a:buChar char="○"/>
            </a:pPr>
            <a:r>
              <a:rPr lang="en"/>
              <a:t>Phase III courses set to have initial templates drafted at the end of Summer 25 </a:t>
            </a:r>
            <a:endParaRPr/>
          </a:p>
          <a:p>
            <a:pPr indent="-342900" lvl="0" marL="457200" rtl="0" algn="l">
              <a:spcBef>
                <a:spcPts val="0"/>
              </a:spcBef>
              <a:spcAft>
                <a:spcPts val="0"/>
              </a:spcAft>
              <a:buSzPts val="1800"/>
              <a:buChar char="●"/>
            </a:pPr>
            <a:r>
              <a:rPr lang="en"/>
              <a:t>How CCN changes will affect non-mandated courses?</a:t>
            </a:r>
            <a:endParaRPr/>
          </a:p>
          <a:p>
            <a:pPr indent="-317500" lvl="1" marL="914400" rtl="0" algn="l">
              <a:spcBef>
                <a:spcPts val="0"/>
              </a:spcBef>
              <a:spcAft>
                <a:spcPts val="0"/>
              </a:spcAft>
              <a:buSzPts val="1400"/>
              <a:buChar char="○"/>
            </a:pPr>
            <a:r>
              <a:rPr lang="en"/>
              <a:t>After Phase III, what happens?</a:t>
            </a:r>
            <a:endParaRPr/>
          </a:p>
          <a:p>
            <a:pPr indent="-317500" lvl="1" marL="914400" rtl="0" algn="l">
              <a:spcBef>
                <a:spcPts val="0"/>
              </a:spcBef>
              <a:spcAft>
                <a:spcPts val="0"/>
              </a:spcAft>
              <a:buSzPts val="1400"/>
              <a:buChar char="○"/>
            </a:pPr>
            <a:r>
              <a:rPr lang="en"/>
              <a:t>Will all transfer courses be renumbered?</a:t>
            </a:r>
            <a:endParaRPr/>
          </a:p>
          <a:p>
            <a:pPr indent="-317500" lvl="1" marL="914400" rtl="0" algn="l">
              <a:spcBef>
                <a:spcPts val="0"/>
              </a:spcBef>
              <a:spcAft>
                <a:spcPts val="0"/>
              </a:spcAft>
              <a:buSzPts val="1400"/>
              <a:buChar char="○"/>
            </a:pPr>
            <a:r>
              <a:rPr lang="en"/>
              <a:t>Will local courses be renumbered?</a:t>
            </a:r>
            <a:endParaRPr/>
          </a:p>
          <a:p>
            <a:pPr indent="-342900" lvl="0" marL="457200" rtl="0" algn="l">
              <a:spcBef>
                <a:spcPts val="0"/>
              </a:spcBef>
              <a:spcAft>
                <a:spcPts val="0"/>
              </a:spcAft>
              <a:buSzPts val="1800"/>
              <a:buChar char="●"/>
            </a:pPr>
            <a:r>
              <a:rPr lang="en"/>
              <a:t>What comes next?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What’s Happening Locally: CCN</a:t>
            </a:r>
            <a:endParaRPr/>
          </a:p>
        </p:txBody>
      </p:sp>
      <p:sp>
        <p:nvSpPr>
          <p:cNvPr id="112" name="Google Shape;112;p23"/>
          <p:cNvSpPr txBox="1"/>
          <p:nvPr>
            <p:ph idx="1" type="body"/>
          </p:nvPr>
        </p:nvSpPr>
        <p:spPr>
          <a:xfrm>
            <a:off x="311700" y="1152475"/>
            <a:ext cx="8520600" cy="3952200"/>
          </a:xfrm>
          <a:prstGeom prst="rect">
            <a:avLst/>
          </a:prstGeom>
        </p:spPr>
        <p:txBody>
          <a:bodyPr anchorCtr="0" anchor="t" bIns="91425" lIns="91425" spcFirstLastPara="1" rIns="91425" wrap="square" tIns="91425">
            <a:normAutofit lnSpcReduction="10000"/>
          </a:bodyPr>
          <a:lstStyle/>
          <a:p>
            <a:pPr indent="-342900" lvl="0" marL="457200" rtl="0" algn="l">
              <a:spcBef>
                <a:spcPts val="0"/>
              </a:spcBef>
              <a:spcAft>
                <a:spcPts val="0"/>
              </a:spcAft>
              <a:buSzPts val="1800"/>
              <a:buChar char="●"/>
            </a:pPr>
            <a:r>
              <a:rPr lang="en"/>
              <a:t>In Fall 2025, we will have new titles, numbers, and content for 13 courses across the district</a:t>
            </a:r>
            <a:endParaRPr/>
          </a:p>
          <a:p>
            <a:pPr indent="-317500" lvl="1" marL="914400" rtl="0" algn="l">
              <a:spcBef>
                <a:spcPts val="0"/>
              </a:spcBef>
              <a:spcAft>
                <a:spcPts val="0"/>
              </a:spcAft>
              <a:buSzPts val="1400"/>
              <a:buChar char="○"/>
            </a:pPr>
            <a:r>
              <a:rPr lang="en"/>
              <a:t>Prior course numbers are already referenced in the course description of each of the revised CCN courses and will be visible in key places on the schedule and in eServices</a:t>
            </a:r>
            <a:endParaRPr/>
          </a:p>
          <a:p>
            <a:pPr indent="-342900" lvl="0" marL="457200" rtl="0" algn="l">
              <a:spcBef>
                <a:spcPts val="0"/>
              </a:spcBef>
              <a:spcAft>
                <a:spcPts val="0"/>
              </a:spcAft>
              <a:buSzPts val="1800"/>
              <a:buChar char="●"/>
            </a:pPr>
            <a:r>
              <a:rPr lang="en"/>
              <a:t>We established a district-wide goal to keep these courses as close to identical as possible across the 4 colleges to align transferability, transfer GE approvals, and course-to-course articulation </a:t>
            </a:r>
            <a:endParaRPr/>
          </a:p>
          <a:p>
            <a:pPr indent="-342900" lvl="0" marL="457200" rtl="0" algn="l">
              <a:spcBef>
                <a:spcPts val="0"/>
              </a:spcBef>
              <a:spcAft>
                <a:spcPts val="0"/>
              </a:spcAft>
              <a:buSzPts val="1800"/>
              <a:buChar char="●"/>
            </a:pPr>
            <a:r>
              <a:rPr lang="en"/>
              <a:t>These new course numbers are showing up in the Fall 2025 catalog and schedule (including on course lists for relevant degrees and certificates)</a:t>
            </a:r>
            <a:endParaRPr/>
          </a:p>
          <a:p>
            <a:pPr indent="-342900" lvl="0" marL="457200" rtl="0" algn="l">
              <a:spcBef>
                <a:spcPts val="0"/>
              </a:spcBef>
              <a:spcAft>
                <a:spcPts val="0"/>
              </a:spcAft>
              <a:buSzPts val="1800"/>
              <a:buChar char="●"/>
            </a:pPr>
            <a:r>
              <a:rPr lang="en"/>
              <a:t>The new course versions are to be considered identical to the old course versions</a:t>
            </a:r>
            <a:endParaRPr/>
          </a:p>
          <a:p>
            <a:pPr indent="-342900" lvl="0" marL="457200" rtl="0" algn="l">
              <a:spcBef>
                <a:spcPts val="0"/>
              </a:spcBef>
              <a:spcAft>
                <a:spcPts val="0"/>
              </a:spcAft>
              <a:buSzPts val="1800"/>
              <a:buChar char="●"/>
            </a:pPr>
            <a:r>
              <a:rPr b="1" lang="en"/>
              <a:t>Any student who completed one of these courses pre-Fall 2025 does NOT need to take the new version of the course</a:t>
            </a:r>
            <a:endParaRPr b="1"/>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Preparation for Fall 2025: CCN</a:t>
            </a:r>
            <a:endParaRPr/>
          </a:p>
        </p:txBody>
      </p:sp>
      <p:sp>
        <p:nvSpPr>
          <p:cNvPr id="118" name="Google Shape;118;p24"/>
          <p:cNvSpPr txBox="1"/>
          <p:nvPr>
            <p:ph idx="1" type="body"/>
          </p:nvPr>
        </p:nvSpPr>
        <p:spPr>
          <a:xfrm>
            <a:off x="311700" y="1152475"/>
            <a:ext cx="8520600" cy="37968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There are discussions happening to:</a:t>
            </a:r>
            <a:endParaRPr/>
          </a:p>
          <a:p>
            <a:pPr indent="-342900" lvl="0" marL="457200" rtl="0" algn="l">
              <a:spcBef>
                <a:spcPts val="1200"/>
              </a:spcBef>
              <a:spcAft>
                <a:spcPts val="0"/>
              </a:spcAft>
              <a:buSzPts val="1800"/>
              <a:buChar char="●"/>
            </a:pPr>
            <a:r>
              <a:rPr lang="en"/>
              <a:t>Get information out to students about these changes this semester (hopefully flyers on campus, emails to students, notes on scheduling pages, etc.) </a:t>
            </a:r>
            <a:endParaRPr/>
          </a:p>
          <a:p>
            <a:pPr indent="-342900" lvl="0" marL="457200" rtl="0" algn="l">
              <a:spcBef>
                <a:spcPts val="0"/>
              </a:spcBef>
              <a:spcAft>
                <a:spcPts val="0"/>
              </a:spcAft>
              <a:buSzPts val="1800"/>
              <a:buChar char="●"/>
            </a:pPr>
            <a:r>
              <a:rPr lang="en"/>
              <a:t>Remove references to the old course numbers in marketing materials, catalogs, web pages, program maps, and any department materials </a:t>
            </a:r>
            <a:endParaRPr/>
          </a:p>
          <a:p>
            <a:pPr indent="-342900" lvl="0" marL="457200" rtl="0" algn="l">
              <a:spcBef>
                <a:spcPts val="0"/>
              </a:spcBef>
              <a:spcAft>
                <a:spcPts val="0"/>
              </a:spcAft>
              <a:buSzPts val="1800"/>
              <a:buChar char="●"/>
            </a:pPr>
            <a:r>
              <a:rPr lang="en"/>
              <a:t>Create a landing page on the website devoted to this information</a:t>
            </a:r>
            <a:endParaRPr/>
          </a:p>
          <a:p>
            <a:pPr indent="-342900" lvl="0" marL="457200" rtl="0" algn="l">
              <a:spcBef>
                <a:spcPts val="0"/>
              </a:spcBef>
              <a:spcAft>
                <a:spcPts val="0"/>
              </a:spcAft>
              <a:buSzPts val="1800"/>
              <a:buChar char="●"/>
            </a:pPr>
            <a:r>
              <a:rPr lang="en"/>
              <a:t>Update these courses in our </a:t>
            </a:r>
            <a:r>
              <a:rPr lang="en"/>
              <a:t>educational plans (</a:t>
            </a:r>
            <a:r>
              <a:rPr lang="en"/>
              <a:t>iSEPs) and placements in eServices </a:t>
            </a:r>
            <a:endParaRPr/>
          </a:p>
          <a:p>
            <a:pPr indent="-342900" lvl="0" marL="457200" rtl="0" algn="l">
              <a:spcBef>
                <a:spcPts val="0"/>
              </a:spcBef>
              <a:spcAft>
                <a:spcPts val="0"/>
              </a:spcAft>
              <a:buSzPts val="1800"/>
              <a:buChar char="●"/>
            </a:pPr>
            <a:r>
              <a:rPr lang="en"/>
              <a:t>Train ARC employees so that everyone can work together to guide students appropriately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Ties to IEC: CCN</a:t>
            </a:r>
            <a:endParaRPr/>
          </a:p>
        </p:txBody>
      </p:sp>
      <p:sp>
        <p:nvSpPr>
          <p:cNvPr id="124" name="Google Shape;124;p25"/>
          <p:cNvSpPr txBox="1"/>
          <p:nvPr>
            <p:ph idx="1" type="body"/>
          </p:nvPr>
        </p:nvSpPr>
        <p:spPr>
          <a:xfrm>
            <a:off x="311700" y="1152475"/>
            <a:ext cx="8520600" cy="3796800"/>
          </a:xfrm>
          <a:prstGeom prst="rect">
            <a:avLst/>
          </a:prstGeom>
        </p:spPr>
        <p:txBody>
          <a:bodyPr anchorCtr="0" anchor="t" bIns="91425" lIns="91425" spcFirstLastPara="1" rIns="91425" wrap="square" tIns="91425">
            <a:normAutofit lnSpcReduction="10000"/>
          </a:bodyPr>
          <a:lstStyle/>
          <a:p>
            <a:pPr indent="-342900" lvl="0" marL="457200" rtl="0" algn="l">
              <a:spcBef>
                <a:spcPts val="0"/>
              </a:spcBef>
              <a:spcAft>
                <a:spcPts val="0"/>
              </a:spcAft>
              <a:buSzPts val="1800"/>
              <a:buChar char="●"/>
            </a:pPr>
            <a:r>
              <a:rPr lang="en"/>
              <a:t>Streamlined process to award Type B leave to faculty working to implement changes to courses (not related template adoption)</a:t>
            </a:r>
            <a:endParaRPr/>
          </a:p>
          <a:p>
            <a:pPr indent="-342900" lvl="0" marL="457200" rtl="0" algn="l">
              <a:spcBef>
                <a:spcPts val="0"/>
              </a:spcBef>
              <a:spcAft>
                <a:spcPts val="0"/>
              </a:spcAft>
              <a:buSzPts val="1800"/>
              <a:buChar char="●"/>
            </a:pPr>
            <a:r>
              <a:rPr lang="en"/>
              <a:t>Default part of AUP and Program Review or flexibility in deadlines</a:t>
            </a:r>
            <a:endParaRPr/>
          </a:p>
          <a:p>
            <a:pPr indent="-336550" lvl="1" marL="914400" rtl="0" algn="l">
              <a:spcBef>
                <a:spcPts val="0"/>
              </a:spcBef>
              <a:spcAft>
                <a:spcPts val="0"/>
              </a:spcAft>
              <a:buSzPts val="1700"/>
              <a:buChar char="○"/>
            </a:pPr>
            <a:r>
              <a:rPr lang="en" sz="1700"/>
              <a:t>Not every department’s impact will be identical</a:t>
            </a:r>
            <a:endParaRPr sz="1700"/>
          </a:p>
          <a:p>
            <a:pPr indent="-342900" lvl="0" marL="457200" rtl="0" algn="l">
              <a:spcBef>
                <a:spcPts val="0"/>
              </a:spcBef>
              <a:spcAft>
                <a:spcPts val="0"/>
              </a:spcAft>
              <a:buSzPts val="1800"/>
              <a:buChar char="●"/>
            </a:pPr>
            <a:r>
              <a:rPr lang="en"/>
              <a:t>Catalog review for impacted departments is more extensive</a:t>
            </a:r>
            <a:endParaRPr/>
          </a:p>
          <a:p>
            <a:pPr indent="-336550" lvl="1" marL="914400" rtl="0" algn="l">
              <a:spcBef>
                <a:spcPts val="0"/>
              </a:spcBef>
              <a:spcAft>
                <a:spcPts val="0"/>
              </a:spcAft>
              <a:buSzPts val="1700"/>
              <a:buChar char="○"/>
            </a:pPr>
            <a:r>
              <a:rPr lang="en" sz="1700"/>
              <a:t>Much falls on CCN Coordinator (local and District) and Articulation Officer but is part of </a:t>
            </a:r>
            <a:r>
              <a:rPr lang="en" sz="1700"/>
              <a:t> annual work of </a:t>
            </a:r>
            <a:r>
              <a:rPr lang="en" sz="1700"/>
              <a:t>chairs/</a:t>
            </a:r>
            <a:r>
              <a:rPr lang="en" sz="1700"/>
              <a:t>spokespeople (retention issue)</a:t>
            </a:r>
            <a:endParaRPr sz="1700"/>
          </a:p>
          <a:p>
            <a:pPr indent="-342900" lvl="0" marL="457200" rtl="0" algn="l">
              <a:spcBef>
                <a:spcPts val="0"/>
              </a:spcBef>
              <a:spcAft>
                <a:spcPts val="0"/>
              </a:spcAft>
              <a:buSzPts val="1800"/>
              <a:buChar char="●"/>
            </a:pPr>
            <a:r>
              <a:rPr lang="en"/>
              <a:t>Ripples: prereqs, coreqs, and advisories</a:t>
            </a:r>
            <a:endParaRPr/>
          </a:p>
          <a:p>
            <a:pPr indent="-336550" lvl="1" marL="914400" rtl="0" algn="l">
              <a:spcBef>
                <a:spcPts val="0"/>
              </a:spcBef>
              <a:spcAft>
                <a:spcPts val="0"/>
              </a:spcAft>
              <a:buSzPts val="1700"/>
              <a:buChar char="○"/>
            </a:pPr>
            <a:r>
              <a:rPr lang="en" sz="1700"/>
              <a:t>Long-term issues of “eligibility for” statements will repeat in Phase III</a:t>
            </a:r>
            <a:endParaRPr sz="1700"/>
          </a:p>
          <a:p>
            <a:pPr indent="-336550" lvl="1" marL="914400" rtl="0" algn="l">
              <a:spcBef>
                <a:spcPts val="0"/>
              </a:spcBef>
              <a:spcAft>
                <a:spcPts val="0"/>
              </a:spcAft>
              <a:buSzPts val="1700"/>
              <a:buChar char="○"/>
            </a:pPr>
            <a:r>
              <a:rPr lang="en" sz="1700"/>
              <a:t>Curriculum would like institutional support in creating readily available data to help support the removal of advisories that create barriers and likely suggest deficit-minded practices</a:t>
            </a:r>
            <a:endParaRPr sz="17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6"/>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a:t>Cal-GETC</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85000"/>
          </a:bodyPr>
          <a:lstStyle/>
          <a:p>
            <a:pPr indent="-347345" lvl="0" marL="457200" rtl="0" algn="l">
              <a:spcBef>
                <a:spcPts val="0"/>
              </a:spcBef>
              <a:spcAft>
                <a:spcPts val="0"/>
              </a:spcAft>
              <a:buSzPct val="100000"/>
              <a:buFont typeface="Old Standard TT"/>
              <a:buChar char="●"/>
            </a:pPr>
            <a:r>
              <a:rPr lang="en" sz="2200"/>
              <a:t>We are moving from two transfer GE patterns (CSU GE Breadth and IGETC) to a singular GE pattern for transfer to CSU and UC: Cal-GETC</a:t>
            </a:r>
            <a:endParaRPr sz="2200">
              <a:solidFill>
                <a:schemeClr val="accent3"/>
              </a:solidFill>
            </a:endParaRPr>
          </a:p>
          <a:p>
            <a:pPr indent="-344646" lvl="0" marL="457200" rtl="0" algn="l">
              <a:spcBef>
                <a:spcPts val="0"/>
              </a:spcBef>
              <a:spcAft>
                <a:spcPts val="0"/>
              </a:spcAft>
              <a:buSzPct val="100000"/>
              <a:buFont typeface="Old Standard TT"/>
              <a:buChar char="●"/>
            </a:pPr>
            <a:r>
              <a:rPr lang="en" sz="2150" u="sng">
                <a:solidFill>
                  <a:schemeClr val="accent5"/>
                </a:solidFill>
                <a:hlinkClick r:id="rId3">
                  <a:extLst>
                    <a:ext uri="{A12FA001-AC4F-418D-AE19-62706E023703}">
                      <ahyp:hlinkClr val="tx"/>
                    </a:ext>
                  </a:extLst>
                </a:hlinkClick>
              </a:rPr>
              <a:t>Cal-GETC 1.2 Standards</a:t>
            </a:r>
            <a:r>
              <a:rPr lang="en" sz="2150"/>
              <a:t> establish rigorous courses for GE</a:t>
            </a:r>
            <a:endParaRPr sz="2150"/>
          </a:p>
          <a:p>
            <a:pPr indent="-344646" lvl="0" marL="457200" rtl="0" algn="l">
              <a:spcBef>
                <a:spcPts val="0"/>
              </a:spcBef>
              <a:spcAft>
                <a:spcPts val="0"/>
              </a:spcAft>
              <a:buSzPct val="97727"/>
              <a:buFont typeface="Open Sans"/>
              <a:buChar char="●"/>
            </a:pPr>
            <a:r>
              <a:rPr lang="en" sz="2200"/>
              <a:t>LOTE and US Institutions not included as requirements</a:t>
            </a:r>
            <a:endParaRPr sz="2150"/>
          </a:p>
          <a:p>
            <a:pPr indent="-347345" lvl="0" marL="457200" rtl="0" algn="l">
              <a:spcBef>
                <a:spcPts val="0"/>
              </a:spcBef>
              <a:spcAft>
                <a:spcPts val="0"/>
              </a:spcAft>
              <a:buSzPct val="100000"/>
              <a:buFont typeface="Old Standard TT"/>
              <a:buChar char="●"/>
            </a:pPr>
            <a:r>
              <a:rPr lang="en" sz="2200"/>
              <a:t>Community colleges must place students on Associate Degree for Transfer (ADT) pathways if one exists for a student’s stated major (unless the student opts out)</a:t>
            </a:r>
            <a:endParaRPr sz="2200"/>
          </a:p>
          <a:p>
            <a:pPr indent="-347345" lvl="0" marL="457200" rtl="0" algn="l">
              <a:spcBef>
                <a:spcPts val="0"/>
              </a:spcBef>
              <a:spcAft>
                <a:spcPts val="0"/>
              </a:spcAft>
              <a:buSzPct val="100000"/>
              <a:buFont typeface="Old Standard TT"/>
              <a:buChar char="●"/>
            </a:pPr>
            <a:r>
              <a:rPr lang="en" sz="2200"/>
              <a:t>New unit threshold for some high-unit ADT STEM pathways</a:t>
            </a:r>
            <a:endParaRPr sz="2200"/>
          </a:p>
          <a:p>
            <a:pPr indent="-347345" lvl="0" marL="457200" rtl="0" algn="l">
              <a:spcBef>
                <a:spcPts val="0"/>
              </a:spcBef>
              <a:spcAft>
                <a:spcPts val="0"/>
              </a:spcAft>
              <a:buSzPct val="100000"/>
              <a:buFont typeface="Open Sans"/>
              <a:buChar char="●"/>
            </a:pPr>
            <a:r>
              <a:rPr lang="en" sz="2200"/>
              <a:t>Many ADTs have expanded their course lists </a:t>
            </a:r>
            <a:endParaRPr sz="2200"/>
          </a:p>
          <a:p>
            <a:pPr indent="-347344" lvl="1" marL="914400" rtl="0" algn="l">
              <a:spcBef>
                <a:spcPts val="0"/>
              </a:spcBef>
              <a:spcAft>
                <a:spcPts val="0"/>
              </a:spcAft>
              <a:buClr>
                <a:srgbClr val="695D46"/>
              </a:buClr>
              <a:buSzPct val="100000"/>
              <a:buFont typeface="Open Sans"/>
              <a:buChar char="○"/>
            </a:pPr>
            <a:r>
              <a:rPr lang="en" sz="2200"/>
              <a:t>N</a:t>
            </a:r>
            <a:r>
              <a:rPr lang="en" sz="2200"/>
              <a:t>ew program </a:t>
            </a:r>
            <a:r>
              <a:rPr lang="en" sz="2200"/>
              <a:t>maps</a:t>
            </a:r>
            <a:r>
              <a:rPr lang="en" sz="2200"/>
              <a:t> are </a:t>
            </a:r>
            <a:r>
              <a:rPr lang="en" sz="2200"/>
              <a:t>being created </a:t>
            </a:r>
            <a:endParaRPr sz="2200"/>
          </a:p>
        </p:txBody>
      </p:sp>
      <p:sp>
        <p:nvSpPr>
          <p:cNvPr id="135" name="Google Shape;135;p2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What’s Changing: Cal-GETC and ADTs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8"/>
          <p:cNvSpPr txBox="1"/>
          <p:nvPr>
            <p:ph idx="1" type="body"/>
          </p:nvPr>
        </p:nvSpPr>
        <p:spPr>
          <a:xfrm>
            <a:off x="311700" y="1171600"/>
            <a:ext cx="8520600" cy="3642000"/>
          </a:xfrm>
          <a:prstGeom prst="rect">
            <a:avLst/>
          </a:prstGeom>
        </p:spPr>
        <p:txBody>
          <a:bodyPr anchorCtr="0" anchor="t" bIns="91425" lIns="91425" spcFirstLastPara="1" rIns="91425" wrap="square" tIns="91425">
            <a:normAutofit lnSpcReduction="20000"/>
          </a:bodyPr>
          <a:lstStyle/>
          <a:p>
            <a:pPr indent="-368300" lvl="0" marL="457200" rtl="0" algn="l">
              <a:spcBef>
                <a:spcPts val="0"/>
              </a:spcBef>
              <a:spcAft>
                <a:spcPts val="0"/>
              </a:spcAft>
              <a:buSzPts val="2200"/>
              <a:buChar char="●"/>
            </a:pPr>
            <a:r>
              <a:rPr lang="en" sz="2200"/>
              <a:t>Cal-GETC is very similar to IGETC (not CSU GE)</a:t>
            </a:r>
            <a:endParaRPr sz="2200"/>
          </a:p>
          <a:p>
            <a:pPr indent="-342900" lvl="1" marL="914400" rtl="0" algn="l">
              <a:spcBef>
                <a:spcPts val="0"/>
              </a:spcBef>
              <a:spcAft>
                <a:spcPts val="0"/>
              </a:spcAft>
              <a:buSzPts val="1800"/>
              <a:buChar char="○"/>
            </a:pPr>
            <a:r>
              <a:rPr lang="en" sz="1800"/>
              <a:t>Courses must be UC transferable prior to being submitted for Cal-GETC request</a:t>
            </a:r>
            <a:endParaRPr sz="1800"/>
          </a:p>
          <a:p>
            <a:pPr indent="-368300" lvl="0" marL="457200" rtl="0" algn="l">
              <a:spcBef>
                <a:spcPts val="0"/>
              </a:spcBef>
              <a:spcAft>
                <a:spcPts val="0"/>
              </a:spcAft>
              <a:buSzPts val="2200"/>
              <a:buChar char="●"/>
            </a:pPr>
            <a:r>
              <a:rPr lang="en" sz="2200"/>
              <a:t>Students that maintain their catalog rights prior to Fall 2025 can still use the CSU GE Breadth and IGETC transfer patterns</a:t>
            </a:r>
            <a:endParaRPr sz="1800"/>
          </a:p>
          <a:p>
            <a:pPr indent="-368300" lvl="0" marL="457200" rtl="0" algn="l">
              <a:spcBef>
                <a:spcPts val="0"/>
              </a:spcBef>
              <a:spcAft>
                <a:spcPts val="0"/>
              </a:spcAft>
              <a:buSzPts val="2200"/>
              <a:buChar char="●"/>
            </a:pPr>
            <a:r>
              <a:rPr lang="en" sz="2200"/>
              <a:t>The required core of ADT course lists is mostly unchanged</a:t>
            </a:r>
            <a:endParaRPr sz="2200"/>
          </a:p>
          <a:p>
            <a:pPr indent="-368300" lvl="0" marL="457200" rtl="0" algn="l">
              <a:spcBef>
                <a:spcPts val="0"/>
              </a:spcBef>
              <a:spcAft>
                <a:spcPts val="0"/>
              </a:spcAft>
              <a:buSzPts val="2200"/>
              <a:buChar char="●"/>
            </a:pPr>
            <a:r>
              <a:rPr lang="en" sz="2200"/>
              <a:t>Required units for ADTs hasn’t changed</a:t>
            </a:r>
            <a:endParaRPr sz="2200"/>
          </a:p>
          <a:p>
            <a:pPr indent="-368300" lvl="0" marL="457200" rtl="0" algn="l">
              <a:spcBef>
                <a:spcPts val="0"/>
              </a:spcBef>
              <a:spcAft>
                <a:spcPts val="0"/>
              </a:spcAft>
              <a:buSzPts val="2200"/>
              <a:buChar char="●"/>
            </a:pPr>
            <a:r>
              <a:rPr lang="en" sz="2200"/>
              <a:t>LOTE and US Institutions are still needed as graduation requirements for UC/CSUs</a:t>
            </a:r>
            <a:endParaRPr sz="2200"/>
          </a:p>
          <a:p>
            <a:pPr indent="0" lvl="0" marL="457200" rtl="0" algn="l">
              <a:spcBef>
                <a:spcPts val="1200"/>
              </a:spcBef>
              <a:spcAft>
                <a:spcPts val="1200"/>
              </a:spcAft>
              <a:buNone/>
            </a:pPr>
            <a:r>
              <a:t/>
            </a:r>
            <a:endParaRPr sz="2200"/>
          </a:p>
        </p:txBody>
      </p:sp>
      <p:sp>
        <p:nvSpPr>
          <p:cNvPr id="141" name="Google Shape;141;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5"/>
              <a:buFont typeface="Arial"/>
              <a:buNone/>
            </a:pPr>
            <a:r>
              <a:rPr lang="en"/>
              <a:t>What’s not changing: Cal-GETC and ADTs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lnSpcReduction="10000"/>
          </a:bodyPr>
          <a:lstStyle/>
          <a:p>
            <a:pPr indent="-368300" lvl="0" marL="457200" rtl="0" algn="l">
              <a:spcBef>
                <a:spcPts val="0"/>
              </a:spcBef>
              <a:spcAft>
                <a:spcPts val="0"/>
              </a:spcAft>
              <a:buSzPts val="2200"/>
              <a:buChar char="●"/>
            </a:pPr>
            <a:r>
              <a:rPr lang="en" sz="2200"/>
              <a:t>ALL </a:t>
            </a:r>
            <a:r>
              <a:rPr b="1" lang="en" sz="2200"/>
              <a:t>new</a:t>
            </a:r>
            <a:r>
              <a:rPr lang="en" sz="2200"/>
              <a:t> students will use Cal-GETC to complete transfer requirements</a:t>
            </a:r>
            <a:endParaRPr sz="2200"/>
          </a:p>
          <a:p>
            <a:pPr indent="-368300" lvl="1" marL="914400" rtl="0" algn="l">
              <a:spcBef>
                <a:spcPts val="0"/>
              </a:spcBef>
              <a:spcAft>
                <a:spcPts val="0"/>
              </a:spcAft>
              <a:buSzPts val="2200"/>
              <a:buChar char="○"/>
            </a:pPr>
            <a:r>
              <a:rPr lang="en" sz="2200"/>
              <a:t>New students include students that took college courses while in high school and graduate in May/June 2025</a:t>
            </a:r>
            <a:endParaRPr sz="2200"/>
          </a:p>
          <a:p>
            <a:pPr indent="-368300" lvl="0" marL="457200" rtl="0" algn="l">
              <a:spcBef>
                <a:spcPts val="0"/>
              </a:spcBef>
              <a:spcAft>
                <a:spcPts val="0"/>
              </a:spcAft>
              <a:buSzPts val="2200"/>
              <a:buChar char="●"/>
            </a:pPr>
            <a:r>
              <a:rPr lang="en" sz="2200"/>
              <a:t>Continuing students that maintain their catalog rights can choose to use the CSU GE Breadth or IGETC patterns or switch to Cal-GETC</a:t>
            </a:r>
            <a:endParaRPr sz="2200"/>
          </a:p>
          <a:p>
            <a:pPr indent="-368300" lvl="0" marL="457200" rtl="0" algn="l">
              <a:spcBef>
                <a:spcPts val="0"/>
              </a:spcBef>
              <a:spcAft>
                <a:spcPts val="0"/>
              </a:spcAft>
              <a:buSzPts val="2200"/>
              <a:buChar char="●"/>
            </a:pPr>
            <a:r>
              <a:rPr lang="en" sz="2200"/>
              <a:t>If your students have questions about which GE pattern they should follow, please have them meet with a counselor</a:t>
            </a:r>
            <a:endParaRPr sz="2200"/>
          </a:p>
        </p:txBody>
      </p:sp>
      <p:sp>
        <p:nvSpPr>
          <p:cNvPr id="147" name="Google Shape;147;p2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 Students Need: Cal-GETC and ADTs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pic>
        <p:nvPicPr>
          <p:cNvPr id="152" name="Google Shape;152;p30"/>
          <p:cNvPicPr preferRelativeResize="0"/>
          <p:nvPr/>
        </p:nvPicPr>
        <p:blipFill>
          <a:blip r:embed="rId3">
            <a:alphaModFix/>
          </a:blip>
          <a:stretch>
            <a:fillRect/>
          </a:stretch>
        </p:blipFill>
        <p:spPr>
          <a:xfrm>
            <a:off x="3263225" y="934963"/>
            <a:ext cx="5719499" cy="4088685"/>
          </a:xfrm>
          <a:prstGeom prst="rect">
            <a:avLst/>
          </a:prstGeom>
          <a:noFill/>
          <a:ln>
            <a:noFill/>
          </a:ln>
        </p:spPr>
      </p:pic>
      <p:sp>
        <p:nvSpPr>
          <p:cNvPr id="153" name="Google Shape;153;p30"/>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Cal-GETC Pattern</a:t>
            </a:r>
            <a:endParaRPr/>
          </a:p>
        </p:txBody>
      </p:sp>
      <p:sp>
        <p:nvSpPr>
          <p:cNvPr id="154" name="Google Shape;154;p30"/>
          <p:cNvSpPr txBox="1"/>
          <p:nvPr>
            <p:ph idx="1" type="body"/>
          </p:nvPr>
        </p:nvSpPr>
        <p:spPr>
          <a:xfrm>
            <a:off x="311700" y="1389600"/>
            <a:ext cx="2808000" cy="34587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Clr>
                <a:schemeClr val="dk2"/>
              </a:buClr>
              <a:buSzPts val="1400"/>
              <a:buFont typeface="Arial"/>
              <a:buChar char="●"/>
            </a:pPr>
            <a:r>
              <a:rPr lang="en" sz="1400"/>
              <a:t>34 unit GE Pattern</a:t>
            </a:r>
            <a:endParaRPr sz="1400"/>
          </a:p>
          <a:p>
            <a:pPr indent="-317500" lvl="0" marL="457200" rtl="0" algn="l">
              <a:spcBef>
                <a:spcPts val="0"/>
              </a:spcBef>
              <a:spcAft>
                <a:spcPts val="0"/>
              </a:spcAft>
              <a:buClr>
                <a:schemeClr val="dk2"/>
              </a:buClr>
              <a:buSzPts val="1400"/>
              <a:buFont typeface="Arial"/>
              <a:buChar char="●"/>
            </a:pPr>
            <a:r>
              <a:rPr lang="en" sz="1400"/>
              <a:t>Oral Communication included (but redefined) </a:t>
            </a:r>
            <a:endParaRPr sz="1400"/>
          </a:p>
          <a:p>
            <a:pPr indent="-317500" lvl="0" marL="457200" rtl="0" algn="l">
              <a:spcBef>
                <a:spcPts val="0"/>
              </a:spcBef>
              <a:spcAft>
                <a:spcPts val="0"/>
              </a:spcAft>
              <a:buClr>
                <a:schemeClr val="dk2"/>
              </a:buClr>
              <a:buSzPts val="1400"/>
              <a:buFont typeface="Arial"/>
              <a:buChar char="●"/>
            </a:pPr>
            <a:r>
              <a:rPr lang="en" sz="1400"/>
              <a:t>Arts &amp; Humanities and Social &amp; Behavioral Science limited to two courses</a:t>
            </a:r>
            <a:endParaRPr sz="1400"/>
          </a:p>
          <a:p>
            <a:pPr indent="-317500" lvl="0" marL="457200" rtl="0" algn="l">
              <a:spcBef>
                <a:spcPts val="0"/>
              </a:spcBef>
              <a:spcAft>
                <a:spcPts val="0"/>
              </a:spcAft>
              <a:buClr>
                <a:schemeClr val="dk2"/>
              </a:buClr>
              <a:buSzPts val="1400"/>
              <a:buFont typeface="Arial"/>
              <a:buChar char="●"/>
            </a:pPr>
            <a:r>
              <a:rPr lang="en" sz="1400"/>
              <a:t>Lifelong Learning &amp; Self Development </a:t>
            </a:r>
            <a:r>
              <a:rPr lang="en" sz="1400" u="sng"/>
              <a:t>not</a:t>
            </a:r>
            <a:r>
              <a:rPr lang="en" sz="1400"/>
              <a:t> included</a:t>
            </a:r>
            <a:endParaRPr sz="1400"/>
          </a:p>
          <a:p>
            <a:pPr indent="-317500" lvl="0" marL="457200" rtl="0" algn="l">
              <a:spcBef>
                <a:spcPts val="0"/>
              </a:spcBef>
              <a:spcAft>
                <a:spcPts val="0"/>
              </a:spcAft>
              <a:buClr>
                <a:schemeClr val="dk2"/>
              </a:buClr>
              <a:buSzPts val="1400"/>
              <a:buFont typeface="Arial"/>
              <a:buChar char="●"/>
            </a:pPr>
            <a:r>
              <a:rPr lang="en" sz="1400"/>
              <a:t>Language Other Than English is </a:t>
            </a:r>
            <a:r>
              <a:rPr lang="en" sz="1400" u="sng"/>
              <a:t>not</a:t>
            </a:r>
            <a:r>
              <a:rPr lang="en" sz="1400"/>
              <a:t> included</a:t>
            </a:r>
            <a:endParaRPr sz="1400"/>
          </a:p>
          <a:p>
            <a:pPr indent="-317500" lvl="0" marL="457200" rtl="0" algn="l">
              <a:spcBef>
                <a:spcPts val="0"/>
              </a:spcBef>
              <a:spcAft>
                <a:spcPts val="0"/>
              </a:spcAft>
              <a:buClr>
                <a:schemeClr val="dk2"/>
              </a:buClr>
              <a:buSzPts val="1400"/>
              <a:buFont typeface="Arial"/>
              <a:buChar char="●"/>
            </a:pPr>
            <a:r>
              <a:rPr lang="en" sz="1400"/>
              <a:t>Ethnic Studies included</a:t>
            </a:r>
            <a:endParaRPr sz="14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3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What’s Happening at ARC: Cal-GETC</a:t>
            </a:r>
            <a:endParaRPr/>
          </a:p>
        </p:txBody>
      </p:sp>
      <p:sp>
        <p:nvSpPr>
          <p:cNvPr id="160" name="Google Shape;160;p31"/>
          <p:cNvSpPr txBox="1"/>
          <p:nvPr>
            <p:ph idx="1" type="body"/>
          </p:nvPr>
        </p:nvSpPr>
        <p:spPr>
          <a:xfrm>
            <a:off x="311700" y="1152475"/>
            <a:ext cx="8520600" cy="35583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Beginning Fall 2025, we will only have the Cal-GETC advising sheet to give to our new students </a:t>
            </a:r>
            <a:endParaRPr/>
          </a:p>
          <a:p>
            <a:pPr indent="-317500" lvl="1" marL="914400" rtl="0" algn="l">
              <a:spcBef>
                <a:spcPts val="0"/>
              </a:spcBef>
              <a:spcAft>
                <a:spcPts val="0"/>
              </a:spcAft>
              <a:buSzPts val="1400"/>
              <a:buChar char="○"/>
            </a:pPr>
            <a:r>
              <a:rPr lang="en"/>
              <a:t>This should be available by June, a </a:t>
            </a:r>
            <a:r>
              <a:rPr lang="en" u="sng">
                <a:solidFill>
                  <a:schemeClr val="hlink"/>
                </a:solidFill>
                <a:hlinkClick r:id="rId3"/>
              </a:rPr>
              <a:t>draft Cal-GETC</a:t>
            </a:r>
            <a:r>
              <a:rPr lang="en"/>
              <a:t> is available online </a:t>
            </a:r>
            <a:endParaRPr/>
          </a:p>
          <a:p>
            <a:pPr indent="-342900" lvl="0" marL="457200" rtl="0" algn="l">
              <a:spcBef>
                <a:spcPts val="0"/>
              </a:spcBef>
              <a:spcAft>
                <a:spcPts val="0"/>
              </a:spcAft>
              <a:buSzPts val="1800"/>
              <a:buChar char="●"/>
            </a:pPr>
            <a:r>
              <a:rPr lang="en"/>
              <a:t>Counselors will still have the 24-25 advising sheets for the CSU GE and IGETC patterns and the ar</a:t>
            </a:r>
            <a:r>
              <a:rPr lang="en"/>
              <a:t>e accessible in archived versions of the catalog</a:t>
            </a:r>
            <a:endParaRPr/>
          </a:p>
          <a:p>
            <a:pPr indent="-342900" lvl="0" marL="457200" rtl="0" algn="l">
              <a:spcBef>
                <a:spcPts val="0"/>
              </a:spcBef>
              <a:spcAft>
                <a:spcPts val="0"/>
              </a:spcAft>
              <a:buSzPts val="1800"/>
              <a:buChar char="●"/>
            </a:pPr>
            <a:r>
              <a:rPr lang="en"/>
              <a:t>We need to b</a:t>
            </a:r>
            <a:r>
              <a:rPr lang="en"/>
              <a:t>e aware that new students starting in the summer may have options for their general education and these options really need to be explored with a counselor</a:t>
            </a:r>
            <a:endParaRPr/>
          </a:p>
          <a:p>
            <a:pPr indent="-342900" lvl="0" marL="457200" rtl="0" algn="l">
              <a:spcBef>
                <a:spcPts val="0"/>
              </a:spcBef>
              <a:spcAft>
                <a:spcPts val="0"/>
              </a:spcAft>
              <a:buSzPts val="1800"/>
              <a:buChar char="●"/>
            </a:pPr>
            <a:r>
              <a:rPr lang="en"/>
              <a:t>We should not be </a:t>
            </a:r>
            <a:r>
              <a:rPr lang="en" sz="1700"/>
              <a:t>using the old IGETC pattern to advise students, students with IGETC references in their educational plans need to meet with a counselor</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Preparation for Fall 2025: Cal-GETC</a:t>
            </a:r>
            <a:endParaRPr/>
          </a:p>
        </p:txBody>
      </p:sp>
      <p:sp>
        <p:nvSpPr>
          <p:cNvPr id="166" name="Google Shape;166;p32"/>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A </a:t>
            </a:r>
            <a:r>
              <a:rPr lang="en" u="sng">
                <a:solidFill>
                  <a:schemeClr val="hlink"/>
                </a:solidFill>
                <a:hlinkClick r:id="rId3"/>
              </a:rPr>
              <a:t>GE Guidance</a:t>
            </a:r>
            <a:r>
              <a:rPr lang="en"/>
              <a:t> webpage has been created for students to </a:t>
            </a:r>
            <a:r>
              <a:rPr lang="en"/>
              <a:t>learn more </a:t>
            </a:r>
            <a:r>
              <a:rPr lang="en"/>
              <a:t>about these changes (hopefully information will also go out via flyers on campus  and emails to students, etc.) </a:t>
            </a:r>
            <a:endParaRPr/>
          </a:p>
          <a:p>
            <a:pPr indent="-342900" lvl="0" marL="457200" rtl="0" algn="l">
              <a:spcBef>
                <a:spcPts val="0"/>
              </a:spcBef>
              <a:spcAft>
                <a:spcPts val="0"/>
              </a:spcAft>
              <a:buSzPts val="1800"/>
              <a:buChar char="●"/>
            </a:pPr>
            <a:r>
              <a:rPr lang="en"/>
              <a:t>We have added the draft version of the Cal-GETC GE pattern to the ARC website  </a:t>
            </a:r>
            <a:endParaRPr/>
          </a:p>
          <a:p>
            <a:pPr indent="-342900" lvl="0" marL="457200" rtl="0" algn="l">
              <a:spcBef>
                <a:spcPts val="0"/>
              </a:spcBef>
              <a:spcAft>
                <a:spcPts val="0"/>
              </a:spcAft>
              <a:buSzPts val="1800"/>
              <a:buChar char="●"/>
            </a:pPr>
            <a:r>
              <a:rPr lang="en"/>
              <a:t>We are actively removing references to the CSU GE and IGETC patterns in marketing materials, catalogs, web pages, program maps, and any department materials </a:t>
            </a:r>
            <a:endParaRPr/>
          </a:p>
          <a:p>
            <a:pPr indent="-342900" lvl="0" marL="457200" rtl="0" algn="l">
              <a:spcBef>
                <a:spcPts val="0"/>
              </a:spcBef>
              <a:spcAft>
                <a:spcPts val="0"/>
              </a:spcAft>
              <a:buSzPts val="1800"/>
              <a:buChar char="●"/>
            </a:pPr>
            <a:r>
              <a:rPr lang="en"/>
              <a:t>Continue to train and educate ARC employees and our partners so that everyone can work together to guide students appropriately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3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a:t>Local General Education</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34"/>
          <p:cNvSpPr txBox="1"/>
          <p:nvPr>
            <p:ph type="title"/>
          </p:nvPr>
        </p:nvSpPr>
        <p:spPr>
          <a:xfrm>
            <a:off x="303925" y="463950"/>
            <a:ext cx="2469900" cy="4215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2722"/>
              <a:t>New Los Rios General Education Requirements for AA/AS degrees</a:t>
            </a:r>
            <a:endParaRPr sz="2722"/>
          </a:p>
          <a:p>
            <a:pPr indent="0" lvl="0" marL="0" rtl="0" algn="l">
              <a:spcBef>
                <a:spcPts val="0"/>
              </a:spcBef>
              <a:spcAft>
                <a:spcPts val="0"/>
              </a:spcAft>
              <a:buNone/>
            </a:pPr>
            <a:r>
              <a:t/>
            </a:r>
            <a:endParaRPr sz="2422"/>
          </a:p>
          <a:p>
            <a:pPr indent="0" lvl="0" marL="0" rtl="0" algn="l">
              <a:spcBef>
                <a:spcPts val="0"/>
              </a:spcBef>
              <a:spcAft>
                <a:spcPts val="0"/>
              </a:spcAft>
              <a:buNone/>
            </a:pPr>
            <a:r>
              <a:t/>
            </a:r>
            <a:endParaRPr b="0" sz="2422"/>
          </a:p>
        </p:txBody>
      </p:sp>
      <p:graphicFrame>
        <p:nvGraphicFramePr>
          <p:cNvPr id="177" name="Google Shape;177;p34"/>
          <p:cNvGraphicFramePr/>
          <p:nvPr/>
        </p:nvGraphicFramePr>
        <p:xfrm>
          <a:off x="2680783" y="278086"/>
          <a:ext cx="3000000" cy="3000000"/>
        </p:xfrm>
        <a:graphic>
          <a:graphicData uri="http://schemas.openxmlformats.org/drawingml/2006/table">
            <a:tbl>
              <a:tblPr bandRow="1" firstRow="1">
                <a:noFill/>
                <a:tableStyleId>{F4B3E39E-22DB-407C-A30E-4188F6C0E427}</a:tableStyleId>
              </a:tblPr>
              <a:tblGrid>
                <a:gridCol w="516725"/>
                <a:gridCol w="4382250"/>
                <a:gridCol w="1123900"/>
              </a:tblGrid>
              <a:tr h="515475">
                <a:tc>
                  <a:txBody>
                    <a:bodyPr/>
                    <a:lstStyle/>
                    <a:p>
                      <a:pPr indent="0" lvl="0" marL="0" marR="0" rtl="0" algn="l">
                        <a:lnSpc>
                          <a:spcPct val="100000"/>
                        </a:lnSpc>
                        <a:spcBef>
                          <a:spcPts val="0"/>
                        </a:spcBef>
                        <a:spcAft>
                          <a:spcPts val="0"/>
                        </a:spcAft>
                        <a:buNone/>
                      </a:pPr>
                      <a:r>
                        <a:rPr b="1" lang="en" sz="1600" u="none" cap="none" strike="noStrike">
                          <a:solidFill>
                            <a:srgbClr val="FFFFFF"/>
                          </a:solidFill>
                          <a:latin typeface="Arial"/>
                          <a:ea typeface="Arial"/>
                          <a:cs typeface="Arial"/>
                          <a:sym typeface="Arial"/>
                        </a:rPr>
                        <a:t>Area</a:t>
                      </a:r>
                      <a:endParaRPr sz="1600" u="none" cap="none" strike="noStrike">
                        <a:latin typeface="Arial"/>
                        <a:ea typeface="Arial"/>
                        <a:cs typeface="Arial"/>
                        <a:sym typeface="Arial"/>
                      </a:endParaRPr>
                    </a:p>
                  </a:txBody>
                  <a:tcPr marT="147325" marB="0" marR="0" marL="0">
                    <a:lnL cap="flat" cmpd="sng" w="9525">
                      <a:solidFill>
                        <a:srgbClr val="4480C3"/>
                      </a:solidFill>
                      <a:prstDash val="solid"/>
                      <a:round/>
                      <a:headEnd len="sm" w="sm" type="none"/>
                      <a:tailEnd len="sm" w="sm" type="none"/>
                    </a:lnL>
                    <a:lnB cap="flat" cmpd="sng" w="28575">
                      <a:solidFill>
                        <a:srgbClr val="FFFFFF"/>
                      </a:solidFill>
                      <a:prstDash val="solid"/>
                      <a:round/>
                      <a:headEnd len="sm" w="sm" type="none"/>
                      <a:tailEnd len="sm" w="sm" type="none"/>
                    </a:lnB>
                    <a:solidFill>
                      <a:srgbClr val="4883C4"/>
                    </a:solidFill>
                  </a:tcPr>
                </a:tc>
                <a:tc>
                  <a:txBody>
                    <a:bodyPr/>
                    <a:lstStyle/>
                    <a:p>
                      <a:pPr indent="0" lvl="0" marL="0" marR="0" rtl="0" algn="l">
                        <a:lnSpc>
                          <a:spcPct val="100000"/>
                        </a:lnSpc>
                        <a:spcBef>
                          <a:spcPts val="0"/>
                        </a:spcBef>
                        <a:spcAft>
                          <a:spcPts val="0"/>
                        </a:spcAft>
                        <a:buNone/>
                      </a:pPr>
                      <a:r>
                        <a:rPr b="1" lang="en" sz="1600" u="none" cap="none" strike="noStrike">
                          <a:solidFill>
                            <a:srgbClr val="FFFFFF"/>
                          </a:solidFill>
                          <a:latin typeface="Arial"/>
                          <a:ea typeface="Arial"/>
                          <a:cs typeface="Arial"/>
                          <a:sym typeface="Arial"/>
                        </a:rPr>
                        <a:t>Subject</a:t>
                      </a:r>
                      <a:endParaRPr sz="1600" u="none" cap="none" strike="noStrike">
                        <a:latin typeface="Arial"/>
                        <a:ea typeface="Arial"/>
                        <a:cs typeface="Arial"/>
                        <a:sym typeface="Arial"/>
                      </a:endParaRPr>
                    </a:p>
                  </a:txBody>
                  <a:tcPr marT="147325" marB="0" marR="0" marL="0">
                    <a:lnB cap="flat" cmpd="sng" w="28575">
                      <a:solidFill>
                        <a:srgbClr val="FFFFFF"/>
                      </a:solidFill>
                      <a:prstDash val="solid"/>
                      <a:round/>
                      <a:headEnd len="sm" w="sm" type="none"/>
                      <a:tailEnd len="sm" w="sm" type="none"/>
                    </a:lnB>
                    <a:solidFill>
                      <a:srgbClr val="4883C4"/>
                    </a:solidFill>
                  </a:tcPr>
                </a:tc>
                <a:tc>
                  <a:txBody>
                    <a:bodyPr/>
                    <a:lstStyle/>
                    <a:p>
                      <a:pPr indent="0" lvl="0" marL="0" marR="0" rtl="0" algn="l">
                        <a:lnSpc>
                          <a:spcPct val="100000"/>
                        </a:lnSpc>
                        <a:spcBef>
                          <a:spcPts val="0"/>
                        </a:spcBef>
                        <a:spcAft>
                          <a:spcPts val="0"/>
                        </a:spcAft>
                        <a:buNone/>
                      </a:pPr>
                      <a:r>
                        <a:rPr b="1" lang="en" sz="1600" u="none" cap="none" strike="noStrike">
                          <a:solidFill>
                            <a:srgbClr val="FFFFFF"/>
                          </a:solidFill>
                          <a:latin typeface="Arial"/>
                          <a:ea typeface="Arial"/>
                          <a:cs typeface="Arial"/>
                          <a:sym typeface="Arial"/>
                        </a:rPr>
                        <a:t>Min Units</a:t>
                      </a:r>
                      <a:endParaRPr sz="1600" u="none" cap="none" strike="noStrike">
                        <a:latin typeface="Arial"/>
                        <a:ea typeface="Arial"/>
                        <a:cs typeface="Arial"/>
                        <a:sym typeface="Arial"/>
                      </a:endParaRPr>
                    </a:p>
                    <a:p>
                      <a:pPr indent="0" lvl="0" marL="0" marR="0" rtl="0" algn="l">
                        <a:lnSpc>
                          <a:spcPct val="116250"/>
                        </a:lnSpc>
                        <a:spcBef>
                          <a:spcPts val="290"/>
                        </a:spcBef>
                        <a:spcAft>
                          <a:spcPts val="0"/>
                        </a:spcAft>
                        <a:buNone/>
                      </a:pPr>
                      <a:r>
                        <a:rPr b="1" lang="en" sz="1600" u="none" cap="none" strike="noStrike">
                          <a:solidFill>
                            <a:srgbClr val="FFFFFF"/>
                          </a:solidFill>
                          <a:latin typeface="Arial"/>
                          <a:ea typeface="Arial"/>
                          <a:cs typeface="Arial"/>
                          <a:sym typeface="Arial"/>
                        </a:rPr>
                        <a:t>(sem/quar)</a:t>
                      </a:r>
                      <a:endParaRPr sz="1600" u="none" cap="none" strike="noStrike">
                        <a:latin typeface="Arial"/>
                        <a:ea typeface="Arial"/>
                        <a:cs typeface="Arial"/>
                        <a:sym typeface="Arial"/>
                      </a:endParaRPr>
                    </a:p>
                  </a:txBody>
                  <a:tcPr marT="6975" marB="0" marR="0" marL="0">
                    <a:lnR cap="flat" cmpd="sng" w="9525">
                      <a:solidFill>
                        <a:srgbClr val="4480C3"/>
                      </a:solidFill>
                      <a:prstDash val="solid"/>
                      <a:round/>
                      <a:headEnd len="sm" w="sm" type="none"/>
                      <a:tailEnd len="sm" w="sm" type="none"/>
                    </a:lnR>
                    <a:lnB cap="flat" cmpd="sng" w="28575">
                      <a:solidFill>
                        <a:srgbClr val="FFFFFF"/>
                      </a:solidFill>
                      <a:prstDash val="solid"/>
                      <a:round/>
                      <a:headEnd len="sm" w="sm" type="none"/>
                      <a:tailEnd len="sm" w="sm" type="none"/>
                    </a:lnB>
                    <a:solidFill>
                      <a:srgbClr val="4883C4"/>
                    </a:solidFill>
                  </a:tcPr>
                </a:tc>
              </a:tr>
              <a:tr h="1207675">
                <a:tc>
                  <a:txBody>
                    <a:bodyPr/>
                    <a:lstStyle/>
                    <a:p>
                      <a:pPr indent="0" lvl="0" marL="0" marR="0" rtl="0" algn="l">
                        <a:lnSpc>
                          <a:spcPct val="100000"/>
                        </a:lnSpc>
                        <a:spcBef>
                          <a:spcPts val="0"/>
                        </a:spcBef>
                        <a:spcAft>
                          <a:spcPts val="0"/>
                        </a:spcAft>
                        <a:buNone/>
                      </a:pPr>
                      <a:r>
                        <a:rPr lang="en" sz="1600">
                          <a:latin typeface="Arial"/>
                          <a:ea typeface="Arial"/>
                          <a:cs typeface="Arial"/>
                          <a:sym typeface="Arial"/>
                        </a:rPr>
                        <a:t>L</a:t>
                      </a:r>
                      <a:r>
                        <a:rPr lang="en" sz="1600" u="none" cap="none" strike="noStrike">
                          <a:latin typeface="Arial"/>
                          <a:ea typeface="Arial"/>
                          <a:cs typeface="Arial"/>
                          <a:sym typeface="Arial"/>
                        </a:rPr>
                        <a:t>1</a:t>
                      </a:r>
                      <a:endParaRPr sz="1600" u="none" cap="none" strike="noStrike">
                        <a:latin typeface="Arial"/>
                        <a:ea typeface="Arial"/>
                        <a:cs typeface="Arial"/>
                        <a:sym typeface="Arial"/>
                      </a:endParaRPr>
                    </a:p>
                  </a:txBody>
                  <a:tcPr marT="6975"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28575">
                      <a:solidFill>
                        <a:srgbClr val="FFFFFF"/>
                      </a:solidFill>
                      <a:prstDash val="solid"/>
                      <a:round/>
                      <a:headEnd len="sm" w="sm" type="none"/>
                      <a:tailEnd len="sm" w="sm" type="none"/>
                    </a:lnT>
                    <a:lnB cap="flat" cmpd="sng" w="9525">
                      <a:solidFill>
                        <a:srgbClr val="4480C3"/>
                      </a:solidFill>
                      <a:prstDash val="solid"/>
                      <a:round/>
                      <a:headEnd len="sm" w="sm" type="none"/>
                      <a:tailEnd len="sm" w="sm" type="none"/>
                    </a:lnB>
                    <a:solidFill>
                      <a:srgbClr val="4883C4">
                        <a:alpha val="39610"/>
                      </a:srgbClr>
                    </a:solidFill>
                  </a:tcPr>
                </a:tc>
                <a:tc>
                  <a:txBody>
                    <a:bodyPr/>
                    <a:lstStyle/>
                    <a:p>
                      <a:pPr indent="0" lvl="0" marL="0" marR="255903" rtl="0" algn="l">
                        <a:lnSpc>
                          <a:spcPct val="114999"/>
                        </a:lnSpc>
                        <a:spcBef>
                          <a:spcPts val="0"/>
                        </a:spcBef>
                        <a:spcAft>
                          <a:spcPts val="0"/>
                        </a:spcAft>
                        <a:buNone/>
                      </a:pPr>
                      <a:r>
                        <a:rPr b="1" lang="en" sz="1600" u="none" cap="none" strike="noStrike">
                          <a:latin typeface="Arial"/>
                          <a:ea typeface="Arial"/>
                          <a:cs typeface="Arial"/>
                          <a:sym typeface="Arial"/>
                        </a:rPr>
                        <a:t>English Composition, Oral Communication, and Critical Thinking</a:t>
                      </a:r>
                      <a:endParaRPr sz="1600" u="none" cap="none" strike="noStrike">
                        <a:latin typeface="Arial"/>
                        <a:ea typeface="Arial"/>
                        <a:cs typeface="Arial"/>
                        <a:sym typeface="Arial"/>
                      </a:endParaRPr>
                    </a:p>
                    <a:p>
                      <a:pPr indent="-144145" lvl="0" marL="385445" marR="0" rtl="0" algn="l">
                        <a:lnSpc>
                          <a:spcPct val="100000"/>
                        </a:lnSpc>
                        <a:spcBef>
                          <a:spcPts val="285"/>
                        </a:spcBef>
                        <a:spcAft>
                          <a:spcPts val="0"/>
                        </a:spcAft>
                        <a:buClr>
                          <a:srgbClr val="000000"/>
                        </a:buClr>
                        <a:buSzPts val="1600"/>
                        <a:buFont typeface="Arial"/>
                        <a:buAutoNum type="alphaUcParenBoth"/>
                      </a:pPr>
                      <a:r>
                        <a:rPr lang="en" sz="1600" u="none" cap="none" strike="noStrike">
                          <a:latin typeface="Arial"/>
                          <a:ea typeface="Arial"/>
                          <a:cs typeface="Arial"/>
                          <a:sym typeface="Arial"/>
                        </a:rPr>
                        <a:t>English Composition</a:t>
                      </a:r>
                      <a:endParaRPr sz="1600" u="none" cap="none" strike="noStrike">
                        <a:latin typeface="Arial"/>
                        <a:ea typeface="Arial"/>
                        <a:cs typeface="Arial"/>
                        <a:sym typeface="Arial"/>
                      </a:endParaRPr>
                    </a:p>
                    <a:p>
                      <a:pPr indent="-144145" lvl="0" marL="385445" marR="0" rtl="0" algn="l">
                        <a:lnSpc>
                          <a:spcPct val="100000"/>
                        </a:lnSpc>
                        <a:spcBef>
                          <a:spcPts val="290"/>
                        </a:spcBef>
                        <a:spcAft>
                          <a:spcPts val="0"/>
                        </a:spcAft>
                        <a:buClr>
                          <a:srgbClr val="000000"/>
                        </a:buClr>
                        <a:buSzPts val="1600"/>
                        <a:buFont typeface="Arial"/>
                        <a:buAutoNum type="alphaUcParenBoth"/>
                      </a:pPr>
                      <a:r>
                        <a:rPr lang="en" sz="1600" u="none" cap="none" strike="noStrike">
                          <a:latin typeface="Arial"/>
                          <a:ea typeface="Arial"/>
                          <a:cs typeface="Arial"/>
                          <a:sym typeface="Arial"/>
                        </a:rPr>
                        <a:t>Oral Communication and Critical Thinking</a:t>
                      </a:r>
                      <a:endParaRPr sz="1600" u="none" cap="none" strike="noStrike">
                        <a:latin typeface="Arial"/>
                        <a:ea typeface="Arial"/>
                        <a:cs typeface="Arial"/>
                        <a:sym typeface="Arial"/>
                      </a:endParaRPr>
                    </a:p>
                  </a:txBody>
                  <a:tcPr marT="18425"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28575">
                      <a:solidFill>
                        <a:srgbClr val="FFFFFF"/>
                      </a:solidFill>
                      <a:prstDash val="solid"/>
                      <a:round/>
                      <a:headEnd len="sm" w="sm" type="none"/>
                      <a:tailEnd len="sm" w="sm" type="none"/>
                    </a:lnT>
                    <a:lnB cap="flat" cmpd="sng" w="9525">
                      <a:solidFill>
                        <a:srgbClr val="4480C3"/>
                      </a:solidFill>
                      <a:prstDash val="solid"/>
                      <a:round/>
                      <a:headEnd len="sm" w="sm" type="none"/>
                      <a:tailEnd len="sm" w="sm" type="none"/>
                    </a:lnB>
                    <a:solidFill>
                      <a:srgbClr val="4883C4">
                        <a:alpha val="39610"/>
                      </a:srgbClr>
                    </a:solidFill>
                  </a:tcPr>
                </a:tc>
                <a:tc>
                  <a:txBody>
                    <a:bodyPr/>
                    <a:lstStyle/>
                    <a:p>
                      <a:pPr indent="0" lvl="0" marL="0" marR="0" rtl="0" algn="l">
                        <a:lnSpc>
                          <a:spcPct val="100000"/>
                        </a:lnSpc>
                        <a:spcBef>
                          <a:spcPts val="0"/>
                        </a:spcBef>
                        <a:spcAft>
                          <a:spcPts val="0"/>
                        </a:spcAft>
                        <a:buNone/>
                      </a:pPr>
                      <a:r>
                        <a:t/>
                      </a:r>
                      <a:endParaRPr sz="1600" u="none" cap="none" strike="noStrike">
                        <a:latin typeface="Times New Roman"/>
                        <a:ea typeface="Times New Roman"/>
                        <a:cs typeface="Times New Roman"/>
                        <a:sym typeface="Times New Roman"/>
                      </a:endParaRPr>
                    </a:p>
                    <a:p>
                      <a:pPr indent="0" lvl="0" marL="0" marR="0" rtl="0" algn="l">
                        <a:lnSpc>
                          <a:spcPct val="100000"/>
                        </a:lnSpc>
                        <a:spcBef>
                          <a:spcPts val="1030"/>
                        </a:spcBef>
                        <a:spcAft>
                          <a:spcPts val="0"/>
                        </a:spcAft>
                        <a:buNone/>
                      </a:pPr>
                      <a:r>
                        <a:t/>
                      </a:r>
                      <a:endParaRPr sz="1600" u="none" cap="none" strike="noStrike">
                        <a:latin typeface="Times New Roman"/>
                        <a:ea typeface="Times New Roman"/>
                        <a:cs typeface="Times New Roman"/>
                        <a:sym typeface="Times New Roman"/>
                      </a:endParaRPr>
                    </a:p>
                    <a:p>
                      <a:pPr indent="0" lvl="0" marL="1270" marR="0" rtl="0" algn="ctr">
                        <a:lnSpc>
                          <a:spcPct val="100000"/>
                        </a:lnSpc>
                        <a:spcBef>
                          <a:spcPts val="0"/>
                        </a:spcBef>
                        <a:spcAft>
                          <a:spcPts val="0"/>
                        </a:spcAft>
                        <a:buNone/>
                      </a:pPr>
                      <a:r>
                        <a:rPr lang="en" sz="1600" u="none" cap="none" strike="noStrike">
                          <a:latin typeface="Arial"/>
                          <a:ea typeface="Arial"/>
                          <a:cs typeface="Arial"/>
                          <a:sym typeface="Arial"/>
                        </a:rPr>
                        <a:t>3</a:t>
                      </a:r>
                      <a:endParaRPr/>
                    </a:p>
                    <a:p>
                      <a:pPr indent="0" lvl="0" marL="1270" marR="0" rtl="0" algn="ctr">
                        <a:lnSpc>
                          <a:spcPct val="100000"/>
                        </a:lnSpc>
                        <a:spcBef>
                          <a:spcPts val="290"/>
                        </a:spcBef>
                        <a:spcAft>
                          <a:spcPts val="0"/>
                        </a:spcAft>
                        <a:buNone/>
                      </a:pPr>
                      <a:r>
                        <a:rPr lang="en" sz="1600" u="none" cap="none" strike="noStrike">
                          <a:latin typeface="Arial"/>
                          <a:ea typeface="Arial"/>
                          <a:cs typeface="Arial"/>
                          <a:sym typeface="Arial"/>
                        </a:rPr>
                        <a:t>3</a:t>
                      </a:r>
                      <a:endParaRPr/>
                    </a:p>
                  </a:txBody>
                  <a:tcPr marT="0"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28575">
                      <a:solidFill>
                        <a:srgbClr val="FFFFFF"/>
                      </a:solidFill>
                      <a:prstDash val="solid"/>
                      <a:round/>
                      <a:headEnd len="sm" w="sm" type="none"/>
                      <a:tailEnd len="sm" w="sm" type="none"/>
                    </a:lnT>
                    <a:lnB cap="flat" cmpd="sng" w="9525">
                      <a:solidFill>
                        <a:srgbClr val="4480C3"/>
                      </a:solidFill>
                      <a:prstDash val="solid"/>
                      <a:round/>
                      <a:headEnd len="sm" w="sm" type="none"/>
                      <a:tailEnd len="sm" w="sm" type="none"/>
                    </a:lnB>
                    <a:solidFill>
                      <a:srgbClr val="4883C4">
                        <a:alpha val="39610"/>
                      </a:srgbClr>
                    </a:solidFill>
                  </a:tcPr>
                </a:tc>
              </a:tr>
              <a:tr h="550925">
                <a:tc>
                  <a:txBody>
                    <a:bodyPr/>
                    <a:lstStyle/>
                    <a:p>
                      <a:pPr indent="0" lvl="0" marL="0" marR="0" rtl="0" algn="l">
                        <a:lnSpc>
                          <a:spcPct val="100000"/>
                        </a:lnSpc>
                        <a:spcBef>
                          <a:spcPts val="0"/>
                        </a:spcBef>
                        <a:spcAft>
                          <a:spcPts val="0"/>
                        </a:spcAft>
                        <a:buNone/>
                      </a:pPr>
                      <a:r>
                        <a:rPr lang="en" sz="1600">
                          <a:latin typeface="Arial"/>
                          <a:ea typeface="Arial"/>
                          <a:cs typeface="Arial"/>
                          <a:sym typeface="Arial"/>
                        </a:rPr>
                        <a:t>L</a:t>
                      </a:r>
                      <a:r>
                        <a:rPr lang="en" sz="1600" u="none" cap="none" strike="noStrike">
                          <a:latin typeface="Arial"/>
                          <a:ea typeface="Arial"/>
                          <a:cs typeface="Arial"/>
                          <a:sym typeface="Arial"/>
                        </a:rPr>
                        <a:t>2</a:t>
                      </a:r>
                      <a:endParaRPr sz="1600" u="none" cap="none" strike="noStrike">
                        <a:latin typeface="Arial"/>
                        <a:ea typeface="Arial"/>
                        <a:cs typeface="Arial"/>
                        <a:sym typeface="Arial"/>
                      </a:endParaRPr>
                    </a:p>
                  </a:txBody>
                  <a:tcPr marT="7625"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1" lang="en" sz="1600" u="none" cap="none" strike="noStrike">
                          <a:latin typeface="Arial"/>
                          <a:ea typeface="Arial"/>
                          <a:cs typeface="Arial"/>
                          <a:sym typeface="Arial"/>
                        </a:rPr>
                        <a:t>Mathematical Concepts and Quantitative</a:t>
                      </a:r>
                      <a:endParaRPr sz="1600" u="none" cap="none" strike="noStrike">
                        <a:latin typeface="Arial"/>
                        <a:ea typeface="Arial"/>
                        <a:cs typeface="Arial"/>
                        <a:sym typeface="Arial"/>
                      </a:endParaRPr>
                    </a:p>
                    <a:p>
                      <a:pPr indent="0" lvl="0" marL="0" marR="0" rtl="0" algn="l">
                        <a:lnSpc>
                          <a:spcPct val="116250"/>
                        </a:lnSpc>
                        <a:spcBef>
                          <a:spcPts val="285"/>
                        </a:spcBef>
                        <a:spcAft>
                          <a:spcPts val="0"/>
                        </a:spcAft>
                        <a:buNone/>
                      </a:pPr>
                      <a:r>
                        <a:rPr b="1" lang="en" sz="1600" u="none" cap="none" strike="noStrike">
                          <a:latin typeface="Arial"/>
                          <a:ea typeface="Arial"/>
                          <a:cs typeface="Arial"/>
                          <a:sym typeface="Arial"/>
                        </a:rPr>
                        <a:t>Reasoning</a:t>
                      </a:r>
                      <a:endParaRPr sz="1600" u="none" cap="none" strike="noStrike">
                        <a:latin typeface="Arial"/>
                        <a:ea typeface="Arial"/>
                        <a:cs typeface="Arial"/>
                        <a:sym typeface="Arial"/>
                      </a:endParaRPr>
                    </a:p>
                  </a:txBody>
                  <a:tcPr marT="7625"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tcPr>
                </a:tc>
                <a:tc>
                  <a:txBody>
                    <a:bodyPr/>
                    <a:lstStyle/>
                    <a:p>
                      <a:pPr indent="0" lvl="0" marL="1270" marR="0" rtl="0" algn="ctr">
                        <a:lnSpc>
                          <a:spcPct val="100000"/>
                        </a:lnSpc>
                        <a:spcBef>
                          <a:spcPts val="0"/>
                        </a:spcBef>
                        <a:spcAft>
                          <a:spcPts val="0"/>
                        </a:spcAft>
                        <a:buNone/>
                      </a:pPr>
                      <a:r>
                        <a:rPr lang="en" sz="1600" u="none" cap="none" strike="noStrike">
                          <a:latin typeface="Arial"/>
                          <a:ea typeface="Arial"/>
                          <a:cs typeface="Arial"/>
                          <a:sym typeface="Arial"/>
                        </a:rPr>
                        <a:t>3</a:t>
                      </a:r>
                      <a:endParaRPr/>
                    </a:p>
                  </a:txBody>
                  <a:tcPr marT="147325"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tcPr>
                </a:tc>
              </a:tr>
              <a:tr h="314400">
                <a:tc>
                  <a:txBody>
                    <a:bodyPr/>
                    <a:lstStyle/>
                    <a:p>
                      <a:pPr indent="0" lvl="0" marL="0" marR="0" rtl="0" algn="l">
                        <a:lnSpc>
                          <a:spcPct val="100000"/>
                        </a:lnSpc>
                        <a:spcBef>
                          <a:spcPts val="0"/>
                        </a:spcBef>
                        <a:spcAft>
                          <a:spcPts val="0"/>
                        </a:spcAft>
                        <a:buNone/>
                      </a:pPr>
                      <a:r>
                        <a:rPr lang="en" sz="1600">
                          <a:latin typeface="Arial"/>
                          <a:ea typeface="Arial"/>
                          <a:cs typeface="Arial"/>
                          <a:sym typeface="Arial"/>
                        </a:rPr>
                        <a:t>L</a:t>
                      </a:r>
                      <a:r>
                        <a:rPr lang="en" sz="1600" u="none" cap="none" strike="noStrike">
                          <a:latin typeface="Arial"/>
                          <a:ea typeface="Arial"/>
                          <a:cs typeface="Arial"/>
                          <a:sym typeface="Arial"/>
                        </a:rPr>
                        <a:t>3</a:t>
                      </a:r>
                      <a:endParaRPr sz="1600" u="none" cap="none" strike="noStrike">
                        <a:latin typeface="Arial"/>
                        <a:ea typeface="Arial"/>
                        <a:cs typeface="Arial"/>
                        <a:sym typeface="Arial"/>
                      </a:endParaRPr>
                    </a:p>
                  </a:txBody>
                  <a:tcPr marT="7625"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solidFill>
                      <a:srgbClr val="4883C4">
                        <a:alpha val="39610"/>
                      </a:srgbClr>
                    </a:solidFill>
                  </a:tcPr>
                </a:tc>
                <a:tc>
                  <a:txBody>
                    <a:bodyPr/>
                    <a:lstStyle/>
                    <a:p>
                      <a:pPr indent="0" lvl="0" marL="0" marR="0" rtl="0" algn="l">
                        <a:lnSpc>
                          <a:spcPct val="100000"/>
                        </a:lnSpc>
                        <a:spcBef>
                          <a:spcPts val="0"/>
                        </a:spcBef>
                        <a:spcAft>
                          <a:spcPts val="0"/>
                        </a:spcAft>
                        <a:buNone/>
                      </a:pPr>
                      <a:r>
                        <a:rPr b="1" lang="en" sz="1600" u="none" cap="none" strike="noStrike">
                          <a:latin typeface="Arial"/>
                          <a:ea typeface="Arial"/>
                          <a:cs typeface="Arial"/>
                          <a:sym typeface="Arial"/>
                        </a:rPr>
                        <a:t>Arts and Humanities</a:t>
                      </a:r>
                      <a:endParaRPr sz="1600" u="none" cap="none" strike="noStrike">
                        <a:latin typeface="Arial"/>
                        <a:ea typeface="Arial"/>
                        <a:cs typeface="Arial"/>
                        <a:sym typeface="Arial"/>
                      </a:endParaRPr>
                    </a:p>
                  </a:txBody>
                  <a:tcPr marT="53350"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solidFill>
                      <a:srgbClr val="4883C4">
                        <a:alpha val="39610"/>
                      </a:srgbClr>
                    </a:solidFill>
                  </a:tcPr>
                </a:tc>
                <a:tc>
                  <a:txBody>
                    <a:bodyPr/>
                    <a:lstStyle/>
                    <a:p>
                      <a:pPr indent="0" lvl="0" marL="1270" marR="0" rtl="0" algn="ctr">
                        <a:lnSpc>
                          <a:spcPct val="100000"/>
                        </a:lnSpc>
                        <a:spcBef>
                          <a:spcPts val="0"/>
                        </a:spcBef>
                        <a:spcAft>
                          <a:spcPts val="0"/>
                        </a:spcAft>
                        <a:buNone/>
                      </a:pPr>
                      <a:r>
                        <a:rPr lang="en" sz="1600" u="none" cap="none" strike="noStrike">
                          <a:latin typeface="Arial"/>
                          <a:ea typeface="Arial"/>
                          <a:cs typeface="Arial"/>
                          <a:sym typeface="Arial"/>
                        </a:rPr>
                        <a:t>3</a:t>
                      </a:r>
                      <a:endParaRPr/>
                    </a:p>
                  </a:txBody>
                  <a:tcPr marT="53350"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solidFill>
                      <a:srgbClr val="4883C4">
                        <a:alpha val="39610"/>
                      </a:srgbClr>
                    </a:solidFill>
                  </a:tcPr>
                </a:tc>
              </a:tr>
              <a:tr h="325000">
                <a:tc>
                  <a:txBody>
                    <a:bodyPr/>
                    <a:lstStyle/>
                    <a:p>
                      <a:pPr indent="0" lvl="0" marL="0" marR="0" rtl="0" algn="l">
                        <a:lnSpc>
                          <a:spcPct val="100000"/>
                        </a:lnSpc>
                        <a:spcBef>
                          <a:spcPts val="0"/>
                        </a:spcBef>
                        <a:spcAft>
                          <a:spcPts val="0"/>
                        </a:spcAft>
                        <a:buNone/>
                      </a:pPr>
                      <a:r>
                        <a:rPr lang="en" sz="1600">
                          <a:latin typeface="Arial"/>
                          <a:ea typeface="Arial"/>
                          <a:cs typeface="Arial"/>
                          <a:sym typeface="Arial"/>
                        </a:rPr>
                        <a:t>L</a:t>
                      </a:r>
                      <a:r>
                        <a:rPr lang="en" sz="1600" u="none" cap="none" strike="noStrike">
                          <a:latin typeface="Arial"/>
                          <a:ea typeface="Arial"/>
                          <a:cs typeface="Arial"/>
                          <a:sym typeface="Arial"/>
                        </a:rPr>
                        <a:t>4</a:t>
                      </a:r>
                      <a:endParaRPr sz="1600" u="none" cap="none" strike="noStrike">
                        <a:latin typeface="Arial"/>
                        <a:ea typeface="Arial"/>
                        <a:cs typeface="Arial"/>
                        <a:sym typeface="Arial"/>
                      </a:endParaRPr>
                    </a:p>
                  </a:txBody>
                  <a:tcPr marT="7625"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1" lang="en" sz="1600" u="none" cap="none" strike="noStrike">
                          <a:latin typeface="Arial"/>
                          <a:ea typeface="Arial"/>
                          <a:cs typeface="Arial"/>
                          <a:sym typeface="Arial"/>
                        </a:rPr>
                        <a:t>Social and Behavioral Sciences</a:t>
                      </a:r>
                      <a:endParaRPr sz="1600" u="none" cap="none" strike="noStrike">
                        <a:latin typeface="Arial"/>
                        <a:ea typeface="Arial"/>
                        <a:cs typeface="Arial"/>
                        <a:sym typeface="Arial"/>
                      </a:endParaRPr>
                    </a:p>
                  </a:txBody>
                  <a:tcPr marT="78100"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tcPr>
                </a:tc>
                <a:tc>
                  <a:txBody>
                    <a:bodyPr/>
                    <a:lstStyle/>
                    <a:p>
                      <a:pPr indent="0" lvl="0" marL="1270" marR="0" rtl="0" algn="ctr">
                        <a:lnSpc>
                          <a:spcPct val="100000"/>
                        </a:lnSpc>
                        <a:spcBef>
                          <a:spcPts val="0"/>
                        </a:spcBef>
                        <a:spcAft>
                          <a:spcPts val="0"/>
                        </a:spcAft>
                        <a:buNone/>
                      </a:pPr>
                      <a:r>
                        <a:rPr lang="en" sz="1600" u="none" cap="none" strike="noStrike">
                          <a:latin typeface="Arial"/>
                          <a:ea typeface="Arial"/>
                          <a:cs typeface="Arial"/>
                          <a:sym typeface="Arial"/>
                        </a:rPr>
                        <a:t>3</a:t>
                      </a:r>
                      <a:endParaRPr/>
                    </a:p>
                  </a:txBody>
                  <a:tcPr marT="78100"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tcPr>
                </a:tc>
              </a:tr>
              <a:tr h="307400">
                <a:tc>
                  <a:txBody>
                    <a:bodyPr/>
                    <a:lstStyle/>
                    <a:p>
                      <a:pPr indent="0" lvl="0" marL="0" marR="0" rtl="0" algn="l">
                        <a:lnSpc>
                          <a:spcPct val="100000"/>
                        </a:lnSpc>
                        <a:spcBef>
                          <a:spcPts val="0"/>
                        </a:spcBef>
                        <a:spcAft>
                          <a:spcPts val="0"/>
                        </a:spcAft>
                        <a:buNone/>
                      </a:pPr>
                      <a:r>
                        <a:rPr lang="en" sz="1600">
                          <a:latin typeface="Arial"/>
                          <a:ea typeface="Arial"/>
                          <a:cs typeface="Arial"/>
                          <a:sym typeface="Arial"/>
                        </a:rPr>
                        <a:t>L</a:t>
                      </a:r>
                      <a:r>
                        <a:rPr lang="en" sz="1600" u="none" cap="none" strike="noStrike">
                          <a:latin typeface="Arial"/>
                          <a:ea typeface="Arial"/>
                          <a:cs typeface="Arial"/>
                          <a:sym typeface="Arial"/>
                        </a:rPr>
                        <a:t>5</a:t>
                      </a:r>
                      <a:endParaRPr sz="1600" u="none" cap="none" strike="noStrike">
                        <a:latin typeface="Arial"/>
                        <a:ea typeface="Arial"/>
                        <a:cs typeface="Arial"/>
                        <a:sym typeface="Arial"/>
                      </a:endParaRPr>
                    </a:p>
                  </a:txBody>
                  <a:tcPr marT="7625"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solidFill>
                      <a:srgbClr val="4883C4">
                        <a:alpha val="39610"/>
                      </a:srgbClr>
                    </a:solidFill>
                  </a:tcPr>
                </a:tc>
                <a:tc>
                  <a:txBody>
                    <a:bodyPr/>
                    <a:lstStyle/>
                    <a:p>
                      <a:pPr indent="0" lvl="0" marL="0" marR="0" rtl="0" algn="l">
                        <a:lnSpc>
                          <a:spcPct val="100000"/>
                        </a:lnSpc>
                        <a:spcBef>
                          <a:spcPts val="0"/>
                        </a:spcBef>
                        <a:spcAft>
                          <a:spcPts val="0"/>
                        </a:spcAft>
                        <a:buNone/>
                      </a:pPr>
                      <a:r>
                        <a:rPr b="1" lang="en" sz="1600" u="none" cap="none" strike="noStrike">
                          <a:latin typeface="Arial"/>
                          <a:ea typeface="Arial"/>
                          <a:cs typeface="Arial"/>
                          <a:sym typeface="Arial"/>
                        </a:rPr>
                        <a:t>Natural Sciences</a:t>
                      </a:r>
                      <a:endParaRPr sz="1600" u="none" cap="none" strike="noStrike">
                        <a:latin typeface="Arial"/>
                        <a:ea typeface="Arial"/>
                        <a:cs typeface="Arial"/>
                        <a:sym typeface="Arial"/>
                      </a:endParaRPr>
                    </a:p>
                  </a:txBody>
                  <a:tcPr marT="69850"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solidFill>
                      <a:srgbClr val="4883C4">
                        <a:alpha val="39610"/>
                      </a:srgbClr>
                    </a:solidFill>
                  </a:tcPr>
                </a:tc>
                <a:tc>
                  <a:txBody>
                    <a:bodyPr/>
                    <a:lstStyle/>
                    <a:p>
                      <a:pPr indent="0" lvl="0" marL="1270" marR="0" rtl="0" algn="ctr">
                        <a:lnSpc>
                          <a:spcPct val="100000"/>
                        </a:lnSpc>
                        <a:spcBef>
                          <a:spcPts val="0"/>
                        </a:spcBef>
                        <a:spcAft>
                          <a:spcPts val="0"/>
                        </a:spcAft>
                        <a:buNone/>
                      </a:pPr>
                      <a:r>
                        <a:rPr lang="en" sz="1600" u="none" cap="none" strike="noStrike">
                          <a:latin typeface="Arial"/>
                          <a:ea typeface="Arial"/>
                          <a:cs typeface="Arial"/>
                          <a:sym typeface="Arial"/>
                        </a:rPr>
                        <a:t>3</a:t>
                      </a:r>
                      <a:endParaRPr/>
                    </a:p>
                  </a:txBody>
                  <a:tcPr marT="69850"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solidFill>
                      <a:srgbClr val="4883C4">
                        <a:alpha val="39610"/>
                      </a:srgbClr>
                    </a:solidFill>
                  </a:tcPr>
                </a:tc>
              </a:tr>
              <a:tr h="344725">
                <a:tc>
                  <a:txBody>
                    <a:bodyPr/>
                    <a:lstStyle/>
                    <a:p>
                      <a:pPr indent="0" lvl="0" marL="0" marR="0" rtl="0" algn="l">
                        <a:lnSpc>
                          <a:spcPct val="100000"/>
                        </a:lnSpc>
                        <a:spcBef>
                          <a:spcPts val="0"/>
                        </a:spcBef>
                        <a:spcAft>
                          <a:spcPts val="0"/>
                        </a:spcAft>
                        <a:buNone/>
                      </a:pPr>
                      <a:r>
                        <a:rPr lang="en" sz="1600">
                          <a:latin typeface="Arial"/>
                          <a:ea typeface="Arial"/>
                          <a:cs typeface="Arial"/>
                          <a:sym typeface="Arial"/>
                        </a:rPr>
                        <a:t>L</a:t>
                      </a:r>
                      <a:r>
                        <a:rPr lang="en" sz="1600" u="none" cap="none" strike="noStrike">
                          <a:latin typeface="Arial"/>
                          <a:ea typeface="Arial"/>
                          <a:cs typeface="Arial"/>
                          <a:sym typeface="Arial"/>
                        </a:rPr>
                        <a:t>6</a:t>
                      </a:r>
                      <a:endParaRPr sz="1600" u="none" cap="none" strike="noStrike">
                        <a:latin typeface="Arial"/>
                        <a:ea typeface="Arial"/>
                        <a:cs typeface="Arial"/>
                        <a:sym typeface="Arial"/>
                      </a:endParaRPr>
                    </a:p>
                  </a:txBody>
                  <a:tcPr marT="7625"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1" lang="en" sz="1600" u="none" cap="none" strike="noStrike">
                          <a:latin typeface="Arial"/>
                          <a:ea typeface="Arial"/>
                          <a:cs typeface="Arial"/>
                          <a:sym typeface="Arial"/>
                        </a:rPr>
                        <a:t>Ethnic Studies</a:t>
                      </a:r>
                      <a:endParaRPr sz="1600" u="none" cap="none" strike="noStrike">
                        <a:latin typeface="Arial"/>
                        <a:ea typeface="Arial"/>
                        <a:cs typeface="Arial"/>
                        <a:sym typeface="Arial"/>
                      </a:endParaRPr>
                    </a:p>
                  </a:txBody>
                  <a:tcPr marT="87000"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tcPr>
                </a:tc>
                <a:tc>
                  <a:txBody>
                    <a:bodyPr/>
                    <a:lstStyle/>
                    <a:p>
                      <a:pPr indent="0" lvl="0" marL="1270" marR="0" rtl="0" algn="ctr">
                        <a:lnSpc>
                          <a:spcPct val="100000"/>
                        </a:lnSpc>
                        <a:spcBef>
                          <a:spcPts val="0"/>
                        </a:spcBef>
                        <a:spcAft>
                          <a:spcPts val="0"/>
                        </a:spcAft>
                        <a:buNone/>
                      </a:pPr>
                      <a:r>
                        <a:rPr lang="en" sz="1600" u="none" cap="none" strike="noStrike">
                          <a:latin typeface="Arial"/>
                          <a:ea typeface="Arial"/>
                          <a:cs typeface="Arial"/>
                          <a:sym typeface="Arial"/>
                        </a:rPr>
                        <a:t>3</a:t>
                      </a:r>
                      <a:endParaRPr/>
                    </a:p>
                  </a:txBody>
                  <a:tcPr marT="87000"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tcPr>
                </a:tc>
              </a:tr>
              <a:tr h="921400">
                <a:tc>
                  <a:txBody>
                    <a:bodyPr/>
                    <a:lstStyle/>
                    <a:p>
                      <a:pPr indent="0" lvl="0" marL="0" marR="0" rtl="0" algn="l">
                        <a:lnSpc>
                          <a:spcPct val="100000"/>
                        </a:lnSpc>
                        <a:spcBef>
                          <a:spcPts val="0"/>
                        </a:spcBef>
                        <a:spcAft>
                          <a:spcPts val="0"/>
                        </a:spcAft>
                        <a:buNone/>
                      </a:pPr>
                      <a:r>
                        <a:rPr lang="en" sz="1600">
                          <a:latin typeface="Arial"/>
                          <a:ea typeface="Arial"/>
                          <a:cs typeface="Arial"/>
                          <a:sym typeface="Arial"/>
                        </a:rPr>
                        <a:t>L7</a:t>
                      </a:r>
                      <a:endParaRPr sz="1600" u="none" cap="none" strike="noStrike">
                        <a:latin typeface="Arial"/>
                        <a:ea typeface="Arial"/>
                        <a:cs typeface="Arial"/>
                        <a:sym typeface="Arial"/>
                      </a:endParaRPr>
                    </a:p>
                  </a:txBody>
                  <a:tcPr marT="7625"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solidFill>
                      <a:srgbClr val="4883C4">
                        <a:alpha val="39610"/>
                      </a:srgbClr>
                    </a:solidFill>
                  </a:tcPr>
                </a:tc>
                <a:tc>
                  <a:txBody>
                    <a:bodyPr/>
                    <a:lstStyle/>
                    <a:p>
                      <a:pPr indent="0" lvl="0" marL="0" marR="0" rtl="0" algn="l">
                        <a:lnSpc>
                          <a:spcPct val="100000"/>
                        </a:lnSpc>
                        <a:spcBef>
                          <a:spcPts val="0"/>
                        </a:spcBef>
                        <a:spcAft>
                          <a:spcPts val="0"/>
                        </a:spcAft>
                        <a:buNone/>
                      </a:pPr>
                      <a:r>
                        <a:rPr lang="en" sz="1600">
                          <a:latin typeface="Arial"/>
                          <a:ea typeface="Arial"/>
                          <a:cs typeface="Arial"/>
                          <a:sym typeface="Arial"/>
                        </a:rPr>
                        <a:t>  </a:t>
                      </a:r>
                      <a:r>
                        <a:rPr b="1" lang="en" sz="1600">
                          <a:latin typeface="Arial"/>
                          <a:ea typeface="Arial"/>
                          <a:cs typeface="Arial"/>
                          <a:sym typeface="Arial"/>
                        </a:rPr>
                        <a:t>Living Skills </a:t>
                      </a:r>
                      <a:r>
                        <a:rPr lang="en" sz="1300">
                          <a:solidFill>
                            <a:schemeClr val="dk1"/>
                          </a:solidFill>
                          <a:latin typeface="Arial"/>
                          <a:ea typeface="Arial"/>
                          <a:cs typeface="Arial"/>
                          <a:sym typeface="Arial"/>
                        </a:rPr>
                        <a:t>(exceptions for high-unit majors)</a:t>
                      </a:r>
                      <a:endParaRPr b="1" sz="1600">
                        <a:latin typeface="Arial"/>
                        <a:ea typeface="Arial"/>
                        <a:cs typeface="Arial"/>
                        <a:sym typeface="Arial"/>
                      </a:endParaRPr>
                    </a:p>
                    <a:p>
                      <a:pPr indent="0" lvl="0" marL="0" marR="0" rtl="0" algn="l">
                        <a:lnSpc>
                          <a:spcPct val="100000"/>
                        </a:lnSpc>
                        <a:spcBef>
                          <a:spcPts val="0"/>
                        </a:spcBef>
                        <a:spcAft>
                          <a:spcPts val="0"/>
                        </a:spcAft>
                        <a:buNone/>
                      </a:pPr>
                      <a:r>
                        <a:rPr lang="en" sz="1600">
                          <a:latin typeface="Arial"/>
                          <a:ea typeface="Arial"/>
                          <a:cs typeface="Arial"/>
                          <a:sym typeface="Arial"/>
                        </a:rPr>
                        <a:t>  (A) </a:t>
                      </a:r>
                      <a:r>
                        <a:rPr lang="en" sz="1600">
                          <a:latin typeface="Arial"/>
                          <a:ea typeface="Arial"/>
                          <a:cs typeface="Arial"/>
                          <a:sym typeface="Arial"/>
                        </a:rPr>
                        <a:t>PE</a:t>
                      </a:r>
                      <a:endParaRPr sz="1600">
                        <a:latin typeface="Arial"/>
                        <a:ea typeface="Arial"/>
                        <a:cs typeface="Arial"/>
                        <a:sym typeface="Arial"/>
                      </a:endParaRPr>
                    </a:p>
                    <a:p>
                      <a:pPr indent="0" lvl="0" marL="0" marR="0" rtl="0" algn="l">
                        <a:lnSpc>
                          <a:spcPct val="100000"/>
                        </a:lnSpc>
                        <a:spcBef>
                          <a:spcPts val="0"/>
                        </a:spcBef>
                        <a:spcAft>
                          <a:spcPts val="0"/>
                        </a:spcAft>
                        <a:buNone/>
                      </a:pPr>
                      <a:r>
                        <a:rPr lang="en" sz="1600">
                          <a:latin typeface="Arial"/>
                          <a:ea typeface="Arial"/>
                          <a:cs typeface="Arial"/>
                          <a:sym typeface="Arial"/>
                        </a:rPr>
                        <a:t>  (B) </a:t>
                      </a:r>
                      <a:r>
                        <a:rPr lang="en" sz="1600">
                          <a:latin typeface="Arial"/>
                          <a:ea typeface="Arial"/>
                          <a:cs typeface="Arial"/>
                          <a:sym typeface="Arial"/>
                        </a:rPr>
                        <a:t>Life Development Skills </a:t>
                      </a:r>
                      <a:endParaRPr sz="1600">
                        <a:latin typeface="Arial"/>
                        <a:ea typeface="Arial"/>
                        <a:cs typeface="Arial"/>
                        <a:sym typeface="Arial"/>
                      </a:endParaRPr>
                    </a:p>
                    <a:p>
                      <a:pPr indent="0" lvl="0" marL="457200" marR="0" rtl="0" algn="l">
                        <a:lnSpc>
                          <a:spcPct val="100000"/>
                        </a:lnSpc>
                        <a:spcBef>
                          <a:spcPts val="0"/>
                        </a:spcBef>
                        <a:spcAft>
                          <a:spcPts val="0"/>
                        </a:spcAft>
                        <a:buNone/>
                      </a:pPr>
                      <a:r>
                        <a:t/>
                      </a:r>
                      <a:endParaRPr sz="1300" u="none" cap="none" strike="noStrike">
                        <a:latin typeface="Arial"/>
                        <a:ea typeface="Arial"/>
                        <a:cs typeface="Arial"/>
                        <a:sym typeface="Arial"/>
                      </a:endParaRPr>
                    </a:p>
                  </a:txBody>
                  <a:tcPr marT="69850"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solidFill>
                      <a:srgbClr val="4883C4">
                        <a:alpha val="39610"/>
                      </a:srgbClr>
                    </a:solidFill>
                  </a:tcPr>
                </a:tc>
                <a:tc>
                  <a:txBody>
                    <a:bodyPr/>
                    <a:lstStyle/>
                    <a:p>
                      <a:pPr indent="0" lvl="0" marL="1270" marR="0" rtl="0" algn="ctr">
                        <a:lnSpc>
                          <a:spcPct val="100000"/>
                        </a:lnSpc>
                        <a:spcBef>
                          <a:spcPts val="0"/>
                        </a:spcBef>
                        <a:spcAft>
                          <a:spcPts val="0"/>
                        </a:spcAft>
                        <a:buNone/>
                      </a:pPr>
                      <a:r>
                        <a:t/>
                      </a:r>
                      <a:endParaRPr sz="1600">
                        <a:latin typeface="Arial"/>
                        <a:ea typeface="Arial"/>
                        <a:cs typeface="Arial"/>
                        <a:sym typeface="Arial"/>
                      </a:endParaRPr>
                    </a:p>
                    <a:p>
                      <a:pPr indent="0" lvl="0" marL="1270" marR="0" rtl="0" algn="ctr">
                        <a:lnSpc>
                          <a:spcPct val="100000"/>
                        </a:lnSpc>
                        <a:spcBef>
                          <a:spcPts val="0"/>
                        </a:spcBef>
                        <a:spcAft>
                          <a:spcPts val="0"/>
                        </a:spcAft>
                        <a:buNone/>
                      </a:pPr>
                      <a:r>
                        <a:rPr lang="en" sz="1600">
                          <a:latin typeface="Arial"/>
                          <a:ea typeface="Arial"/>
                          <a:cs typeface="Arial"/>
                          <a:sym typeface="Arial"/>
                        </a:rPr>
                        <a:t>1</a:t>
                      </a:r>
                      <a:endParaRPr sz="1600">
                        <a:latin typeface="Arial"/>
                        <a:ea typeface="Arial"/>
                        <a:cs typeface="Arial"/>
                        <a:sym typeface="Arial"/>
                      </a:endParaRPr>
                    </a:p>
                    <a:p>
                      <a:pPr indent="0" lvl="0" marL="1270" marR="0" rtl="0" algn="ctr">
                        <a:lnSpc>
                          <a:spcPct val="100000"/>
                        </a:lnSpc>
                        <a:spcBef>
                          <a:spcPts val="0"/>
                        </a:spcBef>
                        <a:spcAft>
                          <a:spcPts val="0"/>
                        </a:spcAft>
                        <a:buNone/>
                      </a:pPr>
                      <a:r>
                        <a:rPr lang="en" sz="1600">
                          <a:latin typeface="Arial"/>
                          <a:ea typeface="Arial"/>
                          <a:cs typeface="Arial"/>
                          <a:sym typeface="Arial"/>
                        </a:rPr>
                        <a:t>2</a:t>
                      </a:r>
                      <a:endParaRPr sz="1600">
                        <a:latin typeface="Arial"/>
                        <a:ea typeface="Arial"/>
                        <a:cs typeface="Arial"/>
                        <a:sym typeface="Arial"/>
                      </a:endParaRPr>
                    </a:p>
                  </a:txBody>
                  <a:tcPr marT="69850" marB="0" marR="0" marL="0">
                    <a:lnL cap="flat" cmpd="sng" w="9525">
                      <a:solidFill>
                        <a:srgbClr val="4480C3"/>
                      </a:solidFill>
                      <a:prstDash val="solid"/>
                      <a:round/>
                      <a:headEnd len="sm" w="sm" type="none"/>
                      <a:tailEnd len="sm" w="sm" type="none"/>
                    </a:lnL>
                    <a:lnR cap="flat" cmpd="sng" w="9525">
                      <a:solidFill>
                        <a:srgbClr val="4480C3"/>
                      </a:solidFill>
                      <a:prstDash val="solid"/>
                      <a:round/>
                      <a:headEnd len="sm" w="sm" type="none"/>
                      <a:tailEnd len="sm" w="sm" type="none"/>
                    </a:lnR>
                    <a:lnT cap="flat" cmpd="sng" w="9525">
                      <a:solidFill>
                        <a:srgbClr val="4480C3"/>
                      </a:solidFill>
                      <a:prstDash val="solid"/>
                      <a:round/>
                      <a:headEnd len="sm" w="sm" type="none"/>
                      <a:tailEnd len="sm" w="sm" type="none"/>
                    </a:lnT>
                    <a:lnB cap="flat" cmpd="sng" w="9525">
                      <a:solidFill>
                        <a:srgbClr val="4480C3"/>
                      </a:solidFill>
                      <a:prstDash val="solid"/>
                      <a:round/>
                      <a:headEnd len="sm" w="sm" type="none"/>
                      <a:tailEnd len="sm" w="sm" type="none"/>
                    </a:lnB>
                    <a:solidFill>
                      <a:srgbClr val="4883C4">
                        <a:alpha val="39610"/>
                      </a:srgbClr>
                    </a:solidFill>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3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5"/>
              <a:buFont typeface="Arial"/>
              <a:buNone/>
            </a:pPr>
            <a:r>
              <a:rPr lang="en"/>
              <a:t>What’s Happening at ARC: Local GE Pattern </a:t>
            </a:r>
            <a:endParaRPr/>
          </a:p>
          <a:p>
            <a:pPr indent="0" lvl="0" marL="0" rtl="0" algn="l">
              <a:spcBef>
                <a:spcPts val="0"/>
              </a:spcBef>
              <a:spcAft>
                <a:spcPts val="0"/>
              </a:spcAft>
              <a:buNone/>
            </a:pPr>
            <a:r>
              <a:t/>
            </a:r>
            <a:endParaRPr/>
          </a:p>
        </p:txBody>
      </p:sp>
      <p:sp>
        <p:nvSpPr>
          <p:cNvPr id="183" name="Google Shape;183;p35"/>
          <p:cNvSpPr txBox="1"/>
          <p:nvPr>
            <p:ph idx="1" type="body"/>
          </p:nvPr>
        </p:nvSpPr>
        <p:spPr>
          <a:xfrm>
            <a:off x="311700" y="1152475"/>
            <a:ext cx="8520600" cy="3990900"/>
          </a:xfrm>
          <a:prstGeom prst="rect">
            <a:avLst/>
          </a:prstGeom>
        </p:spPr>
        <p:txBody>
          <a:bodyPr anchorCtr="0" anchor="t" bIns="91425" lIns="91425" spcFirstLastPara="1" rIns="91425" wrap="square" tIns="91425">
            <a:normAutofit lnSpcReduction="10000"/>
          </a:bodyPr>
          <a:lstStyle/>
          <a:p>
            <a:pPr indent="-342900" lvl="0" marL="457200" rtl="0" algn="l">
              <a:spcBef>
                <a:spcPts val="0"/>
              </a:spcBef>
              <a:spcAft>
                <a:spcPts val="0"/>
              </a:spcAft>
              <a:buSzPts val="1800"/>
              <a:buChar char="●"/>
            </a:pPr>
            <a:r>
              <a:rPr lang="en"/>
              <a:t>We will have a new 24 unit local GE pattern as of Fall 2025</a:t>
            </a:r>
            <a:endParaRPr/>
          </a:p>
          <a:p>
            <a:pPr indent="-317500" lvl="1" marL="914400" rtl="0" algn="l">
              <a:spcBef>
                <a:spcPts val="0"/>
              </a:spcBef>
              <a:spcAft>
                <a:spcPts val="0"/>
              </a:spcAft>
              <a:buSzPts val="1400"/>
              <a:buChar char="○"/>
            </a:pPr>
            <a:r>
              <a:rPr lang="en"/>
              <a:t>Living Skills will continue to be a requirement, but there will be an opt out process for students whose majors are 45 units or more</a:t>
            </a:r>
            <a:endParaRPr/>
          </a:p>
          <a:p>
            <a:pPr indent="-317500" lvl="1" marL="914400" rtl="0" algn="l">
              <a:spcBef>
                <a:spcPts val="0"/>
              </a:spcBef>
              <a:spcAft>
                <a:spcPts val="0"/>
              </a:spcAft>
              <a:buSzPts val="1400"/>
              <a:buChar char="○"/>
            </a:pPr>
            <a:r>
              <a:rPr lang="en"/>
              <a:t>American Institutions was removed, but all of those courses are in the Social and Behavioral Sciences GE area</a:t>
            </a:r>
            <a:endParaRPr/>
          </a:p>
          <a:p>
            <a:pPr indent="-342900" lvl="0" marL="457200" rtl="0" algn="l">
              <a:spcBef>
                <a:spcPts val="0"/>
              </a:spcBef>
              <a:spcAft>
                <a:spcPts val="0"/>
              </a:spcAft>
              <a:buSzPts val="1800"/>
              <a:buChar char="●"/>
            </a:pPr>
            <a:r>
              <a:rPr lang="en"/>
              <a:t>Beginning </a:t>
            </a:r>
            <a:r>
              <a:rPr b="1" lang="en"/>
              <a:t>Fall 2025</a:t>
            </a:r>
            <a:r>
              <a:rPr lang="en"/>
              <a:t>, all </a:t>
            </a:r>
            <a:r>
              <a:rPr b="1" lang="en"/>
              <a:t>new </a:t>
            </a:r>
            <a:r>
              <a:rPr lang="en"/>
              <a:t>students seeking a local degree will need to follow this new pattern</a:t>
            </a:r>
            <a:endParaRPr/>
          </a:p>
          <a:p>
            <a:pPr indent="-342900" lvl="0" marL="457200" rtl="0" algn="l">
              <a:spcBef>
                <a:spcPts val="0"/>
              </a:spcBef>
              <a:spcAft>
                <a:spcPts val="0"/>
              </a:spcAft>
              <a:buSzPts val="1800"/>
              <a:buChar char="●"/>
            </a:pPr>
            <a:r>
              <a:rPr lang="en"/>
              <a:t>Continuing students who maintain their catalog rights can choose to use the old GE pattern or switch to the new pattern</a:t>
            </a:r>
            <a:endParaRPr/>
          </a:p>
          <a:p>
            <a:pPr indent="-342900" lvl="0" marL="457200" rtl="0" algn="l">
              <a:spcBef>
                <a:spcPts val="0"/>
              </a:spcBef>
              <a:spcAft>
                <a:spcPts val="0"/>
              </a:spcAft>
              <a:buSzPts val="1800"/>
              <a:buChar char="●"/>
            </a:pPr>
            <a:r>
              <a:rPr lang="en"/>
              <a:t>Students can also use Cal-GETC to complete local GE requirements</a:t>
            </a:r>
            <a:endParaRPr/>
          </a:p>
          <a:p>
            <a:pPr indent="-342900" lvl="0" marL="457200" rtl="0" algn="l">
              <a:spcBef>
                <a:spcPts val="0"/>
              </a:spcBef>
              <a:spcAft>
                <a:spcPts val="0"/>
              </a:spcAft>
              <a:buSzPts val="1800"/>
              <a:buChar char="●"/>
            </a:pPr>
            <a:r>
              <a:rPr lang="en"/>
              <a:t>We aligned the local GE patterns across the district, so a number of courses were added and a few were removed</a:t>
            </a:r>
            <a:endParaRPr/>
          </a:p>
          <a:p>
            <a:pPr indent="-342900" lvl="0" marL="457200" rtl="0" algn="l">
              <a:spcBef>
                <a:spcPts val="0"/>
              </a:spcBef>
              <a:spcAft>
                <a:spcPts val="0"/>
              </a:spcAft>
              <a:buSzPts val="1800"/>
              <a:buChar char="●"/>
            </a:pPr>
            <a:r>
              <a:rPr lang="en"/>
              <a:t>The English, Reading, Math, and Ethnic/Multicultural Studies competencies will no longer be required on this new local GE pattern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3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5"/>
              <a:buFont typeface="Arial"/>
              <a:buNone/>
            </a:pPr>
            <a:r>
              <a:rPr lang="en"/>
              <a:t>What’s Happening at ARC: Local GE Pattern </a:t>
            </a:r>
            <a:endParaRPr/>
          </a:p>
          <a:p>
            <a:pPr indent="0" lvl="0" marL="0" rtl="0" algn="l">
              <a:spcBef>
                <a:spcPts val="0"/>
              </a:spcBef>
              <a:spcAft>
                <a:spcPts val="0"/>
              </a:spcAft>
              <a:buNone/>
            </a:pPr>
            <a:r>
              <a:t/>
            </a:r>
            <a:endParaRPr/>
          </a:p>
        </p:txBody>
      </p:sp>
      <p:sp>
        <p:nvSpPr>
          <p:cNvPr id="189" name="Google Shape;189;p36"/>
          <p:cNvSpPr txBox="1"/>
          <p:nvPr>
            <p:ph idx="1" type="body"/>
          </p:nvPr>
        </p:nvSpPr>
        <p:spPr>
          <a:xfrm>
            <a:off x="311700" y="1152475"/>
            <a:ext cx="8520600" cy="38865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Be aware that SOME students will have </a:t>
            </a:r>
            <a:r>
              <a:rPr lang="en"/>
              <a:t>the ability to follow </a:t>
            </a:r>
            <a:r>
              <a:rPr lang="en"/>
              <a:t>two different local GE patterns </a:t>
            </a:r>
            <a:endParaRPr/>
          </a:p>
          <a:p>
            <a:pPr indent="-342900" lvl="0" marL="457200" rtl="0" algn="l">
              <a:spcBef>
                <a:spcPts val="0"/>
              </a:spcBef>
              <a:spcAft>
                <a:spcPts val="0"/>
              </a:spcAft>
              <a:buSzPts val="1800"/>
              <a:buChar char="●"/>
            </a:pPr>
            <a:r>
              <a:rPr lang="en"/>
              <a:t>S</a:t>
            </a:r>
            <a:r>
              <a:rPr lang="en"/>
              <a:t>tudent will need help choosing which GE pattern they should use to earn their AA or AS degree</a:t>
            </a:r>
            <a:endParaRPr/>
          </a:p>
          <a:p>
            <a:pPr indent="-342900" lvl="0" marL="457200" rtl="0" algn="l">
              <a:spcBef>
                <a:spcPts val="0"/>
              </a:spcBef>
              <a:spcAft>
                <a:spcPts val="0"/>
              </a:spcAft>
              <a:buSzPts val="1800"/>
              <a:buChar char="●"/>
            </a:pPr>
            <a:r>
              <a:rPr lang="en"/>
              <a:t>They may need help choosing courses for the old GE pattern </a:t>
            </a:r>
            <a:endParaRPr/>
          </a:p>
          <a:p>
            <a:pPr indent="-342900" lvl="0" marL="457200" rtl="0" algn="l">
              <a:spcBef>
                <a:spcPts val="0"/>
              </a:spcBef>
              <a:spcAft>
                <a:spcPts val="0"/>
              </a:spcAft>
              <a:buSzPts val="1800"/>
              <a:buChar char="●"/>
            </a:pPr>
            <a:r>
              <a:rPr lang="en"/>
              <a:t>They may need help deciding which classes they should take or how their completed courses can be used on the new local GE pattern</a:t>
            </a:r>
            <a:endParaRPr/>
          </a:p>
          <a:p>
            <a:pPr indent="-342900" lvl="0" marL="457200" rtl="0" algn="l">
              <a:spcBef>
                <a:spcPts val="0"/>
              </a:spcBef>
              <a:spcAft>
                <a:spcPts val="0"/>
              </a:spcAft>
              <a:buSzPts val="1800"/>
              <a:buChar char="●"/>
            </a:pPr>
            <a:r>
              <a:rPr lang="en"/>
              <a:t>They may also be confused about their catalog rights</a:t>
            </a:r>
            <a:endParaRPr/>
          </a:p>
          <a:p>
            <a:pPr indent="-342900" lvl="0" marL="457200" rtl="0" algn="l">
              <a:spcBef>
                <a:spcPts val="0"/>
              </a:spcBef>
              <a:spcAft>
                <a:spcPts val="0"/>
              </a:spcAft>
              <a:buSzPts val="1800"/>
              <a:buChar char="●"/>
            </a:pPr>
            <a:r>
              <a:rPr lang="en"/>
              <a:t>More than ever, students need to meet with a counselor</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3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Preparation for Fall 2025: Local GE Pattern </a:t>
            </a:r>
            <a:endParaRPr/>
          </a:p>
        </p:txBody>
      </p:sp>
      <p:sp>
        <p:nvSpPr>
          <p:cNvPr id="195" name="Google Shape;195;p3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A </a:t>
            </a:r>
            <a:r>
              <a:rPr lang="en" u="sng">
                <a:solidFill>
                  <a:schemeClr val="accent5"/>
                </a:solidFill>
                <a:hlinkClick r:id="rId3">
                  <a:extLst>
                    <a:ext uri="{A12FA001-AC4F-418D-AE19-62706E023703}">
                      <ahyp:hlinkClr val="tx"/>
                    </a:ext>
                  </a:extLst>
                </a:hlinkClick>
              </a:rPr>
              <a:t>GE Guidance</a:t>
            </a:r>
            <a:r>
              <a:rPr lang="en"/>
              <a:t> webpage has been created for students to learn more about these changes (hopefully information will also go out via flyers on campus  and emails to students, etc.) </a:t>
            </a:r>
            <a:endParaRPr/>
          </a:p>
          <a:p>
            <a:pPr indent="-342900" lvl="0" marL="457200" rtl="0" algn="l">
              <a:spcBef>
                <a:spcPts val="0"/>
              </a:spcBef>
              <a:spcAft>
                <a:spcPts val="0"/>
              </a:spcAft>
              <a:buSzPts val="1800"/>
              <a:buChar char="●"/>
            </a:pPr>
            <a:r>
              <a:rPr lang="en"/>
              <a:t>We have added the </a:t>
            </a:r>
            <a:r>
              <a:rPr lang="en" u="sng">
                <a:solidFill>
                  <a:schemeClr val="hlink"/>
                </a:solidFill>
                <a:hlinkClick r:id="rId4"/>
              </a:rPr>
              <a:t>25-26 local GE pattern</a:t>
            </a:r>
            <a:r>
              <a:rPr lang="en"/>
              <a:t> to the ARC website  </a:t>
            </a:r>
            <a:endParaRPr/>
          </a:p>
          <a:p>
            <a:pPr indent="-342900" lvl="0" marL="457200" rtl="0" algn="l">
              <a:spcBef>
                <a:spcPts val="0"/>
              </a:spcBef>
              <a:spcAft>
                <a:spcPts val="0"/>
              </a:spcAft>
              <a:buSzPts val="1800"/>
              <a:buChar char="●"/>
            </a:pPr>
            <a:r>
              <a:rPr lang="en"/>
              <a:t>We are actively removing references to the CSU GE and IGETC patterns in marketing materials, catalogs, web pages, program maps, and any department materials </a:t>
            </a:r>
            <a:endParaRPr/>
          </a:p>
          <a:p>
            <a:pPr indent="-342900" lvl="0" marL="457200" rtl="0" algn="l">
              <a:spcBef>
                <a:spcPts val="0"/>
              </a:spcBef>
              <a:spcAft>
                <a:spcPts val="0"/>
              </a:spcAft>
              <a:buSzPts val="1800"/>
              <a:buChar char="●"/>
            </a:pPr>
            <a:r>
              <a:rPr lang="en"/>
              <a:t>Continue to train and educate ARC employees and our partners so that everyone can work together to guide students appropriately </a:t>
            </a:r>
            <a:r>
              <a:rPr lang="en"/>
              <a:t>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38"/>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a:t>Larger Ties to IEC</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39"/>
          <p:cNvSpPr txBox="1"/>
          <p:nvPr>
            <p:ph idx="1" type="body"/>
          </p:nvPr>
        </p:nvSpPr>
        <p:spPr>
          <a:xfrm>
            <a:off x="311700" y="1152475"/>
            <a:ext cx="8520600" cy="37968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SzPts val="1800"/>
              <a:buChar char="●"/>
            </a:pPr>
            <a:r>
              <a:rPr lang="en"/>
              <a:t>High Challenge</a:t>
            </a:r>
            <a:endParaRPr/>
          </a:p>
          <a:p>
            <a:pPr indent="-336550" lvl="1" marL="914400" rtl="0" algn="l">
              <a:spcBef>
                <a:spcPts val="0"/>
              </a:spcBef>
              <a:spcAft>
                <a:spcPts val="0"/>
              </a:spcAft>
              <a:buSzPts val="1700"/>
              <a:buChar char="○"/>
            </a:pPr>
            <a:r>
              <a:rPr lang="en" sz="1700"/>
              <a:t>Remove outdated and unvalidated advisories</a:t>
            </a:r>
            <a:endParaRPr sz="1700"/>
          </a:p>
          <a:p>
            <a:pPr indent="-336550" lvl="1" marL="914400" rtl="0" algn="l">
              <a:spcBef>
                <a:spcPts val="0"/>
              </a:spcBef>
              <a:spcAft>
                <a:spcPts val="0"/>
              </a:spcAft>
              <a:buSzPts val="1700"/>
              <a:buChar char="○"/>
            </a:pPr>
            <a:r>
              <a:rPr lang="en" sz="1700"/>
              <a:t>Review the extensive number of out of date courses and programs</a:t>
            </a:r>
            <a:endParaRPr sz="1700"/>
          </a:p>
          <a:p>
            <a:pPr indent="-336550" lvl="2" marL="1371600" rtl="0" algn="l">
              <a:spcBef>
                <a:spcPts val="0"/>
              </a:spcBef>
              <a:spcAft>
                <a:spcPts val="0"/>
              </a:spcAft>
              <a:buSzPts val="1700"/>
              <a:buChar char="■"/>
            </a:pPr>
            <a:r>
              <a:rPr lang="en" sz="1700"/>
              <a:t>441 courses beyond 6-year review cycle; 211 beyond 10-year mark</a:t>
            </a:r>
            <a:endParaRPr sz="1700"/>
          </a:p>
          <a:p>
            <a:pPr indent="-336550" lvl="1" marL="914400" rtl="0" algn="l">
              <a:spcBef>
                <a:spcPts val="0"/>
              </a:spcBef>
              <a:spcAft>
                <a:spcPts val="0"/>
              </a:spcAft>
              <a:buSzPts val="1700"/>
              <a:buChar char="○"/>
            </a:pPr>
            <a:r>
              <a:rPr lang="en" sz="1700"/>
              <a:t>Delete courses that haven’t been offered in five or more years</a:t>
            </a:r>
            <a:endParaRPr sz="1700"/>
          </a:p>
          <a:p>
            <a:pPr indent="-336550" lvl="1" marL="914400" rtl="0" algn="l">
              <a:spcBef>
                <a:spcPts val="0"/>
              </a:spcBef>
              <a:spcAft>
                <a:spcPts val="0"/>
              </a:spcAft>
              <a:buSzPts val="1700"/>
              <a:buChar char="○"/>
            </a:pPr>
            <a:r>
              <a:rPr lang="en" sz="1700"/>
              <a:t>Institutionalize review for IDEAA and UDL, per upcoming changes to Title 5</a:t>
            </a:r>
            <a:endParaRPr sz="1700"/>
          </a:p>
          <a:p>
            <a:pPr indent="-336550" lvl="0" marL="457200" rtl="0" algn="l">
              <a:spcBef>
                <a:spcPts val="0"/>
              </a:spcBef>
              <a:spcAft>
                <a:spcPts val="0"/>
              </a:spcAft>
              <a:buSzPts val="1700"/>
              <a:buChar char="●"/>
            </a:pPr>
            <a:r>
              <a:rPr lang="en" sz="1700"/>
              <a:t>High Support</a:t>
            </a:r>
            <a:endParaRPr sz="1700"/>
          </a:p>
          <a:p>
            <a:pPr indent="-336550" lvl="1" marL="914400" rtl="0" algn="l">
              <a:spcBef>
                <a:spcPts val="0"/>
              </a:spcBef>
              <a:spcAft>
                <a:spcPts val="0"/>
              </a:spcAft>
              <a:buSzPts val="1700"/>
              <a:buChar char="○"/>
            </a:pPr>
            <a:r>
              <a:rPr lang="en" sz="1700"/>
              <a:t>Curriculum review as a required part of Program Review and AUP</a:t>
            </a:r>
            <a:endParaRPr sz="1700"/>
          </a:p>
          <a:p>
            <a:pPr indent="-336550" lvl="2" marL="1371600" rtl="0" algn="l">
              <a:spcBef>
                <a:spcPts val="0"/>
              </a:spcBef>
              <a:spcAft>
                <a:spcPts val="0"/>
              </a:spcAft>
              <a:buSzPts val="1700"/>
              <a:buChar char="■"/>
            </a:pPr>
            <a:r>
              <a:rPr lang="en" sz="1700"/>
              <a:t>CTE Programs review every 2 years; non-CTE, every 6 years</a:t>
            </a:r>
            <a:endParaRPr sz="1700"/>
          </a:p>
          <a:p>
            <a:pPr indent="-336550" lvl="1" marL="914400" rtl="0" algn="l">
              <a:spcBef>
                <a:spcPts val="0"/>
              </a:spcBef>
              <a:spcAft>
                <a:spcPts val="0"/>
              </a:spcAft>
              <a:buSzPts val="1700"/>
              <a:buChar char="○"/>
            </a:pPr>
            <a:r>
              <a:rPr lang="en" sz="1700"/>
              <a:t>Data on Demand to review advisories (for courses) and length to completion (for programs)</a:t>
            </a:r>
            <a:endParaRPr sz="1700"/>
          </a:p>
        </p:txBody>
      </p:sp>
      <p:sp>
        <p:nvSpPr>
          <p:cNvPr id="206" name="Google Shape;206;p3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5"/>
              <a:buFont typeface="Arial"/>
              <a:buNone/>
            </a:pPr>
            <a:r>
              <a:rPr lang="en"/>
              <a:t>Preparation for the Future</a:t>
            </a:r>
            <a:endParaRPr/>
          </a:p>
          <a:p>
            <a:pPr indent="0" lvl="0" marL="0" rtl="0" algn="l">
              <a:spcBef>
                <a:spcPts val="0"/>
              </a:spcBef>
              <a:spcAft>
                <a:spcPts val="0"/>
              </a:spcAft>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40"/>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a:t>Questions?</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