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60" r:id="rId3"/>
    <p:sldId id="268" r:id="rId4"/>
    <p:sldId id="271" r:id="rId5"/>
    <p:sldId id="264" r:id="rId6"/>
    <p:sldId id="269" r:id="rId7"/>
    <p:sldId id="267" r:id="rId8"/>
    <p:sldId id="266" r:id="rId9"/>
    <p:sldId id="27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34"/>
    <p:restoredTop sz="94653"/>
  </p:normalViewPr>
  <p:slideViewPr>
    <p:cSldViewPr snapToGrid="0" snapToObjects="1" showGuides="1">
      <p:cViewPr varScale="1">
        <p:scale>
          <a:sx n="151" d="100"/>
          <a:sy n="151" d="100"/>
        </p:scale>
        <p:origin x="408" y="2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E5F2D8-0A69-EB42-BEE8-CBE5364FC432}" type="datetimeFigureOut">
              <a:rPr lang="en-US" smtClean="0"/>
              <a:t>2/8/19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1F593F-48B8-E146-A492-6F962E14AA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112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1F593F-48B8-E146-A492-6F962E14AAB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5426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1F593F-48B8-E146-A492-6F962E14AAB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7536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1F593F-48B8-E146-A492-6F962E14AAB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665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E07B9-97A9-4049-8065-F99A554288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0CEEFF-9B7A-EA40-86EA-C0539AA617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2E4248-64B0-9C40-891A-267E515DE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C3B4-73FB-1B4D-B4DC-5CCFB1DDFB66}" type="datetimeFigureOut">
              <a:rPr lang="en-US" smtClean="0"/>
              <a:t>2/8/19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15D57A-8FDF-D84F-8C6E-94AB62DF5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4FE7AF-6E22-7F47-BF52-641B9475D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B97A-E274-094E-98A2-3CAC2E62E4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0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367A0-F80B-7A46-BC66-8923459BA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1BBA2E-104D-A44F-BB16-3A4D57527B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A8C656-D6FB-4542-9F53-9CD36DF98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C3B4-73FB-1B4D-B4DC-5CCFB1DDFB66}" type="datetimeFigureOut">
              <a:rPr lang="en-US" smtClean="0"/>
              <a:t>2/8/19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3D21A5-D862-4B4C-ACB5-26D8F5A7F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A58C54-22FE-2E44-90CD-310CD633D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B97A-E274-094E-98A2-3CAC2E62E4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355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F2457-33FD-D847-99C5-3C87542FA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2D055E-7DD4-824E-A38A-C67C95667B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C12C8-B1F8-224C-B7A3-C1CFC3037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C3B4-73FB-1B4D-B4DC-5CCFB1DDFB66}" type="datetimeFigureOut">
              <a:rPr lang="en-US" smtClean="0"/>
              <a:t>2/8/19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A7E012-7015-EF4B-8CD2-BA15FA449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BA0D5-B440-B541-B4C3-672A53FB3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B97A-E274-094E-98A2-3CAC2E62E4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815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BEEFE8-84C0-9A4D-8E2B-4539D7D03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21D1E9-DEFB-4B4C-9C1E-2D4FA13AB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74127D-175F-034F-AE0D-C5209CD37D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2B6200-2189-B546-BBEC-B474C7409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C3B4-73FB-1B4D-B4DC-5CCFB1DDFB66}" type="datetimeFigureOut">
              <a:rPr lang="en-US" smtClean="0"/>
              <a:t>2/8/19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6BD665-3569-8742-A08D-154B20103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607D97-19CF-3D48-841D-34EEAAC16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B97A-E274-094E-98A2-3CAC2E62E4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908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AD6FA-A393-0E49-9564-12FEAE573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D99C18-61EF-1348-BE18-8097B593EA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A1C04B-A8F1-784F-832B-FD311D8EF0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131D80-4DE9-4D4C-868B-492EF47EFA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23AC91-22E9-E24E-B5FB-8665E709CB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21C8450-B42C-1B4B-BB8F-6344D21C7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C3B4-73FB-1B4D-B4DC-5CCFB1DDFB66}" type="datetimeFigureOut">
              <a:rPr lang="en-US" smtClean="0"/>
              <a:t>2/8/19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F88CD9-9A29-3240-89EA-BC0BA91F6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9C12D6-FE75-3549-A26A-B95B474C5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B97A-E274-094E-98A2-3CAC2E62E4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288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97D00-E5CA-2D43-B688-114B31CF6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6F9430-8A4E-DA4B-8253-88F56A353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C3B4-73FB-1B4D-B4DC-5CCFB1DDFB66}" type="datetimeFigureOut">
              <a:rPr lang="en-US" smtClean="0"/>
              <a:t>2/8/19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9C2036-0600-DF43-8456-36B104853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C859A7-60D0-4243-AB57-3558F36CF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B97A-E274-094E-98A2-3CAC2E62E4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287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85ED8B-089A-594B-AAB4-FC8D9CBC4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C3B4-73FB-1B4D-B4DC-5CCFB1DDFB66}" type="datetimeFigureOut">
              <a:rPr lang="en-US" smtClean="0"/>
              <a:t>2/8/19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03FD916-857A-1447-AEB0-9EB3319D0A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DEE294-6323-7646-A2A2-C565D788C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B97A-E274-094E-98A2-3CAC2E62E4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068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8931D-3917-3E47-88DC-311EE43DF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1ED047-BA0C-414A-8EC2-5840AAC3D3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4837B4-7949-A045-BC35-1C409D3DFF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61DC7C-0E7F-C64F-9BF3-4C9F32524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C3B4-73FB-1B4D-B4DC-5CCFB1DDFB66}" type="datetimeFigureOut">
              <a:rPr lang="en-US" smtClean="0"/>
              <a:t>2/8/19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67E456-8459-C446-9370-C724BDE66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158FCB-7A8B-F64A-980F-33D3BE54B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B97A-E274-094E-98A2-3CAC2E62E4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915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D239E-970C-3346-874F-125CC2BCEC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8D2886-94A6-9F4A-9EEA-B8AE220D80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EF5F30-1FB5-7442-8B60-881C988ECB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3E215F-0128-6C4D-95FF-C80FF9955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C3B4-73FB-1B4D-B4DC-5CCFB1DDFB66}" type="datetimeFigureOut">
              <a:rPr lang="en-US" smtClean="0"/>
              <a:t>2/8/19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E84E2C-E9BF-4244-9DF3-C5709A847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3F2F28-CEDE-5345-BC5C-0D89DB710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B97A-E274-094E-98A2-3CAC2E62E4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797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47C53-80D3-794B-AC8E-0DAA70ACC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A20272-A130-3E45-83E1-4347EF5392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0D5B7F-6182-0641-8DE4-9086909BB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C3B4-73FB-1B4D-B4DC-5CCFB1DDFB66}" type="datetimeFigureOut">
              <a:rPr lang="en-US" smtClean="0"/>
              <a:t>2/8/19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05BFBF-E048-D240-B930-FE6F123D4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E164E3-C15A-AD45-81A3-F1D1AC1FB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B97A-E274-094E-98A2-3CAC2E62E4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2498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E121EA-5168-874C-A6D6-976FC13C15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A45DDF-DC36-BA44-8068-AC0AF56596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5D12F-262C-A842-BEDC-D5C78627C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C3B4-73FB-1B4D-B4DC-5CCFB1DDFB66}" type="datetimeFigureOut">
              <a:rPr lang="en-US" smtClean="0"/>
              <a:t>2/8/19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53C833-887D-4443-88D8-6CD596856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FAADA3-41CD-CE40-A436-74C9AA72E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8B97A-E274-094E-98A2-3CAC2E62E4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844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1E665D-6941-6E47-AD66-D0DA041816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49920B-13F1-E64E-B141-FD3BD90E37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15CEB3-B2CF-124C-9766-CDBBFBD0C9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64C3B4-73FB-1B4D-B4DC-5CCFB1DDFB66}" type="datetimeFigureOut">
              <a:rPr lang="en-US" smtClean="0"/>
              <a:t>2/8/19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94AE5D-8CB5-1448-B784-0AE38C3905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55E9FB-94D1-F248-BE12-64FFC61F68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8B97A-E274-094E-98A2-3CAC2E62E4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665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B2E3F-2270-F64B-876A-537343E387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9500" y="2042848"/>
            <a:ext cx="10033000" cy="2772304"/>
          </a:xfrm>
        </p:spPr>
        <p:txBody>
          <a:bodyPr>
            <a:normAutofit/>
          </a:bodyPr>
          <a:lstStyle/>
          <a:p>
            <a:r>
              <a:rPr lang="en-US" dirty="0"/>
              <a:t>CCCCO Vision for Success</a:t>
            </a:r>
            <a:br>
              <a:rPr lang="en-US" dirty="0"/>
            </a:br>
            <a:r>
              <a:rPr lang="en-US" dirty="0"/>
              <a:t>Alignment with </a:t>
            </a:r>
            <a:br>
              <a:rPr lang="en-US" dirty="0"/>
            </a:br>
            <a:r>
              <a:rPr lang="en-US" dirty="0"/>
              <a:t>ARC Strategic Plan</a:t>
            </a:r>
          </a:p>
        </p:txBody>
      </p:sp>
    </p:spTree>
    <p:extLst>
      <p:ext uri="{BB962C8B-B14F-4D97-AF65-F5344CB8AC3E}">
        <p14:creationId xmlns:p14="http://schemas.microsoft.com/office/powerpoint/2010/main" val="3831061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EB0796-6A60-D845-A3F7-448DE9A28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681" y="0"/>
            <a:ext cx="4802312" cy="580097"/>
          </a:xfrm>
        </p:spPr>
        <p:txBody>
          <a:bodyPr>
            <a:noAutofit/>
          </a:bodyPr>
          <a:lstStyle/>
          <a:p>
            <a:r>
              <a:rPr lang="en-US" sz="3200" b="1" dirty="0"/>
              <a:t>CCCCO Vision for Success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0B8BA-B19B-7F47-8BAF-7CCA0550D1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685" y="659684"/>
            <a:ext cx="4874231" cy="12547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1</a:t>
            </a:r>
            <a:r>
              <a:rPr lang="en-US" sz="2400" dirty="0"/>
              <a:t> </a:t>
            </a:r>
            <a:r>
              <a:rPr lang="en-US" sz="2400" b="1" dirty="0"/>
              <a:t>Completion</a:t>
            </a:r>
            <a:endParaRPr lang="en-US" sz="240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93869E3-2B2C-DE47-B05F-84C9BC99DECA}"/>
              </a:ext>
            </a:extLst>
          </p:cNvPr>
          <p:cNvSpPr txBox="1">
            <a:spLocks/>
          </p:cNvSpPr>
          <p:nvPr/>
        </p:nvSpPr>
        <p:spPr>
          <a:xfrm>
            <a:off x="406682" y="5735083"/>
            <a:ext cx="4874231" cy="947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5</a:t>
            </a:r>
            <a:r>
              <a:rPr lang="en-US" sz="2400" dirty="0"/>
              <a:t> </a:t>
            </a:r>
            <a:r>
              <a:rPr lang="en-US" sz="2400" b="1" dirty="0"/>
              <a:t>Equity</a:t>
            </a:r>
            <a:endParaRPr lang="en-US" sz="240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EF0F667-BF8B-8B42-A902-451D8FFCB10C}"/>
              </a:ext>
            </a:extLst>
          </p:cNvPr>
          <p:cNvSpPr txBox="1">
            <a:spLocks/>
          </p:cNvSpPr>
          <p:nvPr/>
        </p:nvSpPr>
        <p:spPr>
          <a:xfrm>
            <a:off x="406683" y="4438436"/>
            <a:ext cx="4874231" cy="11507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4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/>
              <a:t>Workforce</a:t>
            </a:r>
            <a:endParaRPr lang="en-US" sz="240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1117714-C3FE-8349-BAED-6AAB7F5A72F8}"/>
              </a:ext>
            </a:extLst>
          </p:cNvPr>
          <p:cNvSpPr txBox="1">
            <a:spLocks/>
          </p:cNvSpPr>
          <p:nvPr/>
        </p:nvSpPr>
        <p:spPr>
          <a:xfrm>
            <a:off x="406682" y="3356030"/>
            <a:ext cx="5233828" cy="1009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3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/>
              <a:t>Unit Accumulation</a:t>
            </a:r>
            <a:endParaRPr lang="en-US" sz="2400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297FEA5-3005-804B-84A7-5B0DAB8B89A3}"/>
              </a:ext>
            </a:extLst>
          </p:cNvPr>
          <p:cNvSpPr txBox="1">
            <a:spLocks/>
          </p:cNvSpPr>
          <p:nvPr/>
        </p:nvSpPr>
        <p:spPr>
          <a:xfrm>
            <a:off x="406681" y="2029047"/>
            <a:ext cx="4874231" cy="12123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2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/>
              <a:t>Transfer</a:t>
            </a:r>
            <a:endParaRPr lang="en-US" sz="2400" dirty="0"/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id="{E5D03EB6-009F-0247-8168-2E2AFB0DFCFB}"/>
              </a:ext>
            </a:extLst>
          </p:cNvPr>
          <p:cNvSpPr/>
          <p:nvPr/>
        </p:nvSpPr>
        <p:spPr>
          <a:xfrm>
            <a:off x="5393267" y="770467"/>
            <a:ext cx="1422400" cy="549486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52607D6-0366-2447-8250-F8E0D4A0C01E}"/>
              </a:ext>
            </a:extLst>
          </p:cNvPr>
          <p:cNvSpPr txBox="1"/>
          <p:nvPr/>
        </p:nvSpPr>
        <p:spPr>
          <a:xfrm>
            <a:off x="7003765" y="3029751"/>
            <a:ext cx="38225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/>
              <a:t>Total counts of ARC students</a:t>
            </a:r>
          </a:p>
          <a:p>
            <a:pPr algn="ctr"/>
            <a:r>
              <a:rPr lang="en-US" sz="2400" b="1" dirty="0"/>
              <a:t>measured systemwide</a:t>
            </a:r>
          </a:p>
        </p:txBody>
      </p:sp>
    </p:spTree>
    <p:extLst>
      <p:ext uri="{BB962C8B-B14F-4D97-AF65-F5344CB8AC3E}">
        <p14:creationId xmlns:p14="http://schemas.microsoft.com/office/powerpoint/2010/main" val="3278232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935102DE-E94D-1C43-B7BB-E221B3A01772}"/>
              </a:ext>
            </a:extLst>
          </p:cNvPr>
          <p:cNvSpPr txBox="1">
            <a:spLocks/>
          </p:cNvSpPr>
          <p:nvPr/>
        </p:nvSpPr>
        <p:spPr>
          <a:xfrm>
            <a:off x="6500053" y="0"/>
            <a:ext cx="4802312" cy="5800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/>
              <a:t>ARC Strategic Plan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CCABA78E-F672-164D-83CB-5003C4530A35}"/>
              </a:ext>
            </a:extLst>
          </p:cNvPr>
          <p:cNvSpPr txBox="1">
            <a:spLocks/>
          </p:cNvSpPr>
          <p:nvPr/>
        </p:nvSpPr>
        <p:spPr>
          <a:xfrm>
            <a:off x="6500057" y="659684"/>
            <a:ext cx="4874231" cy="12547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1</a:t>
            </a:r>
            <a:r>
              <a:rPr lang="en-US" sz="2400" dirty="0"/>
              <a:t> </a:t>
            </a:r>
            <a:r>
              <a:rPr lang="en-US" sz="2400" b="1" dirty="0"/>
              <a:t>Students First</a:t>
            </a:r>
            <a:endParaRPr lang="en-US" sz="2400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2D80A4B9-6D16-B441-AA17-5D8A877B67EB}"/>
              </a:ext>
            </a:extLst>
          </p:cNvPr>
          <p:cNvSpPr txBox="1">
            <a:spLocks/>
          </p:cNvSpPr>
          <p:nvPr/>
        </p:nvSpPr>
        <p:spPr>
          <a:xfrm>
            <a:off x="6500051" y="4992778"/>
            <a:ext cx="4874231" cy="7950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4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b="1" dirty="0"/>
              <a:t>Vibrancy and Resiliency</a:t>
            </a:r>
            <a:endParaRPr lang="en-US" sz="2400" dirty="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B4F03D2D-76C9-2749-A1A6-96DF3AAA2490}"/>
              </a:ext>
            </a:extLst>
          </p:cNvPr>
          <p:cNvSpPr txBox="1">
            <a:spLocks/>
          </p:cNvSpPr>
          <p:nvPr/>
        </p:nvSpPr>
        <p:spPr>
          <a:xfrm>
            <a:off x="6500050" y="4243815"/>
            <a:ext cx="5233828" cy="850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3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b="1" dirty="0"/>
              <a:t>Exemplary T/L/W Environment</a:t>
            </a:r>
            <a:endParaRPr lang="en-US" sz="2400" dirty="0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886F4E0E-A4B8-AE47-8834-4C21F55BA46E}"/>
              </a:ext>
            </a:extLst>
          </p:cNvPr>
          <p:cNvSpPr txBox="1">
            <a:spLocks/>
          </p:cNvSpPr>
          <p:nvPr/>
        </p:nvSpPr>
        <p:spPr>
          <a:xfrm>
            <a:off x="6500050" y="1411219"/>
            <a:ext cx="4874231" cy="27372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2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b="1" dirty="0"/>
              <a:t>Clear and Effective Paths</a:t>
            </a:r>
          </a:p>
        </p:txBody>
      </p:sp>
      <p:sp>
        <p:nvSpPr>
          <p:cNvPr id="22" name="Right Brace 21">
            <a:extLst>
              <a:ext uri="{FF2B5EF4-FFF2-40B4-BE49-F238E27FC236}">
                <a16:creationId xmlns:a16="http://schemas.microsoft.com/office/drawing/2014/main" id="{572EA645-6BA2-4B4D-AD3A-92F9CD2B5222}"/>
              </a:ext>
            </a:extLst>
          </p:cNvPr>
          <p:cNvSpPr/>
          <p:nvPr/>
        </p:nvSpPr>
        <p:spPr>
          <a:xfrm rot="10800000">
            <a:off x="4673600" y="580097"/>
            <a:ext cx="1422400" cy="549486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CFF023B-70EE-6C44-A458-EAC2563B03F4}"/>
              </a:ext>
            </a:extLst>
          </p:cNvPr>
          <p:cNvSpPr txBox="1"/>
          <p:nvPr/>
        </p:nvSpPr>
        <p:spPr>
          <a:xfrm>
            <a:off x="287838" y="2912031"/>
            <a:ext cx="45205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/>
              <a:t>Impact of ARC Redesign on cohort</a:t>
            </a:r>
          </a:p>
          <a:p>
            <a:pPr algn="ctr"/>
            <a:r>
              <a:rPr lang="en-US" sz="2400" b="1" dirty="0"/>
              <a:t>of 1</a:t>
            </a:r>
            <a:r>
              <a:rPr lang="en-US" sz="2400" b="1" baseline="30000" dirty="0"/>
              <a:t>st</a:t>
            </a:r>
            <a:r>
              <a:rPr lang="en-US" sz="2400" b="1" dirty="0"/>
              <a:t> time to college students</a:t>
            </a:r>
          </a:p>
        </p:txBody>
      </p:sp>
    </p:spTree>
    <p:extLst>
      <p:ext uri="{BB962C8B-B14F-4D97-AF65-F5344CB8AC3E}">
        <p14:creationId xmlns:p14="http://schemas.microsoft.com/office/powerpoint/2010/main" val="2673559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935102DE-E94D-1C43-B7BB-E221B3A01772}"/>
              </a:ext>
            </a:extLst>
          </p:cNvPr>
          <p:cNvSpPr txBox="1">
            <a:spLocks/>
          </p:cNvSpPr>
          <p:nvPr/>
        </p:nvSpPr>
        <p:spPr>
          <a:xfrm>
            <a:off x="6500053" y="0"/>
            <a:ext cx="4802312" cy="5800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/>
              <a:t>ARC Strategic Plan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CCABA78E-F672-164D-83CB-5003C4530A35}"/>
              </a:ext>
            </a:extLst>
          </p:cNvPr>
          <p:cNvSpPr txBox="1">
            <a:spLocks/>
          </p:cNvSpPr>
          <p:nvPr/>
        </p:nvSpPr>
        <p:spPr>
          <a:xfrm>
            <a:off x="6500057" y="659684"/>
            <a:ext cx="4874231" cy="12547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1</a:t>
            </a:r>
            <a:r>
              <a:rPr lang="en-US" sz="2400" dirty="0"/>
              <a:t> </a:t>
            </a:r>
            <a:r>
              <a:rPr lang="en-US" sz="2400" b="1" dirty="0"/>
              <a:t>Students First</a:t>
            </a:r>
            <a:endParaRPr lang="en-US" sz="2400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2D80A4B9-6D16-B441-AA17-5D8A877B67EB}"/>
              </a:ext>
            </a:extLst>
          </p:cNvPr>
          <p:cNvSpPr txBox="1">
            <a:spLocks/>
          </p:cNvSpPr>
          <p:nvPr/>
        </p:nvSpPr>
        <p:spPr>
          <a:xfrm>
            <a:off x="6500051" y="4992778"/>
            <a:ext cx="4874231" cy="7950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4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b="1" dirty="0"/>
              <a:t>Vibrancy and Resiliency</a:t>
            </a:r>
            <a:endParaRPr lang="en-US" sz="2400" dirty="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B4F03D2D-76C9-2749-A1A6-96DF3AAA2490}"/>
              </a:ext>
            </a:extLst>
          </p:cNvPr>
          <p:cNvSpPr txBox="1">
            <a:spLocks/>
          </p:cNvSpPr>
          <p:nvPr/>
        </p:nvSpPr>
        <p:spPr>
          <a:xfrm>
            <a:off x="6500050" y="4243815"/>
            <a:ext cx="5233828" cy="850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3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b="1" dirty="0"/>
              <a:t>Exemplary T/L/W Environment</a:t>
            </a:r>
            <a:endParaRPr lang="en-US" sz="2400" dirty="0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886F4E0E-A4B8-AE47-8834-4C21F55BA46E}"/>
              </a:ext>
            </a:extLst>
          </p:cNvPr>
          <p:cNvSpPr txBox="1">
            <a:spLocks/>
          </p:cNvSpPr>
          <p:nvPr/>
        </p:nvSpPr>
        <p:spPr>
          <a:xfrm>
            <a:off x="6500050" y="1411219"/>
            <a:ext cx="4874231" cy="27372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2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b="1" dirty="0"/>
              <a:t>Clear and Effective Paths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890353F-4850-5B46-BA6C-24D5C18ED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681" y="0"/>
            <a:ext cx="4802312" cy="580097"/>
          </a:xfrm>
        </p:spPr>
        <p:txBody>
          <a:bodyPr>
            <a:noAutofit/>
          </a:bodyPr>
          <a:lstStyle/>
          <a:p>
            <a:r>
              <a:rPr lang="en-US" sz="3200" b="1" dirty="0"/>
              <a:t>CCCCO Vision for Success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F157365-91BC-7545-A069-14436B0661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685" y="659684"/>
            <a:ext cx="4874231" cy="12547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1</a:t>
            </a:r>
            <a:r>
              <a:rPr lang="en-US" sz="2400" dirty="0"/>
              <a:t> </a:t>
            </a:r>
            <a:r>
              <a:rPr lang="en-US" sz="2400" b="1" dirty="0"/>
              <a:t>Completion</a:t>
            </a:r>
            <a:endParaRPr lang="en-US" sz="2400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898F801-6854-AC42-96CE-F22EDF73B49D}"/>
              </a:ext>
            </a:extLst>
          </p:cNvPr>
          <p:cNvSpPr txBox="1">
            <a:spLocks/>
          </p:cNvSpPr>
          <p:nvPr/>
        </p:nvSpPr>
        <p:spPr>
          <a:xfrm>
            <a:off x="406682" y="5735083"/>
            <a:ext cx="4874231" cy="947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5</a:t>
            </a:r>
            <a:r>
              <a:rPr lang="en-US" sz="2400" dirty="0"/>
              <a:t> </a:t>
            </a:r>
            <a:r>
              <a:rPr lang="en-US" sz="2400" b="1" dirty="0"/>
              <a:t>Equity</a:t>
            </a:r>
            <a:endParaRPr lang="en-US" sz="2400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5AB7E57-1AFE-474B-ACCC-16BB82E544A3}"/>
              </a:ext>
            </a:extLst>
          </p:cNvPr>
          <p:cNvSpPr txBox="1">
            <a:spLocks/>
          </p:cNvSpPr>
          <p:nvPr/>
        </p:nvSpPr>
        <p:spPr>
          <a:xfrm>
            <a:off x="406683" y="4438436"/>
            <a:ext cx="4874231" cy="11507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4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/>
              <a:t>Workforce</a:t>
            </a:r>
            <a:endParaRPr lang="en-US" sz="2400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A0147A0-74A3-0B4B-BAF0-C6BE81C066F8}"/>
              </a:ext>
            </a:extLst>
          </p:cNvPr>
          <p:cNvSpPr txBox="1">
            <a:spLocks/>
          </p:cNvSpPr>
          <p:nvPr/>
        </p:nvSpPr>
        <p:spPr>
          <a:xfrm>
            <a:off x="406682" y="3356030"/>
            <a:ext cx="5233828" cy="1009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3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/>
              <a:t>Unit Accumulation</a:t>
            </a:r>
            <a:endParaRPr lang="en-US" sz="2400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521FE631-4C6F-CF44-A2FA-64C8F82B1A8B}"/>
              </a:ext>
            </a:extLst>
          </p:cNvPr>
          <p:cNvSpPr txBox="1">
            <a:spLocks/>
          </p:cNvSpPr>
          <p:nvPr/>
        </p:nvSpPr>
        <p:spPr>
          <a:xfrm>
            <a:off x="406681" y="2029047"/>
            <a:ext cx="4874231" cy="12123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2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/>
              <a:t>Transfer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860139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EB0796-6A60-D845-A3F7-448DE9A28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681" y="0"/>
            <a:ext cx="4802312" cy="580097"/>
          </a:xfrm>
        </p:spPr>
        <p:txBody>
          <a:bodyPr>
            <a:noAutofit/>
          </a:bodyPr>
          <a:lstStyle/>
          <a:p>
            <a:r>
              <a:rPr lang="en-US" sz="3200" b="1" dirty="0"/>
              <a:t>CCCCO Vision for Success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0B8BA-B19B-7F47-8BAF-7CCA0550D1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685" y="659684"/>
            <a:ext cx="4874231" cy="12547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1</a:t>
            </a:r>
            <a:r>
              <a:rPr lang="en-US" sz="2400" dirty="0"/>
              <a:t> </a:t>
            </a:r>
            <a:r>
              <a:rPr lang="en-US" sz="2400" b="1" dirty="0"/>
              <a:t>Completion</a:t>
            </a:r>
            <a:endParaRPr lang="en-US" sz="2400" dirty="0"/>
          </a:p>
          <a:p>
            <a:pPr lvl="1"/>
            <a:r>
              <a:rPr lang="en-US" sz="2000" dirty="0"/>
              <a:t>Associate Degrees</a:t>
            </a:r>
          </a:p>
          <a:p>
            <a:pPr lvl="1"/>
            <a:r>
              <a:rPr lang="en-US" sz="2000" dirty="0"/>
              <a:t>Certificates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93869E3-2B2C-DE47-B05F-84C9BC99DECA}"/>
              </a:ext>
            </a:extLst>
          </p:cNvPr>
          <p:cNvSpPr txBox="1">
            <a:spLocks/>
          </p:cNvSpPr>
          <p:nvPr/>
        </p:nvSpPr>
        <p:spPr>
          <a:xfrm>
            <a:off x="406682" y="5735083"/>
            <a:ext cx="4874231" cy="947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5</a:t>
            </a:r>
            <a:r>
              <a:rPr lang="en-US" sz="2400" dirty="0"/>
              <a:t> </a:t>
            </a:r>
            <a:r>
              <a:rPr lang="en-US" sz="2400" b="1" dirty="0"/>
              <a:t>Equity</a:t>
            </a:r>
            <a:endParaRPr lang="en-US" sz="2400" dirty="0"/>
          </a:p>
          <a:p>
            <a:pPr lvl="1"/>
            <a:r>
              <a:rPr lang="en-US" sz="2000" dirty="0"/>
              <a:t>Reduce equity gaps for GOALS 1-4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EF0F667-BF8B-8B42-A902-451D8FFCB10C}"/>
              </a:ext>
            </a:extLst>
          </p:cNvPr>
          <p:cNvSpPr txBox="1">
            <a:spLocks/>
          </p:cNvSpPr>
          <p:nvPr/>
        </p:nvSpPr>
        <p:spPr>
          <a:xfrm>
            <a:off x="406683" y="4438436"/>
            <a:ext cx="4874231" cy="11507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4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/>
              <a:t>Workforce</a:t>
            </a:r>
            <a:endParaRPr lang="en-US" sz="2400" dirty="0"/>
          </a:p>
          <a:p>
            <a:pPr lvl="1"/>
            <a:r>
              <a:rPr lang="en-US" sz="2000" dirty="0"/>
              <a:t>Annual earnings of exiting students</a:t>
            </a:r>
          </a:p>
          <a:p>
            <a:pPr lvl="1"/>
            <a:r>
              <a:rPr lang="en-US" sz="2000" dirty="0"/>
              <a:t>Students earning living wage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1117714-C3FE-8349-BAED-6AAB7F5A72F8}"/>
              </a:ext>
            </a:extLst>
          </p:cNvPr>
          <p:cNvSpPr txBox="1">
            <a:spLocks/>
          </p:cNvSpPr>
          <p:nvPr/>
        </p:nvSpPr>
        <p:spPr>
          <a:xfrm>
            <a:off x="406682" y="3356030"/>
            <a:ext cx="5233828" cy="1009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3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/>
              <a:t>Unit Accumulation</a:t>
            </a:r>
            <a:endParaRPr lang="en-US" sz="2400" dirty="0"/>
          </a:p>
          <a:p>
            <a:pPr lvl="1"/>
            <a:r>
              <a:rPr lang="en-US" sz="2000" dirty="0"/>
              <a:t>Average units per completed degree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297FEA5-3005-804B-84A7-5B0DAB8B89A3}"/>
              </a:ext>
            </a:extLst>
          </p:cNvPr>
          <p:cNvSpPr txBox="1">
            <a:spLocks/>
          </p:cNvSpPr>
          <p:nvPr/>
        </p:nvSpPr>
        <p:spPr>
          <a:xfrm>
            <a:off x="406681" y="2029047"/>
            <a:ext cx="4874231" cy="12123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2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/>
              <a:t>Transfer</a:t>
            </a:r>
            <a:endParaRPr lang="en-US" sz="2400" dirty="0"/>
          </a:p>
          <a:p>
            <a:pPr lvl="1"/>
            <a:r>
              <a:rPr lang="en-US" sz="2000" dirty="0"/>
              <a:t>ADT Degrees</a:t>
            </a:r>
          </a:p>
          <a:p>
            <a:pPr lvl="1"/>
            <a:r>
              <a:rPr lang="en-US" sz="2000" dirty="0"/>
              <a:t>Transfer to CSU/UC</a:t>
            </a:r>
          </a:p>
        </p:txBody>
      </p:sp>
    </p:spTree>
    <p:extLst>
      <p:ext uri="{BB962C8B-B14F-4D97-AF65-F5344CB8AC3E}">
        <p14:creationId xmlns:p14="http://schemas.microsoft.com/office/powerpoint/2010/main" val="23351879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935102DE-E94D-1C43-B7BB-E221B3A01772}"/>
              </a:ext>
            </a:extLst>
          </p:cNvPr>
          <p:cNvSpPr txBox="1">
            <a:spLocks/>
          </p:cNvSpPr>
          <p:nvPr/>
        </p:nvSpPr>
        <p:spPr>
          <a:xfrm>
            <a:off x="6500053" y="0"/>
            <a:ext cx="4802312" cy="5800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/>
              <a:t>ARC Strategic Plan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CCABA78E-F672-164D-83CB-5003C4530A35}"/>
              </a:ext>
            </a:extLst>
          </p:cNvPr>
          <p:cNvSpPr txBox="1">
            <a:spLocks/>
          </p:cNvSpPr>
          <p:nvPr/>
        </p:nvSpPr>
        <p:spPr>
          <a:xfrm>
            <a:off x="6500057" y="659684"/>
            <a:ext cx="4874231" cy="12547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1</a:t>
            </a:r>
            <a:r>
              <a:rPr lang="en-US" sz="2400" dirty="0"/>
              <a:t> </a:t>
            </a:r>
            <a:r>
              <a:rPr lang="en-US" sz="2400" b="1" dirty="0"/>
              <a:t>Students First</a:t>
            </a:r>
            <a:endParaRPr lang="en-US" sz="2400" dirty="0"/>
          </a:p>
          <a:p>
            <a:pPr lvl="1"/>
            <a:r>
              <a:rPr lang="en-US" sz="2000" dirty="0"/>
              <a:t>Early term success and momentum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6CE7603F-8FB1-6F45-9AEB-29972F823FBE}"/>
              </a:ext>
            </a:extLst>
          </p:cNvPr>
          <p:cNvSpPr txBox="1">
            <a:spLocks/>
          </p:cNvSpPr>
          <p:nvPr/>
        </p:nvSpPr>
        <p:spPr>
          <a:xfrm>
            <a:off x="6500051" y="5787819"/>
            <a:ext cx="4874231" cy="947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Equity</a:t>
            </a:r>
            <a:endParaRPr lang="en-US" sz="2400" dirty="0"/>
          </a:p>
          <a:p>
            <a:pPr lvl="1"/>
            <a:r>
              <a:rPr lang="en-US" sz="2000" dirty="0"/>
              <a:t>Reduce equity gaps for GOALS 1-4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2D80A4B9-6D16-B441-AA17-5D8A877B67EB}"/>
              </a:ext>
            </a:extLst>
          </p:cNvPr>
          <p:cNvSpPr txBox="1">
            <a:spLocks/>
          </p:cNvSpPr>
          <p:nvPr/>
        </p:nvSpPr>
        <p:spPr>
          <a:xfrm>
            <a:off x="6500051" y="4992778"/>
            <a:ext cx="4874231" cy="7950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4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b="1" dirty="0"/>
              <a:t>Vibrancy and Resiliency</a:t>
            </a:r>
            <a:endParaRPr lang="en-US" sz="2400" dirty="0"/>
          </a:p>
          <a:p>
            <a:pPr lvl="1"/>
            <a:r>
              <a:rPr lang="en-US" sz="2000" dirty="0"/>
              <a:t>Climate and governance evaluation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B4F03D2D-76C9-2749-A1A6-96DF3AAA2490}"/>
              </a:ext>
            </a:extLst>
          </p:cNvPr>
          <p:cNvSpPr txBox="1">
            <a:spLocks/>
          </p:cNvSpPr>
          <p:nvPr/>
        </p:nvSpPr>
        <p:spPr>
          <a:xfrm>
            <a:off x="6500050" y="4243815"/>
            <a:ext cx="5233828" cy="850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3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b="1" dirty="0"/>
              <a:t>Exemplary T/L/W Environment</a:t>
            </a:r>
            <a:endParaRPr lang="en-US" sz="2400" dirty="0"/>
          </a:p>
          <a:p>
            <a:pPr lvl="1"/>
            <a:r>
              <a:rPr lang="en-US" sz="2000" dirty="0"/>
              <a:t>Climate and satisfaction surveys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886F4E0E-A4B8-AE47-8834-4C21F55BA46E}"/>
              </a:ext>
            </a:extLst>
          </p:cNvPr>
          <p:cNvSpPr txBox="1">
            <a:spLocks/>
          </p:cNvSpPr>
          <p:nvPr/>
        </p:nvSpPr>
        <p:spPr>
          <a:xfrm>
            <a:off x="6500050" y="1411219"/>
            <a:ext cx="4874231" cy="27372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2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b="1" dirty="0"/>
              <a:t>Clear and Effective Paths</a:t>
            </a:r>
          </a:p>
          <a:p>
            <a:pPr lvl="1"/>
            <a:r>
              <a:rPr lang="en-US" sz="2000" dirty="0"/>
              <a:t>Associate Degrees</a:t>
            </a:r>
          </a:p>
          <a:p>
            <a:pPr lvl="1"/>
            <a:r>
              <a:rPr lang="en-US" sz="2000" dirty="0"/>
              <a:t>Certificates</a:t>
            </a:r>
          </a:p>
          <a:p>
            <a:pPr lvl="1"/>
            <a:r>
              <a:rPr lang="en-US" sz="2000" dirty="0"/>
              <a:t>ADT Degrees</a:t>
            </a:r>
          </a:p>
          <a:p>
            <a:pPr lvl="1"/>
            <a:r>
              <a:rPr lang="en-US" sz="2000" dirty="0"/>
              <a:t>Transfer to CSU</a:t>
            </a:r>
          </a:p>
          <a:p>
            <a:pPr lvl="1"/>
            <a:r>
              <a:rPr lang="en-US" sz="2000" dirty="0"/>
              <a:t>Average units per completed degree</a:t>
            </a:r>
          </a:p>
          <a:p>
            <a:pPr lvl="1"/>
            <a:r>
              <a:rPr lang="en-US" sz="2000" dirty="0"/>
              <a:t>Exiting student employment</a:t>
            </a:r>
          </a:p>
          <a:p>
            <a:pPr lvl="1"/>
            <a:r>
              <a:rPr lang="en-US" sz="2000" dirty="0"/>
              <a:t>Completion rates</a:t>
            </a:r>
          </a:p>
        </p:txBody>
      </p:sp>
    </p:spTree>
    <p:extLst>
      <p:ext uri="{BB962C8B-B14F-4D97-AF65-F5344CB8AC3E}">
        <p14:creationId xmlns:p14="http://schemas.microsoft.com/office/powerpoint/2010/main" val="13290266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F93AEC1-E394-B54B-A03C-6376544FB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680" y="0"/>
            <a:ext cx="5553853" cy="580097"/>
          </a:xfrm>
        </p:spPr>
        <p:txBody>
          <a:bodyPr>
            <a:noAutofit/>
          </a:bodyPr>
          <a:lstStyle/>
          <a:p>
            <a:r>
              <a:rPr lang="en-US" sz="3200" b="1" dirty="0"/>
              <a:t>CCCCO Vision for Success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0458106-2030-584E-83BD-45D4D0908C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685" y="659684"/>
            <a:ext cx="4874231" cy="12547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1</a:t>
            </a:r>
            <a:r>
              <a:rPr lang="en-US" sz="2400" dirty="0"/>
              <a:t> </a:t>
            </a:r>
            <a:r>
              <a:rPr lang="en-US" sz="2400" b="1" dirty="0"/>
              <a:t>Completion</a:t>
            </a:r>
            <a:endParaRPr lang="en-US" sz="2400" dirty="0"/>
          </a:p>
          <a:p>
            <a:pPr lvl="1"/>
            <a:r>
              <a:rPr lang="en-US" sz="2000" dirty="0"/>
              <a:t>Associate Degrees</a:t>
            </a:r>
          </a:p>
          <a:p>
            <a:pPr lvl="1"/>
            <a:r>
              <a:rPr lang="en-US" sz="2000" dirty="0"/>
              <a:t>Certificates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8813871-5515-784F-812A-8F46821C7F2E}"/>
              </a:ext>
            </a:extLst>
          </p:cNvPr>
          <p:cNvSpPr txBox="1">
            <a:spLocks/>
          </p:cNvSpPr>
          <p:nvPr/>
        </p:nvSpPr>
        <p:spPr>
          <a:xfrm>
            <a:off x="406682" y="5735083"/>
            <a:ext cx="4874231" cy="947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5</a:t>
            </a:r>
            <a:r>
              <a:rPr lang="en-US" sz="2400" dirty="0"/>
              <a:t> </a:t>
            </a:r>
            <a:r>
              <a:rPr lang="en-US" sz="2400" b="1" dirty="0"/>
              <a:t>Equity</a:t>
            </a:r>
            <a:endParaRPr lang="en-US" sz="2400" dirty="0"/>
          </a:p>
          <a:p>
            <a:pPr lvl="1"/>
            <a:r>
              <a:rPr lang="en-US" sz="2000" dirty="0"/>
              <a:t>Reduce equity gaps for GOALS 1-4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D2EF695-12E7-1F45-993E-D57E740054C5}"/>
              </a:ext>
            </a:extLst>
          </p:cNvPr>
          <p:cNvSpPr txBox="1">
            <a:spLocks/>
          </p:cNvSpPr>
          <p:nvPr/>
        </p:nvSpPr>
        <p:spPr>
          <a:xfrm>
            <a:off x="406683" y="4438436"/>
            <a:ext cx="4874231" cy="11507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4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/>
              <a:t>Workforce</a:t>
            </a:r>
            <a:endParaRPr lang="en-US" sz="2400" dirty="0"/>
          </a:p>
          <a:p>
            <a:pPr lvl="1"/>
            <a:r>
              <a:rPr lang="en-US" sz="2000" dirty="0"/>
              <a:t>Annual earnings of exiting students</a:t>
            </a:r>
          </a:p>
          <a:p>
            <a:pPr lvl="1"/>
            <a:r>
              <a:rPr lang="en-US" sz="2000" dirty="0"/>
              <a:t>Students earning living wage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14A08B9-E9E7-F342-8E45-6DE63077C9BC}"/>
              </a:ext>
            </a:extLst>
          </p:cNvPr>
          <p:cNvSpPr txBox="1">
            <a:spLocks/>
          </p:cNvSpPr>
          <p:nvPr/>
        </p:nvSpPr>
        <p:spPr>
          <a:xfrm>
            <a:off x="406682" y="3356030"/>
            <a:ext cx="5233828" cy="1009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3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/>
              <a:t>Unit Accumulation</a:t>
            </a:r>
            <a:endParaRPr lang="en-US" sz="2400" dirty="0"/>
          </a:p>
          <a:p>
            <a:pPr lvl="1"/>
            <a:r>
              <a:rPr lang="en-US" sz="2000" dirty="0"/>
              <a:t>Average units per completed degree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C5303D6-00E0-8045-89E2-5E83C4F625CF}"/>
              </a:ext>
            </a:extLst>
          </p:cNvPr>
          <p:cNvSpPr txBox="1">
            <a:spLocks/>
          </p:cNvSpPr>
          <p:nvPr/>
        </p:nvSpPr>
        <p:spPr>
          <a:xfrm>
            <a:off x="406681" y="2029047"/>
            <a:ext cx="4874231" cy="12123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2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/>
              <a:t>Transfer</a:t>
            </a:r>
            <a:endParaRPr lang="en-US" sz="2400" dirty="0"/>
          </a:p>
          <a:p>
            <a:pPr lvl="1"/>
            <a:r>
              <a:rPr lang="en-US" sz="2000" dirty="0"/>
              <a:t>ADT Degrees</a:t>
            </a:r>
          </a:p>
          <a:p>
            <a:pPr lvl="1"/>
            <a:r>
              <a:rPr lang="en-US" sz="2000" dirty="0"/>
              <a:t>Transfer to CSU/UC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935102DE-E94D-1C43-B7BB-E221B3A01772}"/>
              </a:ext>
            </a:extLst>
          </p:cNvPr>
          <p:cNvSpPr txBox="1">
            <a:spLocks/>
          </p:cNvSpPr>
          <p:nvPr/>
        </p:nvSpPr>
        <p:spPr>
          <a:xfrm>
            <a:off x="6500053" y="0"/>
            <a:ext cx="4802312" cy="5800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/>
              <a:t>ARC Strategic Plan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CCABA78E-F672-164D-83CB-5003C4530A35}"/>
              </a:ext>
            </a:extLst>
          </p:cNvPr>
          <p:cNvSpPr txBox="1">
            <a:spLocks/>
          </p:cNvSpPr>
          <p:nvPr/>
        </p:nvSpPr>
        <p:spPr>
          <a:xfrm>
            <a:off x="6500057" y="659684"/>
            <a:ext cx="4874231" cy="12547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1</a:t>
            </a:r>
            <a:r>
              <a:rPr lang="en-US" sz="2400" dirty="0"/>
              <a:t> </a:t>
            </a:r>
            <a:r>
              <a:rPr lang="en-US" sz="2400" b="1" dirty="0"/>
              <a:t>Students First</a:t>
            </a:r>
            <a:endParaRPr lang="en-US" sz="2400" dirty="0"/>
          </a:p>
          <a:p>
            <a:pPr lvl="1"/>
            <a:r>
              <a:rPr lang="en-US" sz="2000" dirty="0"/>
              <a:t>Early term success and momentum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6CE7603F-8FB1-6F45-9AEB-29972F823FBE}"/>
              </a:ext>
            </a:extLst>
          </p:cNvPr>
          <p:cNvSpPr txBox="1">
            <a:spLocks/>
          </p:cNvSpPr>
          <p:nvPr/>
        </p:nvSpPr>
        <p:spPr>
          <a:xfrm>
            <a:off x="6500051" y="5787819"/>
            <a:ext cx="4874231" cy="947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Equity</a:t>
            </a:r>
            <a:endParaRPr lang="en-US" sz="2400" dirty="0"/>
          </a:p>
          <a:p>
            <a:pPr lvl="1"/>
            <a:r>
              <a:rPr lang="en-US" sz="2000" dirty="0"/>
              <a:t>Reduce equity gaps for GOALS 1-4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2D80A4B9-6D16-B441-AA17-5D8A877B67EB}"/>
              </a:ext>
            </a:extLst>
          </p:cNvPr>
          <p:cNvSpPr txBox="1">
            <a:spLocks/>
          </p:cNvSpPr>
          <p:nvPr/>
        </p:nvSpPr>
        <p:spPr>
          <a:xfrm>
            <a:off x="6500051" y="4992778"/>
            <a:ext cx="4874231" cy="7950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4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b="1" dirty="0"/>
              <a:t>Vibrancy and Resiliency</a:t>
            </a:r>
            <a:endParaRPr lang="en-US" sz="2400" dirty="0"/>
          </a:p>
          <a:p>
            <a:pPr lvl="1"/>
            <a:r>
              <a:rPr lang="en-US" sz="2000" dirty="0"/>
              <a:t>Climate and governance evaluation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B4F03D2D-76C9-2749-A1A6-96DF3AAA2490}"/>
              </a:ext>
            </a:extLst>
          </p:cNvPr>
          <p:cNvSpPr txBox="1">
            <a:spLocks/>
          </p:cNvSpPr>
          <p:nvPr/>
        </p:nvSpPr>
        <p:spPr>
          <a:xfrm>
            <a:off x="6500050" y="4243815"/>
            <a:ext cx="5233828" cy="850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3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b="1" dirty="0"/>
              <a:t>Exemplary T/L/W Environment</a:t>
            </a:r>
            <a:endParaRPr lang="en-US" sz="2400" dirty="0"/>
          </a:p>
          <a:p>
            <a:pPr lvl="1"/>
            <a:r>
              <a:rPr lang="en-US" sz="2000" dirty="0"/>
              <a:t>Climate and satisfaction surveys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886F4E0E-A4B8-AE47-8834-4C21F55BA46E}"/>
              </a:ext>
            </a:extLst>
          </p:cNvPr>
          <p:cNvSpPr txBox="1">
            <a:spLocks/>
          </p:cNvSpPr>
          <p:nvPr/>
        </p:nvSpPr>
        <p:spPr>
          <a:xfrm>
            <a:off x="6500050" y="1411219"/>
            <a:ext cx="4874231" cy="27372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2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b="1" dirty="0"/>
              <a:t>Clear and Effective Paths</a:t>
            </a:r>
          </a:p>
          <a:p>
            <a:pPr lvl="1"/>
            <a:r>
              <a:rPr lang="en-US" sz="2000" dirty="0"/>
              <a:t>Associate Degrees</a:t>
            </a:r>
          </a:p>
          <a:p>
            <a:pPr lvl="1"/>
            <a:r>
              <a:rPr lang="en-US" sz="2000" dirty="0"/>
              <a:t>Certificates</a:t>
            </a:r>
          </a:p>
          <a:p>
            <a:pPr lvl="1"/>
            <a:r>
              <a:rPr lang="en-US" sz="2000" dirty="0"/>
              <a:t>ADT Degrees</a:t>
            </a:r>
          </a:p>
          <a:p>
            <a:pPr lvl="1"/>
            <a:r>
              <a:rPr lang="en-US" sz="2000" dirty="0"/>
              <a:t>Transfer to CSU</a:t>
            </a:r>
          </a:p>
          <a:p>
            <a:pPr lvl="1"/>
            <a:r>
              <a:rPr lang="en-US" sz="2000" dirty="0"/>
              <a:t>Average units per completed degree</a:t>
            </a:r>
          </a:p>
          <a:p>
            <a:pPr lvl="1"/>
            <a:r>
              <a:rPr lang="en-US" sz="2000" dirty="0"/>
              <a:t>Exiting student employment</a:t>
            </a:r>
          </a:p>
          <a:p>
            <a:pPr lvl="1"/>
            <a:r>
              <a:rPr lang="en-US" sz="2000" dirty="0"/>
              <a:t>Completion rates</a:t>
            </a:r>
          </a:p>
        </p:txBody>
      </p:sp>
    </p:spTree>
    <p:extLst>
      <p:ext uri="{BB962C8B-B14F-4D97-AF65-F5344CB8AC3E}">
        <p14:creationId xmlns:p14="http://schemas.microsoft.com/office/powerpoint/2010/main" val="3679716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F93AEC1-E394-B54B-A03C-6376544FB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680" y="0"/>
            <a:ext cx="5553853" cy="580097"/>
          </a:xfrm>
        </p:spPr>
        <p:txBody>
          <a:bodyPr>
            <a:noAutofit/>
          </a:bodyPr>
          <a:lstStyle/>
          <a:p>
            <a:r>
              <a:rPr lang="en-US" sz="3200" b="1" dirty="0"/>
              <a:t>CCCCO Vision for Success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0458106-2030-584E-83BD-45D4D0908C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685" y="659684"/>
            <a:ext cx="4874231" cy="12547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1</a:t>
            </a:r>
            <a:r>
              <a:rPr lang="en-US" sz="2400" dirty="0"/>
              <a:t> </a:t>
            </a:r>
            <a:r>
              <a:rPr lang="en-US" sz="2400" b="1" dirty="0"/>
              <a:t>Completion</a:t>
            </a:r>
            <a:endParaRPr lang="en-US" sz="2400" dirty="0"/>
          </a:p>
          <a:p>
            <a:pPr lvl="1"/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Associate Degrees</a:t>
            </a:r>
          </a:p>
          <a:p>
            <a:pPr lvl="1"/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Certificates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8813871-5515-784F-812A-8F46821C7F2E}"/>
              </a:ext>
            </a:extLst>
          </p:cNvPr>
          <p:cNvSpPr txBox="1">
            <a:spLocks/>
          </p:cNvSpPr>
          <p:nvPr/>
        </p:nvSpPr>
        <p:spPr>
          <a:xfrm>
            <a:off x="406682" y="5735083"/>
            <a:ext cx="4874231" cy="947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5</a:t>
            </a:r>
            <a:r>
              <a:rPr lang="en-US" sz="2400" dirty="0"/>
              <a:t> </a:t>
            </a:r>
            <a:r>
              <a:rPr lang="en-US" sz="2400" b="1" dirty="0"/>
              <a:t>Equity</a:t>
            </a:r>
            <a:endParaRPr lang="en-US" sz="2400" dirty="0"/>
          </a:p>
          <a:p>
            <a:pPr lvl="1"/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Reduce equity gaps for GOALS 1-4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D2EF695-12E7-1F45-993E-D57E740054C5}"/>
              </a:ext>
            </a:extLst>
          </p:cNvPr>
          <p:cNvSpPr txBox="1">
            <a:spLocks/>
          </p:cNvSpPr>
          <p:nvPr/>
        </p:nvSpPr>
        <p:spPr>
          <a:xfrm>
            <a:off x="406683" y="4438436"/>
            <a:ext cx="4874231" cy="11507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4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/>
              <a:t>Workforce</a:t>
            </a:r>
            <a:endParaRPr lang="en-US" sz="2400" dirty="0"/>
          </a:p>
          <a:p>
            <a:pPr lvl="1"/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Annual earnings of exiting students</a:t>
            </a:r>
          </a:p>
          <a:p>
            <a:pPr lvl="1"/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Students earning living wage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14A08B9-E9E7-F342-8E45-6DE63077C9BC}"/>
              </a:ext>
            </a:extLst>
          </p:cNvPr>
          <p:cNvSpPr txBox="1">
            <a:spLocks/>
          </p:cNvSpPr>
          <p:nvPr/>
        </p:nvSpPr>
        <p:spPr>
          <a:xfrm>
            <a:off x="406682" y="3356030"/>
            <a:ext cx="5233828" cy="1009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3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/>
              <a:t>Unit Accumulation</a:t>
            </a:r>
            <a:endParaRPr lang="en-US" sz="2400" dirty="0"/>
          </a:p>
          <a:p>
            <a:pPr lvl="1"/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Average units per completed degree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C5303D6-00E0-8045-89E2-5E83C4F625CF}"/>
              </a:ext>
            </a:extLst>
          </p:cNvPr>
          <p:cNvSpPr txBox="1">
            <a:spLocks/>
          </p:cNvSpPr>
          <p:nvPr/>
        </p:nvSpPr>
        <p:spPr>
          <a:xfrm>
            <a:off x="406681" y="2029047"/>
            <a:ext cx="4874231" cy="12123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2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/>
              <a:t>Transfer</a:t>
            </a:r>
            <a:endParaRPr lang="en-US" sz="2400" dirty="0"/>
          </a:p>
          <a:p>
            <a:pPr lvl="1"/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ADT Degrees</a:t>
            </a:r>
          </a:p>
          <a:p>
            <a:pPr lvl="1"/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Transfer to CSU/UC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935102DE-E94D-1C43-B7BB-E221B3A01772}"/>
              </a:ext>
            </a:extLst>
          </p:cNvPr>
          <p:cNvSpPr txBox="1">
            <a:spLocks/>
          </p:cNvSpPr>
          <p:nvPr/>
        </p:nvSpPr>
        <p:spPr>
          <a:xfrm>
            <a:off x="6500053" y="0"/>
            <a:ext cx="4802312" cy="5800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/>
              <a:t>ARC Strategic Plan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CCABA78E-F672-164D-83CB-5003C4530A35}"/>
              </a:ext>
            </a:extLst>
          </p:cNvPr>
          <p:cNvSpPr txBox="1">
            <a:spLocks/>
          </p:cNvSpPr>
          <p:nvPr/>
        </p:nvSpPr>
        <p:spPr>
          <a:xfrm>
            <a:off x="6500057" y="659684"/>
            <a:ext cx="4874231" cy="12547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1</a:t>
            </a:r>
            <a:r>
              <a:rPr lang="en-US" sz="2400" dirty="0"/>
              <a:t> </a:t>
            </a:r>
            <a:r>
              <a:rPr lang="en-US" sz="2400" b="1" dirty="0"/>
              <a:t>Students First</a:t>
            </a:r>
            <a:endParaRPr lang="en-US" sz="2400" dirty="0"/>
          </a:p>
          <a:p>
            <a:pPr lvl="1"/>
            <a:r>
              <a:rPr lang="en-US" sz="2000" dirty="0"/>
              <a:t>Early term success and momentum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6CE7603F-8FB1-6F45-9AEB-29972F823FBE}"/>
              </a:ext>
            </a:extLst>
          </p:cNvPr>
          <p:cNvSpPr txBox="1">
            <a:spLocks/>
          </p:cNvSpPr>
          <p:nvPr/>
        </p:nvSpPr>
        <p:spPr>
          <a:xfrm>
            <a:off x="6500051" y="5787819"/>
            <a:ext cx="4874231" cy="947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Equity</a:t>
            </a:r>
            <a:endParaRPr lang="en-US" sz="2400" dirty="0"/>
          </a:p>
          <a:p>
            <a:pPr lvl="1"/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Reduce equity gaps for GOALS 1-4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2D80A4B9-6D16-B441-AA17-5D8A877B67EB}"/>
              </a:ext>
            </a:extLst>
          </p:cNvPr>
          <p:cNvSpPr txBox="1">
            <a:spLocks/>
          </p:cNvSpPr>
          <p:nvPr/>
        </p:nvSpPr>
        <p:spPr>
          <a:xfrm>
            <a:off x="6500051" y="4992778"/>
            <a:ext cx="4874231" cy="7950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4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b="1" dirty="0"/>
              <a:t>Vibrancy and Resiliency</a:t>
            </a:r>
            <a:endParaRPr lang="en-US" sz="2400" dirty="0"/>
          </a:p>
          <a:p>
            <a:pPr lvl="1"/>
            <a:r>
              <a:rPr lang="en-US" sz="2000" dirty="0"/>
              <a:t>Climate and governance evaluation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B4F03D2D-76C9-2749-A1A6-96DF3AAA2490}"/>
              </a:ext>
            </a:extLst>
          </p:cNvPr>
          <p:cNvSpPr txBox="1">
            <a:spLocks/>
          </p:cNvSpPr>
          <p:nvPr/>
        </p:nvSpPr>
        <p:spPr>
          <a:xfrm>
            <a:off x="6500050" y="4243815"/>
            <a:ext cx="5233828" cy="850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3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b="1" dirty="0"/>
              <a:t>Exemplary T/L/W Environment</a:t>
            </a:r>
            <a:endParaRPr lang="en-US" sz="2400" dirty="0"/>
          </a:p>
          <a:p>
            <a:pPr lvl="1"/>
            <a:r>
              <a:rPr lang="en-US" sz="2000" dirty="0"/>
              <a:t>Climate and satisfaction surveys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886F4E0E-A4B8-AE47-8834-4C21F55BA46E}"/>
              </a:ext>
            </a:extLst>
          </p:cNvPr>
          <p:cNvSpPr txBox="1">
            <a:spLocks/>
          </p:cNvSpPr>
          <p:nvPr/>
        </p:nvSpPr>
        <p:spPr>
          <a:xfrm>
            <a:off x="6500050" y="1411219"/>
            <a:ext cx="4874231" cy="27372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2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b="1" dirty="0"/>
              <a:t>Clear and Effective Paths</a:t>
            </a:r>
          </a:p>
          <a:p>
            <a:pPr lvl="1"/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Associate Degrees</a:t>
            </a:r>
          </a:p>
          <a:p>
            <a:pPr lvl="1"/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Certificates</a:t>
            </a:r>
          </a:p>
          <a:p>
            <a:pPr lvl="1"/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ADT Degrees</a:t>
            </a:r>
          </a:p>
          <a:p>
            <a:pPr lvl="1"/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Transfer to CSU</a:t>
            </a:r>
          </a:p>
          <a:p>
            <a:pPr lvl="1"/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Average units per completed degree</a:t>
            </a:r>
          </a:p>
          <a:p>
            <a:pPr lvl="1"/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Exiting student employment</a:t>
            </a:r>
          </a:p>
          <a:p>
            <a:pPr lvl="1"/>
            <a:r>
              <a:rPr lang="en-US" sz="2000" dirty="0"/>
              <a:t>Completion rates</a:t>
            </a:r>
          </a:p>
        </p:txBody>
      </p:sp>
    </p:spTree>
    <p:extLst>
      <p:ext uri="{BB962C8B-B14F-4D97-AF65-F5344CB8AC3E}">
        <p14:creationId xmlns:p14="http://schemas.microsoft.com/office/powerpoint/2010/main" val="15448492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EB0796-6A60-D845-A3F7-448DE9A28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681" y="0"/>
            <a:ext cx="4802312" cy="580097"/>
          </a:xfrm>
        </p:spPr>
        <p:txBody>
          <a:bodyPr>
            <a:noAutofit/>
          </a:bodyPr>
          <a:lstStyle/>
          <a:p>
            <a:r>
              <a:rPr lang="en-US" sz="3200" b="1" dirty="0"/>
              <a:t>CCCCO Vision for Success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0B8BA-B19B-7F47-8BAF-7CCA0550D1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685" y="659684"/>
            <a:ext cx="4874231" cy="12547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1</a:t>
            </a:r>
            <a:r>
              <a:rPr lang="en-US" sz="2400" dirty="0"/>
              <a:t> </a:t>
            </a:r>
            <a:r>
              <a:rPr lang="en-US" sz="2400" b="1" dirty="0"/>
              <a:t>Completion</a:t>
            </a:r>
          </a:p>
          <a:p>
            <a:pPr lvl="1"/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Increase by 20%</a:t>
            </a:r>
            <a:endParaRPr lang="en-US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93869E3-2B2C-DE47-B05F-84C9BC99DECA}"/>
              </a:ext>
            </a:extLst>
          </p:cNvPr>
          <p:cNvSpPr txBox="1">
            <a:spLocks/>
          </p:cNvSpPr>
          <p:nvPr/>
        </p:nvSpPr>
        <p:spPr>
          <a:xfrm>
            <a:off x="406682" y="5735083"/>
            <a:ext cx="4874231" cy="947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5</a:t>
            </a:r>
            <a:r>
              <a:rPr lang="en-US" sz="2400" dirty="0"/>
              <a:t> </a:t>
            </a:r>
            <a:r>
              <a:rPr lang="en-US" sz="2400" b="1" dirty="0"/>
              <a:t>Equity</a:t>
            </a:r>
          </a:p>
          <a:p>
            <a:pPr lvl="1"/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Reduce gaps by 40%</a:t>
            </a:r>
            <a:endParaRPr lang="en-US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EF0F667-BF8B-8B42-A902-451D8FFCB10C}"/>
              </a:ext>
            </a:extLst>
          </p:cNvPr>
          <p:cNvSpPr txBox="1">
            <a:spLocks/>
          </p:cNvSpPr>
          <p:nvPr/>
        </p:nvSpPr>
        <p:spPr>
          <a:xfrm>
            <a:off x="406683" y="4438436"/>
            <a:ext cx="4874231" cy="11507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4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/>
              <a:t>Workforce</a:t>
            </a:r>
          </a:p>
          <a:p>
            <a:pPr lvl="1"/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Increase by 10%</a:t>
            </a:r>
            <a:endParaRPr lang="en-US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1117714-C3FE-8349-BAED-6AAB7F5A72F8}"/>
              </a:ext>
            </a:extLst>
          </p:cNvPr>
          <p:cNvSpPr txBox="1">
            <a:spLocks/>
          </p:cNvSpPr>
          <p:nvPr/>
        </p:nvSpPr>
        <p:spPr>
          <a:xfrm>
            <a:off x="406682" y="3356030"/>
            <a:ext cx="5233828" cy="1009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3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/>
              <a:t>Unit Accumulation</a:t>
            </a:r>
          </a:p>
          <a:p>
            <a:pPr lvl="1"/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Decrease by 10%</a:t>
            </a:r>
            <a:endParaRPr lang="en-US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297FEA5-3005-804B-84A7-5B0DAB8B89A3}"/>
              </a:ext>
            </a:extLst>
          </p:cNvPr>
          <p:cNvSpPr txBox="1">
            <a:spLocks/>
          </p:cNvSpPr>
          <p:nvPr/>
        </p:nvSpPr>
        <p:spPr>
          <a:xfrm>
            <a:off x="406681" y="2029047"/>
            <a:ext cx="4874231" cy="12123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GOAL 2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/>
              <a:t>Transfer</a:t>
            </a:r>
          </a:p>
          <a:p>
            <a:pPr lvl="1"/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Increase by 35%</a:t>
            </a:r>
            <a:endParaRPr lang="en-US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5F26B99-5F34-2040-B6DB-5400837C281B}"/>
              </a:ext>
            </a:extLst>
          </p:cNvPr>
          <p:cNvSpPr txBox="1">
            <a:spLocks/>
          </p:cNvSpPr>
          <p:nvPr/>
        </p:nvSpPr>
        <p:spPr>
          <a:xfrm>
            <a:off x="6500053" y="0"/>
            <a:ext cx="4802312" cy="5800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/>
              <a:t>ARC Strategic Plan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75ECAD85-6C7F-6346-98FB-2142EC5E2069}"/>
              </a:ext>
            </a:extLst>
          </p:cNvPr>
          <p:cNvSpPr txBox="1">
            <a:spLocks/>
          </p:cNvSpPr>
          <p:nvPr/>
        </p:nvSpPr>
        <p:spPr>
          <a:xfrm>
            <a:off x="6500057" y="659684"/>
            <a:ext cx="4874231" cy="12547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1</a:t>
            </a:r>
            <a:r>
              <a:rPr lang="en-US" sz="2400" dirty="0"/>
              <a:t> </a:t>
            </a:r>
            <a:r>
              <a:rPr lang="en-US" sz="2400" b="1" dirty="0"/>
              <a:t>Students First</a:t>
            </a:r>
          </a:p>
          <a:p>
            <a:pPr marL="457200" lvl="1" indent="0">
              <a:buNone/>
            </a:pPr>
            <a:r>
              <a:rPr lang="en-US" sz="2000" b="1" dirty="0"/>
              <a:t>	Increase early success by 5%</a:t>
            </a:r>
            <a:endParaRPr lang="en-US" sz="2000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3AC72BA-2DF9-0A48-BCD0-D387DA38010B}"/>
              </a:ext>
            </a:extLst>
          </p:cNvPr>
          <p:cNvSpPr txBox="1">
            <a:spLocks/>
          </p:cNvSpPr>
          <p:nvPr/>
        </p:nvSpPr>
        <p:spPr>
          <a:xfrm>
            <a:off x="6500051" y="4992778"/>
            <a:ext cx="4874231" cy="7950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4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b="1" dirty="0"/>
              <a:t>Vibrancy and Resiliency</a:t>
            </a:r>
            <a:endParaRPr lang="en-US" sz="2400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51BF526-A58F-9443-9B26-B3481F1FF18B}"/>
              </a:ext>
            </a:extLst>
          </p:cNvPr>
          <p:cNvSpPr txBox="1">
            <a:spLocks/>
          </p:cNvSpPr>
          <p:nvPr/>
        </p:nvSpPr>
        <p:spPr>
          <a:xfrm>
            <a:off x="6500050" y="4243815"/>
            <a:ext cx="5233828" cy="850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3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b="1" dirty="0"/>
              <a:t>Exemplary T/L/W Environment</a:t>
            </a:r>
            <a:endParaRPr lang="en-US" sz="2400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6E4F2AC-DA48-A241-AD76-97BAB7C8F3C6}"/>
              </a:ext>
            </a:extLst>
          </p:cNvPr>
          <p:cNvSpPr txBox="1">
            <a:spLocks/>
          </p:cNvSpPr>
          <p:nvPr/>
        </p:nvSpPr>
        <p:spPr>
          <a:xfrm>
            <a:off x="6464093" y="1611612"/>
            <a:ext cx="4874231" cy="27372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C00000"/>
                </a:solidFill>
              </a:rPr>
              <a:t>GOAL 2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b="1" dirty="0"/>
              <a:t>Clear and Effective Paths</a:t>
            </a:r>
          </a:p>
          <a:p>
            <a:pPr marL="0" indent="0">
              <a:buNone/>
            </a:pPr>
            <a:endParaRPr lang="en-US" sz="2400" b="1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159A4E97-7871-564A-809D-49A7399FEFBA}"/>
              </a:ext>
            </a:extLst>
          </p:cNvPr>
          <p:cNvSpPr txBox="1">
            <a:spLocks/>
          </p:cNvSpPr>
          <p:nvPr/>
        </p:nvSpPr>
        <p:spPr>
          <a:xfrm>
            <a:off x="6500051" y="5787819"/>
            <a:ext cx="4874231" cy="947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Equity</a:t>
            </a:r>
            <a:endParaRPr lang="en-US" sz="2400" dirty="0"/>
          </a:p>
          <a:p>
            <a:pPr marL="457200" lvl="1" indent="0">
              <a:buNone/>
            </a:pP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	Reduce gaps by 40%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BFF4925-04B3-B546-956A-CD2DD83EC086}"/>
              </a:ext>
            </a:extLst>
          </p:cNvPr>
          <p:cNvCxnSpPr>
            <a:cxnSpLocks/>
          </p:cNvCxnSpPr>
          <p:nvPr/>
        </p:nvCxnSpPr>
        <p:spPr>
          <a:xfrm>
            <a:off x="3031067" y="1092200"/>
            <a:ext cx="4275666" cy="1210733"/>
          </a:xfrm>
          <a:prstGeom prst="line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D67C246-2E88-0B4C-8517-7C600E9B5CE8}"/>
              </a:ext>
            </a:extLst>
          </p:cNvPr>
          <p:cNvCxnSpPr>
            <a:cxnSpLocks/>
          </p:cNvCxnSpPr>
          <p:nvPr/>
        </p:nvCxnSpPr>
        <p:spPr>
          <a:xfrm>
            <a:off x="3462867" y="6344443"/>
            <a:ext cx="3776133" cy="0"/>
          </a:xfrm>
          <a:prstGeom prst="line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FDD23A7-2FCF-C34C-A41F-7440CF15EF51}"/>
              </a:ext>
            </a:extLst>
          </p:cNvPr>
          <p:cNvCxnSpPr>
            <a:cxnSpLocks/>
          </p:cNvCxnSpPr>
          <p:nvPr/>
        </p:nvCxnSpPr>
        <p:spPr>
          <a:xfrm>
            <a:off x="2963333" y="2379133"/>
            <a:ext cx="4275667" cy="290583"/>
          </a:xfrm>
          <a:prstGeom prst="line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FCC9FA7-D26C-C44A-9212-4C239FA259E7}"/>
              </a:ext>
            </a:extLst>
          </p:cNvPr>
          <p:cNvCxnSpPr>
            <a:cxnSpLocks/>
          </p:cNvCxnSpPr>
          <p:nvPr/>
        </p:nvCxnSpPr>
        <p:spPr>
          <a:xfrm flipV="1">
            <a:off x="3979333" y="3002136"/>
            <a:ext cx="3259667" cy="596197"/>
          </a:xfrm>
          <a:prstGeom prst="line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D0A55EA-414E-084A-BCC7-D23B09A0814E}"/>
              </a:ext>
            </a:extLst>
          </p:cNvPr>
          <p:cNvCxnSpPr>
            <a:cxnSpLocks/>
          </p:cNvCxnSpPr>
          <p:nvPr/>
        </p:nvCxnSpPr>
        <p:spPr>
          <a:xfrm flipV="1">
            <a:off x="3031067" y="3341741"/>
            <a:ext cx="4275666" cy="1391126"/>
          </a:xfrm>
          <a:prstGeom prst="line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B2A37F25-DA77-C543-B717-AED356CCC04D}"/>
              </a:ext>
            </a:extLst>
          </p:cNvPr>
          <p:cNvSpPr/>
          <p:nvPr/>
        </p:nvSpPr>
        <p:spPr>
          <a:xfrm>
            <a:off x="6964508" y="2059279"/>
            <a:ext cx="36238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Increase Completion by 20%</a:t>
            </a:r>
            <a:endParaRPr lang="en-US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16F4880-FEB4-0C4D-8984-ADD1A0828146}"/>
              </a:ext>
            </a:extLst>
          </p:cNvPr>
          <p:cNvSpPr/>
          <p:nvPr/>
        </p:nvSpPr>
        <p:spPr>
          <a:xfrm>
            <a:off x="6964508" y="2407385"/>
            <a:ext cx="32792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Increase Transfer by 35%</a:t>
            </a:r>
            <a:endParaRPr lang="en-US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B051794-3581-5F41-A8C7-47526491F6C5}"/>
              </a:ext>
            </a:extLst>
          </p:cNvPr>
          <p:cNvSpPr/>
          <p:nvPr/>
        </p:nvSpPr>
        <p:spPr>
          <a:xfrm>
            <a:off x="6961617" y="2735449"/>
            <a:ext cx="30594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Decrease Units by 10%</a:t>
            </a:r>
            <a:endParaRPr lang="en-US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5E84164-AE1B-DB44-9D40-C53748127E66}"/>
              </a:ext>
            </a:extLst>
          </p:cNvPr>
          <p:cNvSpPr/>
          <p:nvPr/>
        </p:nvSpPr>
        <p:spPr>
          <a:xfrm>
            <a:off x="6964508" y="3074162"/>
            <a:ext cx="37705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Increase Employment by 10%</a:t>
            </a:r>
            <a:endParaRPr lang="en-US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60414D5-37B8-504B-9708-022E7F9AA60E}"/>
              </a:ext>
            </a:extLst>
          </p:cNvPr>
          <p:cNvSpPr/>
          <p:nvPr/>
        </p:nvSpPr>
        <p:spPr>
          <a:xfrm>
            <a:off x="6961617" y="3464890"/>
            <a:ext cx="50826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2000" b="1" dirty="0"/>
              <a:t>Increase Completion/Transfer rates by 5%</a:t>
            </a:r>
            <a:endParaRPr lang="en-US" sz="2000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C886CE15-BF56-A244-994E-C4B14377C0BD}"/>
              </a:ext>
            </a:extLst>
          </p:cNvPr>
          <p:cNvSpPr/>
          <p:nvPr/>
        </p:nvSpPr>
        <p:spPr>
          <a:xfrm>
            <a:off x="7510933" y="4632684"/>
            <a:ext cx="17331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TBD spring 2019</a:t>
            </a:r>
            <a:endParaRPr lang="en-US" i="1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C011D73B-42E9-BB4F-9CF6-BA29F52F87FA}"/>
              </a:ext>
            </a:extLst>
          </p:cNvPr>
          <p:cNvSpPr/>
          <p:nvPr/>
        </p:nvSpPr>
        <p:spPr>
          <a:xfrm>
            <a:off x="7510933" y="5453463"/>
            <a:ext cx="1742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TBD spring 2019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6055467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568</Words>
  <Application>Microsoft Macintosh PowerPoint</Application>
  <PresentationFormat>Widescreen</PresentationFormat>
  <Paragraphs>149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CCCCO Vision for Success Alignment with  ARC Strategic Plan</vt:lpstr>
      <vt:lpstr>CCCCO Vision for Success</vt:lpstr>
      <vt:lpstr>PowerPoint Presentation</vt:lpstr>
      <vt:lpstr>CCCCO Vision for Success</vt:lpstr>
      <vt:lpstr>CCCCO Vision for Success</vt:lpstr>
      <vt:lpstr>PowerPoint Presentation</vt:lpstr>
      <vt:lpstr>CCCCO Vision for Success</vt:lpstr>
      <vt:lpstr>CCCCO Vision for Success</vt:lpstr>
      <vt:lpstr>CCCCO Vision for Success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Karp, Adam</dc:creator>
  <cp:lastModifiedBy>Karp, Adam</cp:lastModifiedBy>
  <cp:revision>23</cp:revision>
  <dcterms:created xsi:type="dcterms:W3CDTF">2019-02-08T19:38:23Z</dcterms:created>
  <dcterms:modified xsi:type="dcterms:W3CDTF">2019-02-09T01:32:39Z</dcterms:modified>
</cp:coreProperties>
</file>