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5"/>
    <p:sldMasterId id="2147483671"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Lst>
  <p:sldSz cy="5143500" cx="9144000"/>
  <p:notesSz cx="6858000" cy="9144000"/>
  <p:embeddedFontLst>
    <p:embeddedFont>
      <p:font typeface="Helvetica Neue"/>
      <p:regular r:id="rId38"/>
      <p:bold r:id="rId39"/>
      <p:italic r:id="rId40"/>
      <p:boldItalic r:id="rId4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1F31239-BDF3-44C5-A02B-A86A189F31A3}">
  <a:tblStyle styleId="{A1F31239-BDF3-44C5-A02B-A86A189F31A3}"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F31E9B9B-844E-4FAA-8C91-766E2E143F94}" styleName="Table_1">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2ED5BE60-1D33-4E43-8079-D5323C86AD42}" styleName="Table_2">
    <a:wholeTbl>
      <a:tcTxStyle>
        <a:font>
          <a:latin typeface="Arial"/>
          <a:ea typeface="Arial"/>
          <a:cs typeface="Arial"/>
        </a:font>
        <a:srgbClr val="000000"/>
      </a:tcTxStyle>
      <a:tcStyle>
        <a:tcBdr>
          <a:left>
            <a:ln cap="flat" cmpd="sng" w="12700">
              <a:solidFill>
                <a:srgbClr val="000000"/>
              </a:solidFill>
              <a:prstDash val="solid"/>
              <a:round/>
              <a:headEnd len="sm" w="sm" type="none"/>
              <a:tailEnd len="sm" w="sm" type="none"/>
            </a:ln>
          </a:left>
          <a:right>
            <a:ln cap="flat" cmpd="sng" w="12700">
              <a:solidFill>
                <a:srgbClr val="000000"/>
              </a:solidFill>
              <a:prstDash val="solid"/>
              <a:round/>
              <a:headEnd len="sm" w="sm" type="none"/>
              <a:tailEnd len="sm" w="sm" type="none"/>
            </a:ln>
          </a:right>
          <a:top>
            <a:ln cap="flat" cmpd="sng" w="12700">
              <a:solidFill>
                <a:srgbClr val="000000"/>
              </a:solidFill>
              <a:prstDash val="solid"/>
              <a:round/>
              <a:headEnd len="sm" w="sm" type="none"/>
              <a:tailEnd len="sm" w="sm" type="none"/>
            </a:ln>
          </a:top>
          <a:bottom>
            <a:ln cap="flat" cmpd="sng" w="12700">
              <a:solidFill>
                <a:srgbClr val="000000"/>
              </a:solidFill>
              <a:prstDash val="solid"/>
              <a:round/>
              <a:headEnd len="sm" w="sm" type="none"/>
              <a:tailEnd len="sm" w="sm" type="none"/>
            </a:ln>
          </a:bottom>
          <a:insideH>
            <a:ln cap="flat" cmpd="sng" w="12700">
              <a:solidFill>
                <a:srgbClr val="000000"/>
              </a:solidFill>
              <a:prstDash val="solid"/>
              <a:round/>
              <a:headEnd len="sm" w="sm" type="none"/>
              <a:tailEnd len="sm" w="sm" type="none"/>
            </a:ln>
          </a:insideH>
          <a:insideV>
            <a:ln cap="flat" cmpd="sng" w="1270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HelveticaNeue-italic.fntdata"/><Relationship Id="rId20" Type="http://schemas.openxmlformats.org/officeDocument/2006/relationships/slide" Target="slides/slide13.xml"/><Relationship Id="rId41" Type="http://schemas.openxmlformats.org/officeDocument/2006/relationships/font" Target="fonts/HelveticaNeue-boldItalic.fntdata"/><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font" Target="fonts/HelveticaNeue-bold.fntdata"/><Relationship Id="rId16" Type="http://schemas.openxmlformats.org/officeDocument/2006/relationships/slide" Target="slides/slide9.xml"/><Relationship Id="rId38" Type="http://schemas.openxmlformats.org/officeDocument/2006/relationships/font" Target="fonts/HelveticaNeue-regular.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18935d6b6d7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18935d6b6d7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753dfa38d9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3753dfa38d9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sz="1200">
              <a:solidFill>
                <a:schemeClr val="dk1"/>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18935d6b6d7_0_3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 name="Google Shape;118;g18935d6b6d7_0_3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1200">
                <a:solidFill>
                  <a:schemeClr val="dk1"/>
                </a:solidFill>
                <a:latin typeface="Helvetica Neue"/>
                <a:ea typeface="Helvetica Neue"/>
                <a:cs typeface="Helvetica Neue"/>
                <a:sym typeface="Helvetica Neue"/>
              </a:rPr>
              <a:t>Agenda</a:t>
            </a:r>
            <a:endParaRPr b="1" sz="1200">
              <a:solidFill>
                <a:schemeClr val="dk1"/>
              </a:solidFill>
              <a:latin typeface="Helvetica Neue"/>
              <a:ea typeface="Helvetica Neue"/>
              <a:cs typeface="Helvetica Neue"/>
              <a:sym typeface="Helvetica Neue"/>
            </a:endParaRPr>
          </a:p>
          <a:p>
            <a:pPr indent="0" lvl="0" marL="0" rtl="0" algn="l">
              <a:lnSpc>
                <a:spcPct val="115000"/>
              </a:lnSpc>
              <a:spcBef>
                <a:spcPts val="0"/>
              </a:spcBef>
              <a:spcAft>
                <a:spcPts val="0"/>
              </a:spcAft>
              <a:buNone/>
            </a:pPr>
            <a:r>
              <a:t/>
            </a:r>
            <a:endParaRPr b="1" sz="1200">
              <a:solidFill>
                <a:schemeClr val="dk1"/>
              </a:solidFill>
              <a:latin typeface="Helvetica Neue"/>
              <a:ea typeface="Helvetica Neue"/>
              <a:cs typeface="Helvetica Neue"/>
              <a:sym typeface="Helvetica Neue"/>
            </a:endParaRPr>
          </a:p>
          <a:p>
            <a:pPr indent="0" lvl="0" marL="0" rtl="0" algn="l">
              <a:lnSpc>
                <a:spcPct val="115000"/>
              </a:lnSpc>
              <a:spcBef>
                <a:spcPts val="0"/>
              </a:spcBef>
              <a:spcAft>
                <a:spcPts val="0"/>
              </a:spcAft>
              <a:buClr>
                <a:schemeClr val="dk1"/>
              </a:buClr>
              <a:buSzPts val="1100"/>
              <a:buFont typeface="Arial"/>
              <a:buNone/>
            </a:pPr>
            <a:r>
              <a:rPr lang="en" sz="1200">
                <a:solidFill>
                  <a:schemeClr val="dk1"/>
                </a:solidFill>
              </a:rPr>
              <a:t>Intro - 5 min</a:t>
            </a:r>
            <a:endParaRPr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sz="1200">
                <a:solidFill>
                  <a:schemeClr val="dk1"/>
                </a:solidFill>
              </a:rPr>
              <a:t>Background - 10 - 12 min</a:t>
            </a:r>
            <a:endParaRPr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sz="1200">
                <a:solidFill>
                  <a:schemeClr val="dk1"/>
                </a:solidFill>
              </a:rPr>
              <a:t>Key Findings - 20 </a:t>
            </a:r>
            <a:r>
              <a:rPr lang="en" sz="1200">
                <a:solidFill>
                  <a:schemeClr val="dk1"/>
                </a:solidFill>
              </a:rPr>
              <a:t>min</a:t>
            </a:r>
            <a:endParaRPr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sz="1200">
                <a:solidFill>
                  <a:schemeClr val="dk1"/>
                </a:solidFill>
              </a:rPr>
              <a:t>A Way Forward - 10-12 min</a:t>
            </a:r>
            <a:endParaRPr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sz="1200">
                <a:solidFill>
                  <a:schemeClr val="dk1"/>
                </a:solidFill>
              </a:rPr>
              <a:t>Next Steps/Discussion - 10 min</a:t>
            </a:r>
            <a:endParaRPr sz="1200">
              <a:solidFill>
                <a:schemeClr val="dk1"/>
              </a:solidFill>
              <a:latin typeface="Helvetica Neue"/>
              <a:ea typeface="Helvetica Neue"/>
              <a:cs typeface="Helvetica Neue"/>
              <a:sym typeface="Helvetica Neue"/>
            </a:endParaRPr>
          </a:p>
          <a:p>
            <a:pPr indent="0" lvl="0" marL="0" rtl="0" algn="l">
              <a:lnSpc>
                <a:spcPct val="115000"/>
              </a:lnSpc>
              <a:spcBef>
                <a:spcPts val="1200"/>
              </a:spcBef>
              <a:spcAft>
                <a:spcPts val="0"/>
              </a:spcAft>
              <a:buNone/>
            </a:pPr>
            <a:r>
              <a:t/>
            </a:r>
            <a:endParaRPr sz="1200">
              <a:solidFill>
                <a:schemeClr val="dk1"/>
              </a:solidFill>
              <a:latin typeface="Helvetica Neue"/>
              <a:ea typeface="Helvetica Neue"/>
              <a:cs typeface="Helvetica Neue"/>
              <a:sym typeface="Helvetica Neue"/>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8935d6b6d7_0_3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8935d6b6d7_0_3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200">
                <a:solidFill>
                  <a:schemeClr val="dk1"/>
                </a:solidFill>
              </a:rPr>
              <a:t>To refresh us on the context for this project, in alignment with the District Board Goal 2 of conducting an Equity Assessment Project, Hotep Consultants was invited by the District Office and </a:t>
            </a:r>
            <a:r>
              <a:rPr lang="en" sz="1200">
                <a:solidFill>
                  <a:schemeClr val="dk1"/>
                </a:solidFill>
              </a:rPr>
              <a:t>ARC</a:t>
            </a:r>
            <a:r>
              <a:rPr lang="en" sz="1200">
                <a:solidFill>
                  <a:schemeClr val="dk1"/>
                </a:solidFill>
              </a:rPr>
              <a:t> to </a:t>
            </a:r>
            <a:r>
              <a:rPr lang="en" sz="1200">
                <a:solidFill>
                  <a:schemeClr val="dk1"/>
                </a:solidFill>
              </a:rPr>
              <a:t>facilitate</a:t>
            </a:r>
            <a:r>
              <a:rPr lang="en" sz="1200">
                <a:solidFill>
                  <a:schemeClr val="dk1"/>
                </a:solidFill>
              </a:rPr>
              <a:t> an </a:t>
            </a:r>
            <a:r>
              <a:rPr i="1" lang="en" sz="1200">
                <a:solidFill>
                  <a:schemeClr val="dk1"/>
                </a:solidFill>
              </a:rPr>
              <a:t>Equitable Outcomes Assessment </a:t>
            </a:r>
            <a:r>
              <a:rPr lang="en" sz="1200">
                <a:solidFill>
                  <a:schemeClr val="dk1"/>
                </a:solidFill>
              </a:rPr>
              <a:t>to examine practices, policies, and assessments at the college to identify any potential barriers to student success with special attention to how those barriers impact </a:t>
            </a:r>
            <a:r>
              <a:rPr lang="en" sz="1200">
                <a:solidFill>
                  <a:schemeClr val="dk1"/>
                </a:solidFill>
              </a:rPr>
              <a:t>disproportionately impacted students. To goal of this process was to assess current practices including existing equity centered efforts, provide recommendations, and help ensure that equity is embedded in all areas of the college. </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lang="en" sz="1200">
                <a:solidFill>
                  <a:schemeClr val="dk1"/>
                </a:solidFill>
              </a:rPr>
              <a:t>In the spring we collected three sets of data from a document analysis, a student survey, employee survey and focus group discussions. </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lang="en" sz="1200">
                <a:solidFill>
                  <a:schemeClr val="dk1"/>
                </a:solidFill>
              </a:rPr>
              <a:t>During the summer we analyzed the data and this semester we’re presenting findings with the goal of providing the college with a final report at the end of the semester. </a:t>
            </a:r>
            <a:endParaRPr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1200">
              <a:solidFill>
                <a:schemeClr val="dk1"/>
              </a:solidFill>
              <a:latin typeface="Helvetica Neue"/>
              <a:ea typeface="Helvetica Neue"/>
              <a:cs typeface="Helvetica Neue"/>
              <a:sym typeface="Helvetica Neue"/>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18935d6b6d7_0_3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 name="Google Shape;136;g18935d6b6d7_0_3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1200"/>
              <a:t>To help ground us in this presentation, on the screen we’ve shared our organizations definition of equity </a:t>
            </a:r>
            <a:r>
              <a:rPr lang="en" sz="1200"/>
              <a:t>which</a:t>
            </a:r>
            <a:r>
              <a:rPr lang="en" sz="1200"/>
              <a:t> was read during the focus group discussions.</a:t>
            </a:r>
            <a:endParaRPr sz="1200"/>
          </a:p>
          <a:p>
            <a:pPr indent="0" lvl="0" marL="0" rtl="0" algn="l">
              <a:lnSpc>
                <a:spcPct val="115000"/>
              </a:lnSpc>
              <a:spcBef>
                <a:spcPts val="0"/>
              </a:spcBef>
              <a:spcAft>
                <a:spcPts val="0"/>
              </a:spcAft>
              <a:buNone/>
            </a:pPr>
            <a:r>
              <a:t/>
            </a:r>
            <a:endParaRPr sz="1200"/>
          </a:p>
          <a:p>
            <a:pPr indent="-304800" lvl="0" marL="457200" rtl="0" algn="l">
              <a:lnSpc>
                <a:spcPct val="115000"/>
              </a:lnSpc>
              <a:spcBef>
                <a:spcPts val="0"/>
              </a:spcBef>
              <a:spcAft>
                <a:spcPts val="0"/>
              </a:spcAft>
              <a:buSzPts val="1200"/>
              <a:buChar char="●"/>
            </a:pPr>
            <a:r>
              <a:rPr lang="en" sz="1200"/>
              <a:t>At Hotep Consultants, we </a:t>
            </a:r>
            <a:r>
              <a:rPr lang="en" sz="1200"/>
              <a:t>believe</a:t>
            </a:r>
            <a:r>
              <a:rPr lang="en" sz="1200"/>
              <a:t> that equity is……</a:t>
            </a:r>
            <a:endParaRPr sz="1200"/>
          </a:p>
          <a:p>
            <a:pPr indent="-304800" lvl="0" marL="457200" rtl="0" algn="l">
              <a:lnSpc>
                <a:spcPct val="115000"/>
              </a:lnSpc>
              <a:spcBef>
                <a:spcPts val="0"/>
              </a:spcBef>
              <a:spcAft>
                <a:spcPts val="0"/>
              </a:spcAft>
              <a:buSzPts val="1200"/>
              <a:buChar char="●"/>
            </a:pPr>
            <a:r>
              <a:rPr lang="en" sz="1200"/>
              <a:t>According to ARC’s institutional plan, equity is…</a:t>
            </a:r>
            <a:endParaRPr sz="1200"/>
          </a:p>
          <a:p>
            <a:pPr indent="0" lvl="0" marL="0" rtl="0" algn="l">
              <a:lnSpc>
                <a:spcPct val="115000"/>
              </a:lnSpc>
              <a:spcBef>
                <a:spcPts val="0"/>
              </a:spcBef>
              <a:spcAft>
                <a:spcPts val="0"/>
              </a:spcAft>
              <a:buNone/>
            </a:pPr>
            <a:r>
              <a:t/>
            </a:r>
            <a:endParaRPr sz="1200"/>
          </a:p>
          <a:p>
            <a:pPr indent="0" lvl="0" marL="457200" rtl="0" algn="l">
              <a:lnSpc>
                <a:spcPct val="115000"/>
              </a:lnSpc>
              <a:spcBef>
                <a:spcPts val="0"/>
              </a:spcBef>
              <a:spcAft>
                <a:spcPts val="0"/>
              </a:spcAft>
              <a:buNone/>
            </a:pPr>
            <a:r>
              <a:t/>
            </a:r>
            <a:endParaRPr sz="1200">
              <a:solidFill>
                <a:schemeClr val="dk1"/>
              </a:solidFill>
              <a:latin typeface="Helvetica Neue"/>
              <a:ea typeface="Helvetica Neue"/>
              <a:cs typeface="Helvetica Neue"/>
              <a:sym typeface="Helvetica Neue"/>
            </a:endParaRPr>
          </a:p>
          <a:p>
            <a:pPr indent="0" lvl="0" marL="0" rtl="0" algn="l">
              <a:spcBef>
                <a:spcPts val="0"/>
              </a:spcBef>
              <a:spcAft>
                <a:spcPts val="0"/>
              </a:spcAft>
              <a:buNone/>
            </a:pPr>
            <a:r>
              <a:t/>
            </a:r>
            <a:endParaRPr sz="1200"/>
          </a:p>
          <a:p>
            <a:pPr indent="0" lvl="0" marL="0" rtl="0" algn="l">
              <a:spcBef>
                <a:spcPts val="0"/>
              </a:spcBef>
              <a:spcAft>
                <a:spcPts val="0"/>
              </a:spcAft>
              <a:buNone/>
            </a:pPr>
            <a:r>
              <a:t/>
            </a:r>
            <a:endParaRPr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18935d6b6d7_0_3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18935d6b6d7_0_3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a:p>
            <a:pPr indent="-298450" lvl="0" marL="457200" rtl="0" algn="l">
              <a:lnSpc>
                <a:spcPct val="115000"/>
              </a:lnSpc>
              <a:spcBef>
                <a:spcPts val="0"/>
              </a:spcBef>
              <a:spcAft>
                <a:spcPts val="0"/>
              </a:spcAft>
              <a:buClr>
                <a:schemeClr val="dk1"/>
              </a:buClr>
              <a:buSzPts val="1100"/>
              <a:buFont typeface="Helvetica Neue"/>
              <a:buChar char="●"/>
            </a:pPr>
            <a:r>
              <a:rPr lang="en">
                <a:solidFill>
                  <a:schemeClr val="dk1"/>
                </a:solidFill>
                <a:latin typeface="Helvetica Neue"/>
                <a:ea typeface="Helvetica Neue"/>
                <a:cs typeface="Helvetica Neue"/>
                <a:sym typeface="Helvetica Neue"/>
              </a:rPr>
              <a:t>Ijeoma Oluo, author and scholar, shares, </a:t>
            </a:r>
            <a:r>
              <a:rPr i="1" lang="en">
                <a:solidFill>
                  <a:schemeClr val="dk1"/>
                </a:solidFill>
                <a:latin typeface="Helvetica Neue"/>
                <a:ea typeface="Helvetica Neue"/>
                <a:cs typeface="Helvetica Neue"/>
                <a:sym typeface="Helvetica Neue"/>
              </a:rPr>
              <a:t>“The beauty of anti-racism is that you don’t have to pretend to be free of racism to be an anti-racist. Anti-racism is the commitment to fight racism wherever you find it, including in yourself. And it’s the only way forward.” </a:t>
            </a:r>
            <a:endParaRPr i="1">
              <a:solidFill>
                <a:schemeClr val="dk1"/>
              </a:solidFill>
              <a:latin typeface="Helvetica Neue"/>
              <a:ea typeface="Helvetica Neue"/>
              <a:cs typeface="Helvetica Neue"/>
              <a:sym typeface="Helvetica Neue"/>
            </a:endParaRPr>
          </a:p>
          <a:p>
            <a:pPr indent="0" lvl="0" marL="457200" rtl="0" algn="l">
              <a:lnSpc>
                <a:spcPct val="115000"/>
              </a:lnSpc>
              <a:spcBef>
                <a:spcPts val="0"/>
              </a:spcBef>
              <a:spcAft>
                <a:spcPts val="0"/>
              </a:spcAft>
              <a:buNone/>
            </a:pPr>
            <a:r>
              <a:t/>
            </a:r>
            <a:endParaRPr>
              <a:solidFill>
                <a:schemeClr val="dk1"/>
              </a:solidFill>
              <a:latin typeface="Helvetica Neue"/>
              <a:ea typeface="Helvetica Neue"/>
              <a:cs typeface="Helvetica Neue"/>
              <a:sym typeface="Helvetica Neue"/>
            </a:endParaRPr>
          </a:p>
          <a:p>
            <a:pPr indent="-298450" lvl="0" marL="457200" rtl="0" algn="l">
              <a:lnSpc>
                <a:spcPct val="115000"/>
              </a:lnSpc>
              <a:spcBef>
                <a:spcPts val="0"/>
              </a:spcBef>
              <a:spcAft>
                <a:spcPts val="0"/>
              </a:spcAft>
              <a:buClr>
                <a:schemeClr val="dk1"/>
              </a:buClr>
              <a:buSzPts val="1100"/>
              <a:buFont typeface="Helvetica Neue"/>
              <a:buChar char="●"/>
            </a:pPr>
            <a:r>
              <a:rPr lang="en">
                <a:solidFill>
                  <a:schemeClr val="dk1"/>
                </a:solidFill>
                <a:latin typeface="Helvetica Neue"/>
                <a:ea typeface="Helvetica Neue"/>
                <a:cs typeface="Helvetica Neue"/>
                <a:sym typeface="Helvetica Neue"/>
              </a:rPr>
              <a:t>In addressing Racism and  “Anti-Racism” , our intentional focus on policies and practices that produce or sustain racial equity and between racial groups, requires constant assessment and reflection, and is not about the creator or individual and is about the outcome. </a:t>
            </a:r>
            <a:endParaRPr>
              <a:solidFill>
                <a:schemeClr val="dk1"/>
              </a:solidFill>
              <a:latin typeface="Helvetica Neue"/>
              <a:ea typeface="Helvetica Neue"/>
              <a:cs typeface="Helvetica Neue"/>
              <a:sym typeface="Helvetica Neue"/>
            </a:endParaRPr>
          </a:p>
          <a:p>
            <a:pPr indent="0" lvl="0" marL="45720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18935d6b6d7_0_3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18935d6b6d7_0_3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Here are the </a:t>
            </a:r>
            <a:r>
              <a:rPr lang="en" sz="1200"/>
              <a:t>guiding research questions for the overall assessment, </a:t>
            </a:r>
            <a:r>
              <a:rPr i="1" lang="en" sz="1200"/>
              <a:t>adapted from an Equity Audit brief written by Hanover Research. </a:t>
            </a:r>
            <a:r>
              <a:rPr lang="en" sz="1200"/>
              <a:t>We wanted to learn about five key areas so we’re interested in learning the extent to which…</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The environment is diverse and inclusive</a:t>
            </a:r>
            <a:endParaRPr sz="1200"/>
          </a:p>
          <a:p>
            <a:pPr indent="-304800" lvl="0" marL="457200" rtl="0" algn="l">
              <a:spcBef>
                <a:spcPts val="0"/>
              </a:spcBef>
              <a:spcAft>
                <a:spcPts val="0"/>
              </a:spcAft>
              <a:buSzPts val="1200"/>
              <a:buChar char="●"/>
            </a:pPr>
            <a:r>
              <a:rPr lang="en" sz="1200"/>
              <a:t>The nature of collaboration </a:t>
            </a:r>
            <a:endParaRPr sz="1200"/>
          </a:p>
          <a:p>
            <a:pPr indent="-304800" lvl="0" marL="457200" rtl="0" algn="l">
              <a:spcBef>
                <a:spcPts val="0"/>
              </a:spcBef>
              <a:spcAft>
                <a:spcPts val="0"/>
              </a:spcAft>
              <a:buSzPts val="1200"/>
              <a:buChar char="●"/>
            </a:pPr>
            <a:r>
              <a:rPr lang="en" sz="1200"/>
              <a:t>Instructional policies and practices</a:t>
            </a:r>
            <a:endParaRPr sz="1200"/>
          </a:p>
          <a:p>
            <a:pPr indent="-304800" lvl="0" marL="457200" rtl="0" algn="l">
              <a:spcBef>
                <a:spcPts val="0"/>
              </a:spcBef>
              <a:spcAft>
                <a:spcPts val="0"/>
              </a:spcAft>
              <a:buSzPts val="1200"/>
              <a:buChar char="●"/>
            </a:pPr>
            <a:r>
              <a:rPr lang="en" sz="1200"/>
              <a:t>Opportunities that exist to improving the quality of instruction and services</a:t>
            </a:r>
            <a:endParaRPr sz="1200"/>
          </a:p>
          <a:p>
            <a:pPr indent="-304800" lvl="0" marL="457200" rtl="0" algn="l">
              <a:spcBef>
                <a:spcPts val="0"/>
              </a:spcBef>
              <a:spcAft>
                <a:spcPts val="0"/>
              </a:spcAft>
              <a:buSzPts val="1200"/>
              <a:buChar char="●"/>
            </a:pPr>
            <a:r>
              <a:rPr lang="en" sz="1200"/>
              <a:t>What budget and resource practices look like</a:t>
            </a:r>
            <a:endParaRPr sz="1200"/>
          </a:p>
          <a:p>
            <a:pPr indent="0" lvl="0" marL="0" rtl="0" algn="l">
              <a:spcBef>
                <a:spcPts val="0"/>
              </a:spcBef>
              <a:spcAft>
                <a:spcPts val="0"/>
              </a:spcAft>
              <a:buNone/>
            </a:pPr>
            <a:r>
              <a:t/>
            </a:r>
            <a:endParaRPr i="1" sz="1600"/>
          </a:p>
          <a:p>
            <a:pPr indent="0" lvl="0" marL="0" rtl="0" algn="l">
              <a:spcBef>
                <a:spcPts val="0"/>
              </a:spcBef>
              <a:spcAft>
                <a:spcPts val="0"/>
              </a:spcAft>
              <a:buNone/>
            </a:pPr>
            <a:r>
              <a:t/>
            </a:r>
            <a:endParaRPr i="1" sz="1600"/>
          </a:p>
          <a:p>
            <a:pPr indent="0" lvl="0" marL="457200" rtl="0" algn="l">
              <a:spcBef>
                <a:spcPts val="0"/>
              </a:spcBef>
              <a:spcAft>
                <a:spcPts val="0"/>
              </a:spcAft>
              <a:buNone/>
            </a:pPr>
            <a:r>
              <a:t/>
            </a:r>
            <a:endParaRPr sz="160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18935d6b6d7_0_4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7" name="Google Shape;167;g18935d6b6d7_0_4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On the screen are a list of six competencies that we feel are critical for employees to develop in order to </a:t>
            </a:r>
            <a:r>
              <a:rPr lang="en" sz="1200"/>
              <a:t>advance</a:t>
            </a:r>
            <a:r>
              <a:rPr lang="en" sz="1200"/>
              <a:t> equity at the institution. Each section in the survey corresponds with these competences with the </a:t>
            </a:r>
            <a:r>
              <a:rPr lang="en" sz="1200"/>
              <a:t>exception</a:t>
            </a:r>
            <a:r>
              <a:rPr lang="en" sz="1200"/>
              <a:t> of the final </a:t>
            </a:r>
            <a:r>
              <a:rPr lang="en" sz="1200"/>
              <a:t>section, which was the same questions for all employees that </a:t>
            </a:r>
            <a:r>
              <a:rPr lang="en" sz="1200"/>
              <a:t>focused on campus climate. So when thinking about </a:t>
            </a:r>
            <a:r>
              <a:rPr lang="en" sz="1200"/>
              <a:t>these</a:t>
            </a:r>
            <a:r>
              <a:rPr lang="en" sz="1200"/>
              <a:t> </a:t>
            </a:r>
            <a:r>
              <a:rPr lang="en" sz="1200"/>
              <a:t>competencies</a:t>
            </a:r>
            <a:r>
              <a:rPr lang="en" sz="1200"/>
              <a:t>, we’re interested in learning the extent to which </a:t>
            </a:r>
            <a:r>
              <a:rPr lang="en" sz="1200"/>
              <a:t>employees</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Practice critical self reflection which includes an </a:t>
            </a:r>
            <a:r>
              <a:rPr lang="en" sz="1200"/>
              <a:t>awareness</a:t>
            </a:r>
            <a:r>
              <a:rPr lang="en" sz="1200"/>
              <a:t> of their identity and focusing on continuous improvement of the college in order to improve outcomes for students</a:t>
            </a:r>
            <a:endParaRPr sz="1200"/>
          </a:p>
          <a:p>
            <a:pPr indent="0" lvl="0" marL="45720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Believe in students ability to succeed despite that our outcomes show, which is the opposite of a “deficit minded orientation” of students where we blame them for their shortcomings or perceived flaws that prevent them from being successful</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Racial literacy, similar to race consciousness, meaning understanding how racial disparities are connected to a system of inequity. Because we understand that, we can engage in anti-racist actions when there is overt and subtle racial tension and </a:t>
            </a:r>
            <a:r>
              <a:rPr lang="en" sz="1200"/>
              <a:t>discrimination</a:t>
            </a:r>
            <a:r>
              <a:rPr lang="en" sz="1200"/>
              <a:t>. </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Being action oriented meaning employees recognize their agency which makes a difference in students lives and the willingness to take intentional actions to dismantle inequitable practices and policies.</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How a Sense of Welcome and Belonging is fostered in the design, communication, and relationships with students. </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And then finally, utilizing a campus equity ecosystem meaning that employees understanding how the institution, holistically and intentionally has been redesigned and </a:t>
            </a:r>
            <a:r>
              <a:rPr lang="en" sz="1200"/>
              <a:t>positioned to close equity equips from looking at the roles of various individuals, departments, how resources are allocated and how the culture and climate encourage community oriented efforts to address the needs of students.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t/>
            </a:r>
            <a:endParaRPr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8935d6b6d7_0_4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18935d6b6d7_0_4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With the help of this core team, we were able to collect three sets of data to help answer the guiding research questions we presented. </a:t>
            </a:r>
            <a:endParaRPr sz="1200"/>
          </a:p>
          <a:p>
            <a:pPr indent="0" lvl="0" marL="0" rtl="0" algn="l">
              <a:spcBef>
                <a:spcPts val="0"/>
              </a:spcBef>
              <a:spcAft>
                <a:spcPts val="0"/>
              </a:spcAft>
              <a:buNone/>
            </a:pPr>
            <a:r>
              <a:t/>
            </a:r>
            <a:endParaRPr sz="1200"/>
          </a:p>
          <a:p>
            <a:pPr indent="0" lvl="0" marL="0" rtl="0" algn="l">
              <a:spcBef>
                <a:spcPts val="0"/>
              </a:spcBef>
              <a:spcAft>
                <a:spcPts val="0"/>
              </a:spcAft>
              <a:buNone/>
            </a:pPr>
            <a:r>
              <a:rPr lang="en" sz="1200"/>
              <a:t>For the institutional survey</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We received 281 employee responses (22% response rate, out of 1,234 employees) and 609 student responses (2% response rate out of 30,377)</a:t>
            </a:r>
            <a:endParaRPr sz="1200"/>
          </a:p>
          <a:p>
            <a:pPr indent="0" lvl="0" marL="45720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Participants received automated reminders from surveymonkey through out the three week period the survey was open. This team was also asked to encourage participation from colleagues and students. </a:t>
            </a:r>
            <a:endParaRPr sz="1200"/>
          </a:p>
          <a:p>
            <a:pPr indent="0" lvl="0" marL="457200" rtl="0" algn="l">
              <a:spcBef>
                <a:spcPts val="0"/>
              </a:spcBef>
              <a:spcAft>
                <a:spcPts val="0"/>
              </a:spcAft>
              <a:buNone/>
            </a:pPr>
            <a:r>
              <a:t/>
            </a:r>
            <a:endParaRPr sz="1200"/>
          </a:p>
          <a:p>
            <a:pPr indent="-304800" lvl="0" marL="457200" rtl="0" algn="l">
              <a:lnSpc>
                <a:spcPct val="115000"/>
              </a:lnSpc>
              <a:spcBef>
                <a:spcPts val="0"/>
              </a:spcBef>
              <a:spcAft>
                <a:spcPts val="0"/>
              </a:spcAft>
              <a:buClr>
                <a:schemeClr val="dk1"/>
              </a:buClr>
              <a:buSzPts val="1200"/>
              <a:buChar char="●"/>
            </a:pPr>
            <a:r>
              <a:rPr lang="en" sz="1200">
                <a:solidFill>
                  <a:schemeClr val="dk1"/>
                </a:solidFill>
              </a:rPr>
              <a:t>From this data, we gained </a:t>
            </a:r>
            <a:r>
              <a:rPr lang="en" sz="1200">
                <a:solidFill>
                  <a:schemeClr val="dk1"/>
                </a:solidFill>
              </a:rPr>
              <a:t> insight into ARC’s culture and climate including the extent to which employees feel supported and valued by the institution, the practices they engage in to support students, some of the issues and challenges with shifting to a student-focused and student-ready approach, and insights to the student broad experience. The student survey provided insights as to the student experience with employees, peers, and institutional processes.</a:t>
            </a:r>
            <a:endParaRPr sz="1200">
              <a:solidFill>
                <a:schemeClr val="dk1"/>
              </a:solidFill>
            </a:endParaRPr>
          </a:p>
          <a:p>
            <a:pPr indent="0" lvl="0" marL="0" rtl="0" algn="l">
              <a:spcBef>
                <a:spcPts val="1200"/>
              </a:spcBef>
              <a:spcAft>
                <a:spcPts val="0"/>
              </a:spcAft>
              <a:buNone/>
            </a:pPr>
            <a:r>
              <a:rPr lang="en" sz="1200"/>
              <a:t>For focus group discussions</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We conducted  about 16 hours worth of focus group discussions and engaged 63 participations in 13 different sessions. </a:t>
            </a:r>
            <a:endParaRPr sz="1200"/>
          </a:p>
          <a:p>
            <a:pPr indent="-304800" lvl="0" marL="457200" rtl="0" algn="l">
              <a:lnSpc>
                <a:spcPct val="115000"/>
              </a:lnSpc>
              <a:spcBef>
                <a:spcPts val="0"/>
              </a:spcBef>
              <a:spcAft>
                <a:spcPts val="0"/>
              </a:spcAft>
              <a:buClr>
                <a:schemeClr val="dk1"/>
              </a:buClr>
              <a:buSzPts val="1200"/>
              <a:buChar char="●"/>
            </a:pPr>
            <a:r>
              <a:rPr lang="en" sz="1200">
                <a:solidFill>
                  <a:schemeClr val="dk1"/>
                </a:solidFill>
              </a:rPr>
              <a:t>Management and Classified professional staff were a majority of participants.</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lang="en" sz="1200">
                <a:solidFill>
                  <a:schemeClr val="dk1"/>
                </a:solidFill>
              </a:rPr>
              <a:t>From this data we gained insight around employees’ level of understanding, engagement, and feedback around equity, diversity, and inclusion efforts at ARC. </a:t>
            </a:r>
            <a:endParaRPr sz="1200">
              <a:solidFill>
                <a:schemeClr val="dk1"/>
              </a:solidFill>
            </a:endParaRPr>
          </a:p>
          <a:p>
            <a:pPr indent="0" lvl="0" marL="0" rtl="0" algn="l">
              <a:spcBef>
                <a:spcPts val="1200"/>
              </a:spcBef>
              <a:spcAft>
                <a:spcPts val="0"/>
              </a:spcAft>
              <a:buNone/>
            </a:pPr>
            <a:r>
              <a:rPr lang="en" sz="1200"/>
              <a:t>For the document analysis </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We reviewed 90 documents. Each document reflected a policy, practice or assessment and was either employee facing, student facing or operational.</a:t>
            </a:r>
            <a:endParaRPr sz="1200"/>
          </a:p>
          <a:p>
            <a:pPr indent="0" lvl="0" marL="457200" rtl="0" algn="l">
              <a:spcBef>
                <a:spcPts val="0"/>
              </a:spcBef>
              <a:spcAft>
                <a:spcPts val="0"/>
              </a:spcAft>
              <a:buNone/>
            </a:pPr>
            <a:r>
              <a:t/>
            </a:r>
            <a:endParaRPr sz="1200"/>
          </a:p>
          <a:p>
            <a:pPr indent="-304800" lvl="0" marL="457200" rtl="0" algn="l">
              <a:lnSpc>
                <a:spcPct val="115000"/>
              </a:lnSpc>
              <a:spcBef>
                <a:spcPts val="0"/>
              </a:spcBef>
              <a:spcAft>
                <a:spcPts val="0"/>
              </a:spcAft>
              <a:buClr>
                <a:schemeClr val="dk1"/>
              </a:buClr>
              <a:buSzPts val="1200"/>
              <a:buChar char="●"/>
            </a:pPr>
            <a:r>
              <a:rPr lang="en" sz="1200">
                <a:solidFill>
                  <a:schemeClr val="dk1"/>
                </a:solidFill>
              </a:rPr>
              <a:t>This data gave us insight into structures, messages and practices that support or create barriers to equity and anti-racist efforts</a:t>
            </a:r>
            <a:endParaRPr sz="1200">
              <a:solidFill>
                <a:schemeClr val="dk1"/>
              </a:solidFill>
            </a:endParaRPr>
          </a:p>
          <a:p>
            <a:pPr indent="0" lvl="0" marL="457200" rtl="0" algn="l">
              <a:spcBef>
                <a:spcPts val="1200"/>
              </a:spcBef>
              <a:spcAft>
                <a:spcPts val="0"/>
              </a:spcAft>
              <a:buNone/>
            </a:pPr>
            <a:r>
              <a:t/>
            </a:r>
            <a:endParaRPr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18935d6b6d7_0_4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18935d6b6d7_0_4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600">
                <a:solidFill>
                  <a:schemeClr val="dk1"/>
                </a:solidFill>
              </a:rPr>
              <a:t>Kat</a:t>
            </a:r>
            <a:endParaRPr sz="1600">
              <a:solidFill>
                <a:schemeClr val="dk1"/>
              </a:solidFill>
            </a:endParaRPr>
          </a:p>
          <a:p>
            <a:pPr indent="0" lvl="0" marL="0" rtl="0" algn="l">
              <a:spcBef>
                <a:spcPts val="0"/>
              </a:spcBef>
              <a:spcAft>
                <a:spcPts val="0"/>
              </a:spcAft>
              <a:buClr>
                <a:schemeClr val="dk1"/>
              </a:buClr>
              <a:buSzPts val="1100"/>
              <a:buFont typeface="Arial"/>
              <a:buNone/>
            </a:pPr>
            <a:r>
              <a:t/>
            </a:r>
            <a:endParaRPr sz="1600">
              <a:solidFill>
                <a:schemeClr val="dk1"/>
              </a:solidFill>
            </a:endParaRPr>
          </a:p>
          <a:p>
            <a:pPr indent="0" lvl="0" marL="0" rtl="0" algn="l">
              <a:spcBef>
                <a:spcPts val="0"/>
              </a:spcBef>
              <a:spcAft>
                <a:spcPts val="0"/>
              </a:spcAft>
              <a:buClr>
                <a:schemeClr val="dk1"/>
              </a:buClr>
              <a:buSzPts val="1100"/>
              <a:buFont typeface="Arial"/>
              <a:buNone/>
            </a:pPr>
            <a:r>
              <a:rPr lang="en" sz="1600">
                <a:solidFill>
                  <a:schemeClr val="dk1"/>
                </a:solidFill>
              </a:rPr>
              <a:t>This graphic represents  the SET framework, the philosophical foundation that informs our guiding questions, our approach to the audit, and the way we show up/facilitate the experience for the college. There are six key components of the framework (read each component) and we assess the intersections of each area.</a:t>
            </a:r>
            <a:endParaRPr sz="1600">
              <a:solidFill>
                <a:schemeClr val="dk1"/>
              </a:solidFill>
            </a:endParaRPr>
          </a:p>
          <a:p>
            <a:pPr indent="0" lvl="0" marL="0" rtl="0" algn="l">
              <a:spcBef>
                <a:spcPts val="0"/>
              </a:spcBef>
              <a:spcAft>
                <a:spcPts val="0"/>
              </a:spcAft>
              <a:buClr>
                <a:schemeClr val="dk1"/>
              </a:buClr>
              <a:buSzPts val="1100"/>
              <a:buFont typeface="Arial"/>
              <a:buNone/>
            </a:pPr>
            <a:r>
              <a:t/>
            </a:r>
            <a:endParaRPr sz="1600">
              <a:solidFill>
                <a:schemeClr val="dk1"/>
              </a:solidFill>
            </a:endParaRPr>
          </a:p>
          <a:p>
            <a:pPr indent="0" lvl="0" marL="0" rtl="0" algn="l">
              <a:spcBef>
                <a:spcPts val="0"/>
              </a:spcBef>
              <a:spcAft>
                <a:spcPts val="0"/>
              </a:spcAft>
              <a:buClr>
                <a:schemeClr val="dk1"/>
              </a:buClr>
              <a:buSzPts val="1100"/>
              <a:buFont typeface="Arial"/>
              <a:buNone/>
            </a:pPr>
            <a:r>
              <a:rPr lang="en" sz="1600">
                <a:solidFill>
                  <a:schemeClr val="dk1"/>
                </a:solidFill>
              </a:rPr>
              <a:t>Student Ready</a:t>
            </a:r>
            <a:endParaRPr sz="1600">
              <a:solidFill>
                <a:schemeClr val="dk1"/>
              </a:solidFill>
            </a:endParaRPr>
          </a:p>
          <a:p>
            <a:pPr indent="0" lvl="0" marL="0" rtl="0" algn="l">
              <a:spcBef>
                <a:spcPts val="0"/>
              </a:spcBef>
              <a:spcAft>
                <a:spcPts val="0"/>
              </a:spcAft>
              <a:buClr>
                <a:schemeClr val="dk1"/>
              </a:buClr>
              <a:buSzPts val="1100"/>
              <a:buFont typeface="Arial"/>
              <a:buNone/>
            </a:pPr>
            <a:r>
              <a:rPr lang="en" sz="1600">
                <a:solidFill>
                  <a:schemeClr val="dk1"/>
                </a:solidFill>
              </a:rPr>
              <a:t>Equity Minded </a:t>
            </a:r>
            <a:endParaRPr sz="1600">
              <a:solidFill>
                <a:schemeClr val="dk1"/>
              </a:solidFill>
            </a:endParaRPr>
          </a:p>
          <a:p>
            <a:pPr indent="0" lvl="0" marL="0" rtl="0" algn="l">
              <a:spcBef>
                <a:spcPts val="0"/>
              </a:spcBef>
              <a:spcAft>
                <a:spcPts val="0"/>
              </a:spcAft>
              <a:buClr>
                <a:schemeClr val="dk1"/>
              </a:buClr>
              <a:buSzPts val="1100"/>
              <a:buFont typeface="Arial"/>
              <a:buNone/>
            </a:pPr>
            <a:r>
              <a:rPr lang="en" sz="1600">
                <a:solidFill>
                  <a:schemeClr val="dk1"/>
                </a:solidFill>
              </a:rPr>
              <a:t>Transformative </a:t>
            </a:r>
            <a:endParaRPr sz="1600">
              <a:solidFill>
                <a:schemeClr val="dk1"/>
              </a:solidFill>
            </a:endParaRPr>
          </a:p>
          <a:p>
            <a:pPr indent="0" lvl="0" marL="0" rtl="0" algn="l">
              <a:spcBef>
                <a:spcPts val="0"/>
              </a:spcBef>
              <a:spcAft>
                <a:spcPts val="0"/>
              </a:spcAft>
              <a:buClr>
                <a:schemeClr val="dk1"/>
              </a:buClr>
              <a:buSzPts val="1100"/>
              <a:buFont typeface="Arial"/>
              <a:buNone/>
            </a:pPr>
            <a:r>
              <a:t/>
            </a:r>
            <a:endParaRPr sz="16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18935d6b6d7_0_4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18935d6b6d7_0_4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Char char="●"/>
            </a:pPr>
            <a:r>
              <a:rPr lang="en" sz="1200">
                <a:solidFill>
                  <a:schemeClr val="dk1"/>
                </a:solidFill>
              </a:rPr>
              <a:t>For employee demographics, we had a representative sample based on racial identity and gender identity</a:t>
            </a:r>
            <a:endParaRPr sz="1200">
              <a:solidFill>
                <a:schemeClr val="dk1"/>
              </a:solidFill>
            </a:endParaRPr>
          </a:p>
          <a:p>
            <a:pPr indent="0" lvl="0" marL="457200" rtl="0" algn="l">
              <a:spcBef>
                <a:spcPts val="0"/>
              </a:spcBef>
              <a:spcAft>
                <a:spcPts val="0"/>
              </a:spcAft>
              <a:buNone/>
            </a:pPr>
            <a:r>
              <a:t/>
            </a:r>
            <a:endParaRPr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2d327a451e9_1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2d327a451e9_1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600"/>
          </a:p>
          <a:p>
            <a:pPr indent="-304800" lvl="0" marL="457200" rtl="0" algn="l">
              <a:spcBef>
                <a:spcPts val="0"/>
              </a:spcBef>
              <a:spcAft>
                <a:spcPts val="0"/>
              </a:spcAft>
              <a:buClr>
                <a:schemeClr val="dk1"/>
              </a:buClr>
              <a:buSzPts val="1200"/>
              <a:buChar char="●"/>
            </a:pPr>
            <a:r>
              <a:rPr lang="en" sz="1200">
                <a:solidFill>
                  <a:schemeClr val="dk1"/>
                </a:solidFill>
              </a:rPr>
              <a:t>We were glad to have heard from all employee constituency groups and to get representation from Instructional, Administrative and Student Services with the highest level of engagement being from instruction in the surveys. </a:t>
            </a:r>
            <a:endParaRPr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2e7dde8be5e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2e7dde8be5e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SzPts val="1200"/>
              <a:buChar char="●"/>
            </a:pPr>
            <a:r>
              <a:rPr lang="en" sz="1200"/>
              <a:t>For students, we also had a representative sample based on racial identity and gender identity</a:t>
            </a:r>
            <a:endParaRPr sz="1200"/>
          </a:p>
          <a:p>
            <a:pPr indent="0" lvl="0" marL="45720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Racial Identity</a:t>
            </a:r>
            <a:endParaRPr sz="1200"/>
          </a:p>
          <a:p>
            <a:pPr indent="-304800" lvl="1" marL="914400" rtl="0" algn="l">
              <a:spcBef>
                <a:spcPts val="0"/>
              </a:spcBef>
              <a:spcAft>
                <a:spcPts val="0"/>
              </a:spcAft>
              <a:buSzPts val="1200"/>
              <a:buChar char="○"/>
            </a:pPr>
            <a:r>
              <a:rPr lang="en" sz="1200"/>
              <a:t>High engagement from white, asian, </a:t>
            </a:r>
            <a:r>
              <a:rPr lang="en" sz="1200"/>
              <a:t>black</a:t>
            </a:r>
            <a:r>
              <a:rPr lang="en" sz="1200"/>
              <a:t> and native students</a:t>
            </a:r>
            <a:endParaRPr sz="1200"/>
          </a:p>
          <a:p>
            <a:pPr indent="-304800" lvl="1" marL="914400" rtl="0" algn="l">
              <a:spcBef>
                <a:spcPts val="0"/>
              </a:spcBef>
              <a:spcAft>
                <a:spcPts val="0"/>
              </a:spcAft>
              <a:buSzPts val="1200"/>
              <a:buChar char="○"/>
            </a:pPr>
            <a:r>
              <a:rPr lang="en" sz="1200"/>
              <a:t>Hoped from more representation from latinx students</a:t>
            </a:r>
            <a:endParaRPr sz="1200"/>
          </a:p>
          <a:p>
            <a:pPr indent="0" lvl="0" marL="914400" rtl="0" algn="l">
              <a:spcBef>
                <a:spcPts val="0"/>
              </a:spcBef>
              <a:spcAft>
                <a:spcPts val="0"/>
              </a:spcAft>
              <a:buNone/>
            </a:pPr>
            <a:r>
              <a:t/>
            </a:r>
            <a:endParaRPr sz="1200"/>
          </a:p>
          <a:p>
            <a:pPr indent="0" lvl="0" marL="457200" rtl="0" algn="l">
              <a:spcBef>
                <a:spcPts val="0"/>
              </a:spcBef>
              <a:spcAft>
                <a:spcPts val="0"/>
              </a:spcAft>
              <a:buNone/>
            </a:pPr>
            <a:r>
              <a:t/>
            </a:r>
            <a:endParaRPr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2e7dde8be5e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2e7dde8be5e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Char char="●"/>
            </a:pPr>
            <a:r>
              <a:rPr lang="en" sz="1200">
                <a:solidFill>
                  <a:schemeClr val="dk1"/>
                </a:solidFill>
              </a:rPr>
              <a:t>Total of 593 students responses, majority stated an educational goal of transferring to a 4-year or earning some form of 2 year degree;</a:t>
            </a:r>
            <a:endParaRPr sz="1200">
              <a:solidFill>
                <a:schemeClr val="dk1"/>
              </a:solidFill>
            </a:endParaRPr>
          </a:p>
          <a:p>
            <a:pPr indent="0" lvl="0" marL="457200" rtl="0" algn="l">
              <a:spcBef>
                <a:spcPts val="0"/>
              </a:spcBef>
              <a:spcAft>
                <a:spcPts val="0"/>
              </a:spcAft>
              <a:buNone/>
            </a:pPr>
            <a:r>
              <a:t/>
            </a:r>
            <a:endParaRPr sz="1200">
              <a:solidFill>
                <a:schemeClr val="dk1"/>
              </a:solidFill>
            </a:endParaRPr>
          </a:p>
          <a:p>
            <a:pPr indent="-304800" lvl="0" marL="457200" rtl="0" algn="l">
              <a:spcBef>
                <a:spcPts val="0"/>
              </a:spcBef>
              <a:spcAft>
                <a:spcPts val="0"/>
              </a:spcAft>
              <a:buClr>
                <a:schemeClr val="dk1"/>
              </a:buClr>
              <a:buSzPts val="1200"/>
              <a:buChar char="●"/>
            </a:pPr>
            <a:r>
              <a:rPr lang="en" sz="1200">
                <a:solidFill>
                  <a:schemeClr val="dk1"/>
                </a:solidFill>
              </a:rPr>
              <a:t>Looking at our student </a:t>
            </a:r>
            <a:r>
              <a:rPr lang="en" sz="1200">
                <a:solidFill>
                  <a:schemeClr val="dk1"/>
                </a:solidFill>
              </a:rPr>
              <a:t>demographics, we adequate representation from all homebases. We recognize that we received responses in the ‘non listed’ section because students may not identify with the homebase or didn’t notice where their specific major was listed for the response categories.</a:t>
            </a:r>
            <a:endParaRPr sz="1600"/>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18935d6b6d7_0_4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18935d6b6d7_0_4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Now we’ll review the limitations of the study that were out of our control</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Gaps in Information / limited access and engagement</a:t>
            </a:r>
            <a:endParaRPr sz="1200"/>
          </a:p>
          <a:p>
            <a:pPr indent="-304800" lvl="1" marL="914400" rtl="0" algn="l">
              <a:spcBef>
                <a:spcPts val="0"/>
              </a:spcBef>
              <a:spcAft>
                <a:spcPts val="0"/>
              </a:spcAft>
              <a:buSzPts val="1200"/>
              <a:buChar char="○"/>
            </a:pPr>
            <a:r>
              <a:rPr lang="en" sz="1200"/>
              <a:t>We are </a:t>
            </a:r>
            <a:r>
              <a:rPr lang="en" sz="1200"/>
              <a:t>thankful</a:t>
            </a:r>
            <a:r>
              <a:rPr lang="en" sz="1200"/>
              <a:t> for the perspectives represented in the research and support we received to access information. And we r</a:t>
            </a:r>
            <a:r>
              <a:rPr lang="en" sz="1200"/>
              <a:t>ecognize that </a:t>
            </a:r>
            <a:r>
              <a:rPr lang="en" sz="1200"/>
              <a:t>having more documents, employee survey responses, and student participation in focus groups would have provided a fuller picture of what it’s like at </a:t>
            </a:r>
            <a:r>
              <a:rPr lang="en" sz="1200"/>
              <a:t>ARC</a:t>
            </a:r>
            <a:r>
              <a:rPr lang="en" sz="1200"/>
              <a:t>. </a:t>
            </a:r>
            <a:endParaRPr sz="1200"/>
          </a:p>
          <a:p>
            <a:pPr indent="-304800" lvl="1" marL="914400" rtl="0" algn="l">
              <a:spcBef>
                <a:spcPts val="0"/>
              </a:spcBef>
              <a:spcAft>
                <a:spcPts val="0"/>
              </a:spcAft>
              <a:buSzPts val="1200"/>
              <a:buChar char="○"/>
            </a:pPr>
            <a:r>
              <a:rPr lang="en" sz="1200"/>
              <a:t>Of course we can only review what we have access to </a:t>
            </a:r>
            <a:r>
              <a:rPr lang="en" sz="1200"/>
              <a:t>whether</a:t>
            </a:r>
            <a:r>
              <a:rPr lang="en" sz="1200"/>
              <a:t> it shared </a:t>
            </a:r>
            <a:r>
              <a:rPr lang="en" sz="1200"/>
              <a:t>directly</a:t>
            </a:r>
            <a:r>
              <a:rPr lang="en" sz="1200"/>
              <a:t> from the college or information we found on our own. </a:t>
            </a:r>
            <a:endParaRPr sz="1200"/>
          </a:p>
          <a:p>
            <a:pPr indent="-304800" lvl="1" marL="914400" rtl="0" algn="l">
              <a:spcBef>
                <a:spcPts val="0"/>
              </a:spcBef>
              <a:spcAft>
                <a:spcPts val="0"/>
              </a:spcAft>
              <a:buSzPts val="1200"/>
              <a:buChar char="○"/>
            </a:pPr>
            <a:r>
              <a:rPr lang="en" sz="1200"/>
              <a:t>Because of that, there may be gaps in our understanding of current processes or policies so throughout the presentation, if you notice that our </a:t>
            </a:r>
            <a:r>
              <a:rPr lang="en" sz="1200"/>
              <a:t>interpretation</a:t>
            </a:r>
            <a:r>
              <a:rPr lang="en" sz="1200"/>
              <a:t> of the data is off, dates or missing, let us know and share that info fo we can reassess. </a:t>
            </a:r>
            <a:endParaRPr sz="1200"/>
          </a:p>
          <a:p>
            <a:pPr indent="0" lvl="0" marL="45720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Surveys can only tell so much</a:t>
            </a:r>
            <a:endParaRPr sz="1200"/>
          </a:p>
          <a:p>
            <a:pPr indent="-304800" lvl="1" marL="914400" rtl="0" algn="l">
              <a:spcBef>
                <a:spcPts val="0"/>
              </a:spcBef>
              <a:spcAft>
                <a:spcPts val="0"/>
              </a:spcAft>
              <a:buSzPts val="1200"/>
              <a:buChar char="○"/>
            </a:pPr>
            <a:r>
              <a:rPr lang="en" sz="1200"/>
              <a:t>The insights were helped to get a sense of employees and students experiences.</a:t>
            </a:r>
            <a:endParaRPr sz="1200"/>
          </a:p>
          <a:p>
            <a:pPr indent="-304800" lvl="1" marL="914400" rtl="0" algn="l">
              <a:spcBef>
                <a:spcPts val="0"/>
              </a:spcBef>
              <a:spcAft>
                <a:spcPts val="0"/>
              </a:spcAft>
              <a:buSzPts val="1200"/>
              <a:buChar char="○"/>
            </a:pPr>
            <a:r>
              <a:rPr lang="en" sz="1200"/>
              <a:t>Having said that, surveys often tell us the what but they don’t always explain the why or how.</a:t>
            </a:r>
            <a:endParaRPr sz="1200"/>
          </a:p>
          <a:p>
            <a:pPr indent="0" lvl="0" marL="45720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Timing</a:t>
            </a:r>
            <a:endParaRPr sz="1200"/>
          </a:p>
          <a:p>
            <a:pPr indent="-304800" lvl="1" marL="914400" rtl="0" algn="l">
              <a:spcBef>
                <a:spcPts val="0"/>
              </a:spcBef>
              <a:spcAft>
                <a:spcPts val="0"/>
              </a:spcAft>
              <a:buSzPts val="1200"/>
              <a:buChar char="○"/>
            </a:pPr>
            <a:r>
              <a:rPr lang="en" sz="1200"/>
              <a:t>Timing also matters because </a:t>
            </a:r>
            <a:r>
              <a:rPr lang="en" sz="1162">
                <a:solidFill>
                  <a:schemeClr val="dk1"/>
                </a:solidFill>
              </a:rPr>
              <a:t>some</a:t>
            </a:r>
            <a:r>
              <a:rPr lang="en" sz="1162">
                <a:solidFill>
                  <a:schemeClr val="dk1"/>
                </a:solidFill>
              </a:rPr>
              <a:t> employees and students may not have yet had enough familiarity with the institution to answer the questions more broadly. The spring semester is also a very busy time and so we recognize the students and employees were having to navigate competing priorities and responsibilities. </a:t>
            </a:r>
            <a:endParaRPr sz="1162">
              <a:solidFill>
                <a:schemeClr val="dk1"/>
              </a:solidFill>
            </a:endParaRPr>
          </a:p>
          <a:p>
            <a:pPr indent="0" lvl="0" marL="914400" rtl="0" algn="l">
              <a:spcBef>
                <a:spcPts val="0"/>
              </a:spcBef>
              <a:spcAft>
                <a:spcPts val="0"/>
              </a:spcAft>
              <a:buNone/>
            </a:pPr>
            <a:r>
              <a:t/>
            </a:r>
            <a:endParaRPr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18935d6b6d7_0_4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18935d6b6d7_0_4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200"/>
              <a:t>5:50 p.m. </a:t>
            </a:r>
            <a:endParaRPr b="1"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In the format of the key findings section, we’ll first go over the </a:t>
            </a:r>
            <a:r>
              <a:rPr lang="en" sz="1200"/>
              <a:t>overarching themes. </a:t>
            </a:r>
            <a:endParaRPr sz="1200"/>
          </a:p>
          <a:p>
            <a:pPr indent="0" lvl="0" marL="0" rtl="0" algn="l">
              <a:spcBef>
                <a:spcPts val="0"/>
              </a:spcBef>
              <a:spcAft>
                <a:spcPts val="0"/>
              </a:spcAft>
              <a:buNone/>
            </a:pPr>
            <a:r>
              <a:t/>
            </a:r>
            <a:endParaRPr sz="1200"/>
          </a:p>
          <a:p>
            <a:pPr indent="-304800" lvl="0" marL="457200" rtl="0" algn="l">
              <a:spcBef>
                <a:spcPts val="0"/>
              </a:spcBef>
              <a:spcAft>
                <a:spcPts val="0"/>
              </a:spcAft>
              <a:buSzPts val="1200"/>
              <a:buChar char="●"/>
            </a:pPr>
            <a:r>
              <a:rPr lang="en" sz="1200"/>
              <a:t>Next we’ll share some highlights and opportunities for growth organized by our SET framework we </a:t>
            </a:r>
            <a:r>
              <a:rPr lang="en" sz="1200"/>
              <a:t>reviewed</a:t>
            </a:r>
            <a:r>
              <a:rPr lang="en" sz="1200"/>
              <a:t> </a:t>
            </a:r>
            <a:endParaRPr sz="1200"/>
          </a:p>
          <a:p>
            <a:pPr indent="0" lvl="0" marL="0" rtl="0" algn="l">
              <a:spcBef>
                <a:spcPts val="0"/>
              </a:spcBef>
              <a:spcAft>
                <a:spcPts val="0"/>
              </a:spcAft>
              <a:buNone/>
            </a:pPr>
            <a:r>
              <a:t/>
            </a:r>
            <a:endParaRPr sz="1200"/>
          </a:p>
          <a:p>
            <a:pPr indent="0" lvl="0" marL="457200" rtl="0" algn="l">
              <a:spcBef>
                <a:spcPts val="0"/>
              </a:spcBef>
              <a:spcAft>
                <a:spcPts val="0"/>
              </a:spcAft>
              <a:buNone/>
            </a:pPr>
            <a:r>
              <a:t/>
            </a:r>
            <a:endParaRPr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20664c0ac9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20664c0ac9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1200">
                <a:solidFill>
                  <a:schemeClr val="dk1"/>
                </a:solidFill>
              </a:rPr>
              <a:t>Equity is a core value college-wide but inconsistent in practice</a:t>
            </a:r>
            <a:endParaRPr b="1" sz="1200">
              <a:solidFill>
                <a:schemeClr val="dk1"/>
              </a:solidFill>
            </a:endParaRPr>
          </a:p>
          <a:p>
            <a:pPr indent="0" lvl="0" marL="0" rtl="0" algn="l">
              <a:lnSpc>
                <a:spcPct val="115000"/>
              </a:lnSpc>
              <a:spcBef>
                <a:spcPts val="1400"/>
              </a:spcBef>
              <a:spcAft>
                <a:spcPts val="0"/>
              </a:spcAft>
              <a:buNone/>
            </a:pPr>
            <a:r>
              <a:rPr lang="en" sz="1200">
                <a:solidFill>
                  <a:schemeClr val="dk1"/>
                </a:solidFill>
              </a:rPr>
              <a:t>Equity was widely recognized as a core institutional value, yet its meaning and application varied significantly across employee groups. Participants described strong leadership commitment—particularly from the president and vice presidents—but inconsistent definitions and uneven operationalization at the department and program levels.</a:t>
            </a:r>
            <a:endParaRPr sz="1200">
              <a:solidFill>
                <a:schemeClr val="dk1"/>
              </a:solidFill>
            </a:endParaRPr>
          </a:p>
          <a:p>
            <a:pPr indent="0" lvl="0" marL="0" rtl="0" algn="l">
              <a:lnSpc>
                <a:spcPct val="115000"/>
              </a:lnSpc>
              <a:spcBef>
                <a:spcPts val="1800"/>
              </a:spcBef>
              <a:spcAft>
                <a:spcPts val="0"/>
              </a:spcAft>
              <a:buClr>
                <a:schemeClr val="dk1"/>
              </a:buClr>
              <a:buSzPts val="1100"/>
              <a:buFont typeface="Arial"/>
              <a:buNone/>
            </a:pPr>
            <a:r>
              <a:rPr b="1" lang="en" sz="1200">
                <a:solidFill>
                  <a:schemeClr val="dk1"/>
                </a:solidFill>
              </a:rPr>
              <a:t>Institutional bureaucracy as a barrier limiting equity implementation</a:t>
            </a:r>
            <a:endParaRPr b="1" sz="1200">
              <a:solidFill>
                <a:schemeClr val="dk1"/>
              </a:solidFill>
            </a:endParaRPr>
          </a:p>
          <a:p>
            <a:pPr indent="0" lvl="0" marL="0" rtl="0" algn="l">
              <a:lnSpc>
                <a:spcPct val="115000"/>
              </a:lnSpc>
              <a:spcBef>
                <a:spcPts val="1400"/>
              </a:spcBef>
              <a:spcAft>
                <a:spcPts val="0"/>
              </a:spcAft>
              <a:buNone/>
            </a:pPr>
            <a:r>
              <a:rPr lang="en" sz="1200">
                <a:solidFill>
                  <a:schemeClr val="dk1"/>
                </a:solidFill>
              </a:rPr>
              <a:t>Employees consistently identified institutional bureaucracy—slow hiring, rigid procurement, outdated forms, and unclear communication—as barriers that dilute or delay equity-focused innovation. Administrative systems, designed for compliance rather than flexibility, were perceived as incompatible with student-centered, equity-minded work.</a:t>
            </a:r>
            <a:endParaRPr sz="1200">
              <a:solidFill>
                <a:schemeClr val="dk1"/>
              </a:solidFill>
            </a:endParaRPr>
          </a:p>
          <a:p>
            <a:pPr indent="0" lvl="0" marL="0" rtl="0" algn="l">
              <a:lnSpc>
                <a:spcPct val="115000"/>
              </a:lnSpc>
              <a:spcBef>
                <a:spcPts val="1400"/>
              </a:spcBef>
              <a:spcAft>
                <a:spcPts val="0"/>
              </a:spcAft>
              <a:buClr>
                <a:schemeClr val="dk1"/>
              </a:buClr>
              <a:buSzPts val="1100"/>
              <a:buFont typeface="Arial"/>
              <a:buNone/>
            </a:pPr>
            <a:r>
              <a:rPr lang="en" sz="1200">
                <a:solidFill>
                  <a:schemeClr val="dk1"/>
                </a:solidFill>
              </a:rPr>
              <a:t>Implication: </a:t>
            </a:r>
            <a:endParaRPr sz="1200">
              <a:solidFill>
                <a:schemeClr val="dk1"/>
              </a:solidFill>
            </a:endParaRPr>
          </a:p>
          <a:p>
            <a:pPr indent="0" lvl="0" marL="0" rtl="0" algn="l">
              <a:lnSpc>
                <a:spcPct val="115000"/>
              </a:lnSpc>
              <a:spcBef>
                <a:spcPts val="1800"/>
              </a:spcBef>
              <a:spcAft>
                <a:spcPts val="0"/>
              </a:spcAft>
              <a:buClr>
                <a:schemeClr val="dk1"/>
              </a:buClr>
              <a:buSzPts val="1100"/>
              <a:buFont typeface="Arial"/>
              <a:buNone/>
            </a:pPr>
            <a:r>
              <a:rPr b="1" lang="en" sz="1200">
                <a:solidFill>
                  <a:schemeClr val="dk1"/>
                </a:solidFill>
              </a:rPr>
              <a:t>Strengths in student support, gaps in connection</a:t>
            </a:r>
            <a:endParaRPr b="1" sz="1200">
              <a:solidFill>
                <a:schemeClr val="dk1"/>
              </a:solidFill>
            </a:endParaRPr>
          </a:p>
          <a:p>
            <a:pPr indent="0" lvl="0" marL="0" rtl="0" algn="l">
              <a:lnSpc>
                <a:spcPct val="115000"/>
              </a:lnSpc>
              <a:spcBef>
                <a:spcPts val="600"/>
              </a:spcBef>
              <a:spcAft>
                <a:spcPts val="0"/>
              </a:spcAft>
              <a:buClr>
                <a:schemeClr val="dk1"/>
              </a:buClr>
              <a:buSzPts val="1100"/>
              <a:buFont typeface="Arial"/>
              <a:buNone/>
            </a:pPr>
            <a:r>
              <a:rPr lang="en" sz="1200">
                <a:solidFill>
                  <a:schemeClr val="dk1"/>
                </a:solidFill>
              </a:rPr>
              <a:t>Students view ARC as diverse, academically supportive, and largely welcoming (Faculty care and relationships with instructors, peer connection and student support programs supported students’ sense of belonging). However, improvements can be made with institutional communication, service consistency, and cultivating  social connection for students. Inconsistent communication, limited outreach, and uneven inclusion create barriers to trust and engagement.</a:t>
            </a:r>
            <a:endParaRPr sz="12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sz="1000">
              <a:solidFill>
                <a:schemeClr val="dk1"/>
              </a:solidFill>
            </a:endParaRPr>
          </a:p>
          <a:p>
            <a:pPr indent="0" lvl="0" marL="457200" rtl="0" algn="l">
              <a:lnSpc>
                <a:spcPct val="115000"/>
              </a:lnSpc>
              <a:spcBef>
                <a:spcPts val="0"/>
              </a:spcBef>
              <a:spcAft>
                <a:spcPts val="0"/>
              </a:spcAft>
              <a:buClr>
                <a:schemeClr val="dk1"/>
              </a:buClr>
              <a:buSzPts val="1100"/>
              <a:buFont typeface="Arial"/>
              <a:buNone/>
            </a:pPr>
            <a:r>
              <a:t/>
            </a:r>
            <a:endParaRPr sz="1000">
              <a:solidFill>
                <a:schemeClr val="dk1"/>
              </a:solidFill>
            </a:endParaRPr>
          </a:p>
          <a:p>
            <a:pPr indent="0" lvl="0" marL="0" rtl="0" algn="l">
              <a:lnSpc>
                <a:spcPct val="115000"/>
              </a:lnSpc>
              <a:spcBef>
                <a:spcPts val="0"/>
              </a:spcBef>
              <a:spcAft>
                <a:spcPts val="0"/>
              </a:spcAft>
              <a:buNone/>
            </a:pPr>
            <a:r>
              <a:t/>
            </a:r>
            <a:endParaRPr i="1" sz="1200">
              <a:solidFill>
                <a:schemeClr val="dk1"/>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18935d6b6d7_0_4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18935d6b6d7_0_4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sz="1200">
                <a:solidFill>
                  <a:schemeClr val="dk1"/>
                </a:solidFill>
              </a:rPr>
              <a:t>Highlights </a:t>
            </a:r>
            <a:endParaRPr b="1" sz="1200">
              <a:solidFill>
                <a:schemeClr val="dk1"/>
              </a:solidFill>
            </a:endParaRPr>
          </a:p>
          <a:p>
            <a:pPr indent="0" lvl="0" marL="0" rtl="0" algn="l">
              <a:lnSpc>
                <a:spcPct val="115000"/>
              </a:lnSpc>
              <a:spcBef>
                <a:spcPts val="0"/>
              </a:spcBef>
              <a:spcAft>
                <a:spcPts val="0"/>
              </a:spcAft>
              <a:buNone/>
            </a:pPr>
            <a:r>
              <a:t/>
            </a:r>
            <a:endParaRPr b="1" sz="1200">
              <a:solidFill>
                <a:schemeClr val="dk1"/>
              </a:solidFill>
            </a:endParaRPr>
          </a:p>
          <a:p>
            <a:pPr indent="-304800" lvl="0" marL="457200" rtl="0" algn="l">
              <a:lnSpc>
                <a:spcPct val="115000"/>
              </a:lnSpc>
              <a:spcBef>
                <a:spcPts val="0"/>
              </a:spcBef>
              <a:spcAft>
                <a:spcPts val="0"/>
              </a:spcAft>
              <a:buClr>
                <a:schemeClr val="dk1"/>
              </a:buClr>
              <a:buSzPts val="1200"/>
              <a:buChar char="●"/>
            </a:pPr>
            <a:r>
              <a:rPr lang="en" sz="1200">
                <a:solidFill>
                  <a:schemeClr val="dk1"/>
                </a:solidFill>
              </a:rPr>
              <a:t>Institutional plans strongly reflect equity-mindedness, racial equity, and opportunities to improve outcomes for DI groups. </a:t>
            </a:r>
            <a:endParaRPr sz="1200">
              <a:solidFill>
                <a:schemeClr val="dk1"/>
              </a:solidFill>
            </a:endParaRPr>
          </a:p>
          <a:p>
            <a:pPr indent="-304800" lvl="1" marL="914400" rtl="0" algn="l">
              <a:spcBef>
                <a:spcPts val="0"/>
              </a:spcBef>
              <a:spcAft>
                <a:spcPts val="0"/>
              </a:spcAft>
              <a:buClr>
                <a:schemeClr val="dk1"/>
              </a:buClr>
              <a:buSzPts val="1200"/>
              <a:buChar char="○"/>
            </a:pPr>
            <a:r>
              <a:rPr i="1" lang="en" sz="1200">
                <a:solidFill>
                  <a:schemeClr val="dk1"/>
                </a:solidFill>
              </a:rPr>
              <a:t>Evidenced in: 22-25 Student Equity and Achievement Plan, Institutional Equity Plan, and Integrated Planning Guide</a:t>
            </a:r>
            <a:endParaRPr i="1" sz="1200">
              <a:solidFill>
                <a:schemeClr val="dk1"/>
              </a:solidFill>
            </a:endParaRPr>
          </a:p>
          <a:p>
            <a:pPr indent="0" lvl="0" marL="0" rtl="0" algn="l">
              <a:lnSpc>
                <a:spcPct val="115000"/>
              </a:lnSpc>
              <a:spcBef>
                <a:spcPts val="0"/>
              </a:spcBef>
              <a:spcAft>
                <a:spcPts val="0"/>
              </a:spcAft>
              <a:buNone/>
            </a:pPr>
            <a:r>
              <a:t/>
            </a:r>
            <a:endParaRPr i="1" sz="1200">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304800" lvl="0" marL="457200" rtl="0" algn="l">
              <a:lnSpc>
                <a:spcPct val="115000"/>
              </a:lnSpc>
              <a:spcBef>
                <a:spcPts val="0"/>
              </a:spcBef>
              <a:spcAft>
                <a:spcPts val="0"/>
              </a:spcAft>
              <a:buClr>
                <a:schemeClr val="dk1"/>
              </a:buClr>
              <a:buSzPts val="1200"/>
              <a:buChar char="●"/>
            </a:pPr>
            <a:r>
              <a:rPr lang="en" sz="1200">
                <a:solidFill>
                  <a:schemeClr val="dk1"/>
                </a:solidFill>
              </a:rPr>
              <a:t>Leadership, culture and trust building show signs of progress.</a:t>
            </a:r>
            <a:endParaRPr sz="1200">
              <a:solidFill>
                <a:schemeClr val="dk1"/>
              </a:solidFill>
            </a:endParaRPr>
          </a:p>
          <a:p>
            <a:pPr indent="-304800" lvl="1" marL="914400" rtl="0" algn="l">
              <a:lnSpc>
                <a:spcPct val="115000"/>
              </a:lnSpc>
              <a:spcBef>
                <a:spcPts val="0"/>
              </a:spcBef>
              <a:spcAft>
                <a:spcPts val="0"/>
              </a:spcAft>
              <a:buClr>
                <a:schemeClr val="dk1"/>
              </a:buClr>
              <a:buSzPts val="1200"/>
              <a:buChar char="○"/>
            </a:pPr>
            <a:r>
              <a:rPr lang="en" sz="1200">
                <a:solidFill>
                  <a:schemeClr val="dk1"/>
                </a:solidFill>
              </a:rPr>
              <a:t>Classified staff and managers described the college as “more human-centered” and “less hierarchical” than before.</a:t>
            </a:r>
            <a:endParaRPr sz="1200">
              <a:solidFill>
                <a:schemeClr val="dk1"/>
              </a:solidFill>
            </a:endParaRPr>
          </a:p>
          <a:p>
            <a:pPr indent="-304800" lvl="1" marL="914400" rtl="0" algn="l">
              <a:spcBef>
                <a:spcPts val="0"/>
              </a:spcBef>
              <a:spcAft>
                <a:spcPts val="0"/>
              </a:spcAft>
              <a:buClr>
                <a:schemeClr val="dk1"/>
              </a:buClr>
              <a:buSzPts val="1200"/>
              <a:buChar char="○"/>
            </a:pPr>
            <a:r>
              <a:rPr lang="en" sz="1200">
                <a:solidFill>
                  <a:schemeClr val="dk1"/>
                </a:solidFill>
              </a:rPr>
              <a:t>Administrators emphasized rebuilding trust through active listening and open communication.</a:t>
            </a:r>
            <a:r>
              <a:rPr i="1" lang="en" sz="1200">
                <a:solidFill>
                  <a:schemeClr val="dk1"/>
                </a:solidFill>
              </a:rPr>
              <a:t> </a:t>
            </a:r>
            <a:endParaRPr sz="1200">
              <a:solidFill>
                <a:schemeClr val="dk1"/>
              </a:solidFill>
            </a:endParaRPr>
          </a:p>
          <a:p>
            <a:pPr indent="-304800" lvl="1" marL="914400" rtl="0" algn="l">
              <a:spcBef>
                <a:spcPts val="0"/>
              </a:spcBef>
              <a:spcAft>
                <a:spcPts val="0"/>
              </a:spcAft>
              <a:buClr>
                <a:schemeClr val="dk1"/>
              </a:buClr>
              <a:buSzPts val="1200"/>
              <a:buChar char="○"/>
            </a:pPr>
            <a:r>
              <a:rPr lang="en" sz="1200">
                <a:solidFill>
                  <a:schemeClr val="dk1"/>
                </a:solidFill>
              </a:rPr>
              <a:t>Examples) data dialogues, divisional retreats, and open Q&amp;A sessions—as signs of a cultural shift toward participatory decision-making.</a:t>
            </a:r>
            <a:endParaRPr sz="1200">
              <a:solidFill>
                <a:schemeClr val="dk1"/>
              </a:solidFill>
            </a:endParaRPr>
          </a:p>
          <a:p>
            <a:pPr indent="-304800" lvl="1" marL="914400" rtl="0" algn="l">
              <a:spcBef>
                <a:spcPts val="0"/>
              </a:spcBef>
              <a:spcAft>
                <a:spcPts val="0"/>
              </a:spcAft>
              <a:buClr>
                <a:schemeClr val="dk1"/>
              </a:buClr>
              <a:buSzPts val="1200"/>
              <a:buChar char="○"/>
            </a:pPr>
            <a:r>
              <a:rPr i="1" lang="en" sz="1200">
                <a:solidFill>
                  <a:schemeClr val="dk1"/>
                </a:solidFill>
              </a:rPr>
              <a:t>“Our admin has been reaching out. They’ve been creating some opportunities to interact with departments and individuals and I think that’s been critical.” (Employee quote, focus group)</a:t>
            </a:r>
            <a:endParaRPr i="1" sz="1200">
              <a:solidFill>
                <a:schemeClr val="dk1"/>
              </a:solidFill>
            </a:endParaRPr>
          </a:p>
          <a:p>
            <a:pPr indent="0" lvl="0" marL="914400" rtl="0" algn="l">
              <a:spcBef>
                <a:spcPts val="0"/>
              </a:spcBef>
              <a:spcAft>
                <a:spcPts val="0"/>
              </a:spcAft>
              <a:buNone/>
            </a:pPr>
            <a:r>
              <a:t/>
            </a:r>
            <a:endParaRPr i="1" sz="1200">
              <a:solidFill>
                <a:schemeClr val="dk1"/>
              </a:solidFill>
            </a:endParaRPr>
          </a:p>
          <a:p>
            <a:pPr indent="0" lvl="0" marL="914400" rtl="0" algn="l">
              <a:lnSpc>
                <a:spcPct val="115000"/>
              </a:lnSpc>
              <a:spcBef>
                <a:spcPts val="0"/>
              </a:spcBef>
              <a:spcAft>
                <a:spcPts val="0"/>
              </a:spcAft>
              <a:buNone/>
            </a:pPr>
            <a:r>
              <a:t/>
            </a:r>
            <a:endParaRPr sz="1200">
              <a:solidFill>
                <a:schemeClr val="dk1"/>
              </a:solidFill>
            </a:endParaRPr>
          </a:p>
          <a:p>
            <a:pPr indent="0" lvl="0" marL="0" rtl="0" algn="l">
              <a:spcBef>
                <a:spcPts val="0"/>
              </a:spcBef>
              <a:spcAft>
                <a:spcPts val="0"/>
              </a:spcAft>
              <a:buNone/>
            </a:pPr>
            <a:r>
              <a:rPr b="1" lang="en" sz="1200">
                <a:solidFill>
                  <a:schemeClr val="dk1"/>
                </a:solidFill>
              </a:rPr>
              <a:t>Areas of Growth/Opportunity</a:t>
            </a:r>
            <a:endParaRPr b="1" sz="1200">
              <a:solidFill>
                <a:schemeClr val="dk1"/>
              </a:solidFill>
            </a:endParaRPr>
          </a:p>
          <a:p>
            <a:pPr indent="0" lvl="0" marL="0" rtl="0" algn="l">
              <a:spcBef>
                <a:spcPts val="0"/>
              </a:spcBef>
              <a:spcAft>
                <a:spcPts val="0"/>
              </a:spcAft>
              <a:buNone/>
            </a:pPr>
            <a:r>
              <a:t/>
            </a:r>
            <a:endParaRPr b="1" sz="1200">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Developing a culture of collaboration across the college is critical for systemic impact. </a:t>
            </a:r>
            <a:endParaRPr>
              <a:solidFill>
                <a:schemeClr val="dk1"/>
              </a:solidFill>
            </a:endParaRPr>
          </a:p>
          <a:p>
            <a:pPr indent="-298450" lvl="1" marL="914400" rtl="0" algn="l">
              <a:spcBef>
                <a:spcPts val="0"/>
              </a:spcBef>
              <a:spcAft>
                <a:spcPts val="0"/>
              </a:spcAft>
              <a:buClr>
                <a:schemeClr val="dk1"/>
              </a:buClr>
              <a:buSzPts val="1100"/>
              <a:buChar char="○"/>
            </a:pPr>
            <a:r>
              <a:rPr lang="en">
                <a:solidFill>
                  <a:schemeClr val="dk1"/>
                </a:solidFill>
              </a:rPr>
              <a:t>38% of employee respondents (n=70) disagreed with the statement, </a:t>
            </a:r>
            <a:r>
              <a:rPr i="1" lang="en">
                <a:solidFill>
                  <a:schemeClr val="dk1"/>
                </a:solidFill>
              </a:rPr>
              <a:t> “There is a culture of collaboration between instructional services, student services, and administrative services at ARC.”</a:t>
            </a:r>
            <a:endParaRPr i="1">
              <a:solidFill>
                <a:schemeClr val="dk1"/>
              </a:solidFill>
            </a:endParaRPr>
          </a:p>
          <a:p>
            <a:pPr indent="-298450" lvl="1" marL="914400" rtl="0" algn="l">
              <a:spcBef>
                <a:spcPts val="0"/>
              </a:spcBef>
              <a:spcAft>
                <a:spcPts val="0"/>
              </a:spcAft>
              <a:buClr>
                <a:schemeClr val="dk1"/>
              </a:buClr>
              <a:buSzPts val="1100"/>
              <a:buChar char="○"/>
            </a:pPr>
            <a:r>
              <a:rPr i="1" lang="en">
                <a:solidFill>
                  <a:schemeClr val="dk1"/>
                </a:solidFill>
                <a:latin typeface="Helvetica Neue"/>
                <a:ea typeface="Helvetica Neue"/>
                <a:cs typeface="Helvetica Neue"/>
                <a:sym typeface="Helvetica Neue"/>
              </a:rPr>
              <a:t>“While many individuals make an effort to collaborate, the very fact that many of our areas and departments are perpetually short- staffed makes it difficult if not impossible for any but the most determined to make that collaboration pay off.”  (Employee Quote, Survey) </a:t>
            </a:r>
            <a:endParaRPr i="1">
              <a:solidFill>
                <a:schemeClr val="dk1"/>
              </a:solidFill>
              <a:latin typeface="Helvetica Neue"/>
              <a:ea typeface="Helvetica Neue"/>
              <a:cs typeface="Helvetica Neue"/>
              <a:sym typeface="Helvetica Neue"/>
            </a:endParaRPr>
          </a:p>
          <a:p>
            <a:pPr indent="0" lvl="0" marL="914400" rtl="0" algn="l">
              <a:lnSpc>
                <a:spcPct val="115000"/>
              </a:lnSpc>
              <a:spcBef>
                <a:spcPts val="0"/>
              </a:spcBef>
              <a:spcAft>
                <a:spcPts val="0"/>
              </a:spcAft>
              <a:buNone/>
            </a:pPr>
            <a:r>
              <a:t/>
            </a:r>
            <a:endParaRPr i="1">
              <a:solidFill>
                <a:schemeClr val="dk1"/>
              </a:solidFill>
              <a:latin typeface="Helvetica Neue"/>
              <a:ea typeface="Helvetica Neue"/>
              <a:cs typeface="Helvetica Neue"/>
              <a:sym typeface="Helvetica Neue"/>
            </a:endParaRPr>
          </a:p>
          <a:p>
            <a:pPr indent="-298450" lvl="0" marL="457200" rtl="0" algn="l">
              <a:lnSpc>
                <a:spcPct val="115000"/>
              </a:lnSpc>
              <a:spcBef>
                <a:spcPts val="0"/>
              </a:spcBef>
              <a:spcAft>
                <a:spcPts val="0"/>
              </a:spcAft>
              <a:buClr>
                <a:schemeClr val="dk1"/>
              </a:buClr>
              <a:buSzPts val="1100"/>
              <a:buChar char="●"/>
            </a:pPr>
            <a:r>
              <a:rPr lang="en">
                <a:solidFill>
                  <a:schemeClr val="dk1"/>
                </a:solidFill>
                <a:latin typeface="Helvetica Neue"/>
                <a:ea typeface="Helvetica Neue"/>
                <a:cs typeface="Helvetica Neue"/>
                <a:sym typeface="Helvetica Neue"/>
              </a:rPr>
              <a:t>Challenges with adapting business and administrative processes to have an intentional focus on equity.</a:t>
            </a:r>
            <a:endParaRPr>
              <a:solidFill>
                <a:schemeClr val="dk1"/>
              </a:solidFill>
              <a:latin typeface="Helvetica Neue"/>
              <a:ea typeface="Helvetica Neue"/>
              <a:cs typeface="Helvetica Neue"/>
              <a:sym typeface="Helvetica Neue"/>
            </a:endParaRPr>
          </a:p>
          <a:p>
            <a:pPr indent="-298450" lvl="1" marL="914400" rtl="0" algn="l">
              <a:spcBef>
                <a:spcPts val="0"/>
              </a:spcBef>
              <a:spcAft>
                <a:spcPts val="0"/>
              </a:spcAft>
              <a:buClr>
                <a:schemeClr val="dk1"/>
              </a:buClr>
              <a:buSzPts val="1100"/>
              <a:buFont typeface="Helvetica Neue"/>
              <a:buChar char="○"/>
            </a:pPr>
            <a:r>
              <a:rPr lang="en">
                <a:solidFill>
                  <a:schemeClr val="dk1"/>
                </a:solidFill>
                <a:latin typeface="Helvetica Neue"/>
                <a:ea typeface="Helvetica Neue"/>
                <a:cs typeface="Helvetica Neue"/>
                <a:sym typeface="Helvetica Neue"/>
              </a:rPr>
              <a:t>Event planning: Creating a barrier of requiring insurance for vendors who are often ARC alumni with small businesses, </a:t>
            </a:r>
            <a:endParaRPr>
              <a:solidFill>
                <a:schemeClr val="dk1"/>
              </a:solidFill>
              <a:latin typeface="Helvetica Neue"/>
              <a:ea typeface="Helvetica Neue"/>
              <a:cs typeface="Helvetica Neue"/>
              <a:sym typeface="Helvetica Neue"/>
            </a:endParaRPr>
          </a:p>
          <a:p>
            <a:pPr indent="-298450" lvl="1" marL="914400" rtl="0" algn="l">
              <a:spcBef>
                <a:spcPts val="0"/>
              </a:spcBef>
              <a:spcAft>
                <a:spcPts val="0"/>
              </a:spcAft>
              <a:buClr>
                <a:schemeClr val="dk1"/>
              </a:buClr>
              <a:buSzPts val="1100"/>
              <a:buFont typeface="Helvetica Neue"/>
              <a:buChar char="○"/>
            </a:pPr>
            <a:r>
              <a:rPr i="1" lang="en">
                <a:solidFill>
                  <a:schemeClr val="dk1"/>
                </a:solidFill>
                <a:latin typeface="Helvetica Neue"/>
                <a:ea typeface="Helvetica Neue"/>
                <a:cs typeface="Helvetica Neue"/>
                <a:sym typeface="Helvetica Neue"/>
              </a:rPr>
              <a:t>“For us a lot of things are planned last minute because of all the different policies and procedures we have to follow.” (Employee quote, focus group)</a:t>
            </a:r>
            <a:endParaRPr i="1">
              <a:solidFill>
                <a:schemeClr val="dk1"/>
              </a:solidFill>
              <a:latin typeface="Helvetica Neue"/>
              <a:ea typeface="Helvetica Neue"/>
              <a:cs typeface="Helvetica Neue"/>
              <a:sym typeface="Helvetica Neue"/>
            </a:endParaRPr>
          </a:p>
          <a:p>
            <a:pPr indent="0" lvl="0" marL="914400" rtl="0" algn="l">
              <a:spcBef>
                <a:spcPts val="0"/>
              </a:spcBef>
              <a:spcAft>
                <a:spcPts val="0"/>
              </a:spcAft>
              <a:buNone/>
            </a:pPr>
            <a:r>
              <a:t/>
            </a:r>
            <a:endParaRPr i="1">
              <a:solidFill>
                <a:schemeClr val="dk1"/>
              </a:solidFill>
              <a:latin typeface="Helvetica Neue"/>
              <a:ea typeface="Helvetica Neue"/>
              <a:cs typeface="Helvetica Neue"/>
              <a:sym typeface="Helvetica Neue"/>
            </a:endParaRPr>
          </a:p>
          <a:p>
            <a:pPr indent="-298450" lvl="0" marL="457200" rtl="0" algn="l">
              <a:lnSpc>
                <a:spcPct val="115000"/>
              </a:lnSpc>
              <a:spcBef>
                <a:spcPts val="0"/>
              </a:spcBef>
              <a:spcAft>
                <a:spcPts val="0"/>
              </a:spcAft>
              <a:buClr>
                <a:schemeClr val="dk1"/>
              </a:buClr>
              <a:buSzPts val="1100"/>
              <a:buChar char="●"/>
            </a:pPr>
            <a:r>
              <a:rPr lang="en">
                <a:solidFill>
                  <a:schemeClr val="dk1"/>
                </a:solidFill>
                <a:latin typeface="Helvetica Neue"/>
                <a:ea typeface="Helvetica Neue"/>
                <a:cs typeface="Helvetica Neue"/>
                <a:sym typeface="Helvetica Neue"/>
              </a:rPr>
              <a:t>Within some of the job descriptions we accessed, there was no intentional messaging of the college’s priorities in terms of equity and student success.</a:t>
            </a:r>
            <a:endParaRPr i="1">
              <a:solidFill>
                <a:schemeClr val="dk1"/>
              </a:solidFill>
            </a:endParaRPr>
          </a:p>
          <a:p>
            <a:pPr indent="0" lvl="0" marL="457200" rtl="0" algn="l">
              <a:spcBef>
                <a:spcPts val="0"/>
              </a:spcBef>
              <a:spcAft>
                <a:spcPts val="0"/>
              </a:spcAft>
              <a:buNone/>
            </a:pPr>
            <a:r>
              <a:t/>
            </a:r>
            <a:endParaRPr b="1" sz="1200">
              <a:solidFill>
                <a:schemeClr val="dk1"/>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g18935d6b6d7_4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1" name="Google Shape;271;g18935d6b6d7_4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400"/>
              <a:t>Highlights </a:t>
            </a:r>
            <a:endParaRPr b="1" sz="1400"/>
          </a:p>
          <a:p>
            <a:pPr indent="-298450" lvl="0" marL="457200" rtl="0" algn="l">
              <a:lnSpc>
                <a:spcPct val="115000"/>
              </a:lnSpc>
              <a:spcBef>
                <a:spcPts val="0"/>
              </a:spcBef>
              <a:spcAft>
                <a:spcPts val="0"/>
              </a:spcAft>
              <a:buClr>
                <a:schemeClr val="dk1"/>
              </a:buClr>
              <a:buSzPts val="1100"/>
              <a:buChar char="●"/>
            </a:pPr>
            <a:r>
              <a:rPr lang="en">
                <a:solidFill>
                  <a:schemeClr val="dk1"/>
                </a:solidFill>
              </a:rPr>
              <a:t>Overall, employees demonstrated equity competencies of belief in students, being action oriented, and creating a sense of welcome and belonging.</a:t>
            </a:r>
            <a:endParaRPr>
              <a:solidFill>
                <a:schemeClr val="dk1"/>
              </a:solidFill>
            </a:endParaRPr>
          </a:p>
          <a:p>
            <a:pPr indent="0" lvl="0" marL="914400" rtl="0" algn="l">
              <a:lnSpc>
                <a:spcPct val="115000"/>
              </a:lnSpc>
              <a:spcBef>
                <a:spcPts val="0"/>
              </a:spcBef>
              <a:spcAft>
                <a:spcPts val="0"/>
              </a:spcAft>
              <a:buNone/>
            </a:pPr>
            <a:r>
              <a:t/>
            </a:r>
            <a:endParaRPr>
              <a:solidFill>
                <a:schemeClr val="dk1"/>
              </a:solidFill>
              <a:latin typeface="Helvetica Neue"/>
              <a:ea typeface="Helvetica Neue"/>
              <a:cs typeface="Helvetica Neue"/>
              <a:sym typeface="Helvetica Neue"/>
            </a:endParaRPr>
          </a:p>
          <a:p>
            <a:pPr indent="0" lvl="0" marL="457200" rtl="0" algn="l">
              <a:spcBef>
                <a:spcPts val="0"/>
              </a:spcBef>
              <a:spcAft>
                <a:spcPts val="0"/>
              </a:spcAft>
              <a:buNone/>
            </a:pPr>
            <a:r>
              <a:t/>
            </a:r>
            <a:endParaRPr>
              <a:solidFill>
                <a:schemeClr val="dk1"/>
              </a:solidFill>
            </a:endParaRPr>
          </a:p>
          <a:p>
            <a:pPr indent="-298450" lvl="0" marL="457200" rtl="0" algn="l">
              <a:spcBef>
                <a:spcPts val="0"/>
              </a:spcBef>
              <a:spcAft>
                <a:spcPts val="0"/>
              </a:spcAft>
              <a:buClr>
                <a:schemeClr val="dk1"/>
              </a:buClr>
              <a:buSzPts val="1100"/>
              <a:buChar char="●"/>
            </a:pPr>
            <a:r>
              <a:rPr lang="en">
                <a:solidFill>
                  <a:schemeClr val="dk1"/>
                </a:solidFill>
              </a:rPr>
              <a:t>Overall, employees demonstrated the ability to be self-reflective and an attitude of continuous improvement. </a:t>
            </a:r>
            <a:endParaRPr>
              <a:solidFill>
                <a:schemeClr val="dk1"/>
              </a:solidFill>
            </a:endParaRPr>
          </a:p>
          <a:p>
            <a:pPr indent="-298450" lvl="1" marL="914400" rtl="0" algn="l">
              <a:lnSpc>
                <a:spcPct val="115000"/>
              </a:lnSpc>
              <a:spcBef>
                <a:spcPts val="0"/>
              </a:spcBef>
              <a:spcAft>
                <a:spcPts val="0"/>
              </a:spcAft>
              <a:buClr>
                <a:schemeClr val="dk1"/>
              </a:buClr>
              <a:buSzPts val="1100"/>
              <a:buChar char="○"/>
            </a:pPr>
            <a:r>
              <a:rPr i="1" lang="en">
                <a:solidFill>
                  <a:schemeClr val="dk1"/>
                </a:solidFill>
              </a:rPr>
              <a:t>88% (n=144) of employee respondents disagreed with the statement, “I am aware of how my beliefs can create bias towards specific groups of people.”</a:t>
            </a:r>
            <a:endParaRPr i="1">
              <a:solidFill>
                <a:schemeClr val="dk1"/>
              </a:solidFill>
            </a:endParaRPr>
          </a:p>
          <a:p>
            <a:pPr indent="0" lvl="0" marL="914400" rtl="0" algn="l">
              <a:lnSpc>
                <a:spcPct val="115000"/>
              </a:lnSpc>
              <a:spcBef>
                <a:spcPts val="0"/>
              </a:spcBef>
              <a:spcAft>
                <a:spcPts val="0"/>
              </a:spcAft>
              <a:buNone/>
            </a:pPr>
            <a:r>
              <a:t/>
            </a:r>
            <a:endParaRPr i="1">
              <a:solidFill>
                <a:schemeClr val="dk1"/>
              </a:solidFill>
            </a:endParaRPr>
          </a:p>
          <a:p>
            <a:pPr indent="-298450" lvl="1" marL="914400" rtl="0" algn="l">
              <a:lnSpc>
                <a:spcPct val="115000"/>
              </a:lnSpc>
              <a:spcBef>
                <a:spcPts val="0"/>
              </a:spcBef>
              <a:spcAft>
                <a:spcPts val="0"/>
              </a:spcAft>
              <a:buClr>
                <a:schemeClr val="dk1"/>
              </a:buClr>
              <a:buSzPts val="1100"/>
              <a:buChar char="○"/>
            </a:pPr>
            <a:r>
              <a:rPr i="1" lang="en">
                <a:solidFill>
                  <a:schemeClr val="dk1"/>
                </a:solidFill>
              </a:rPr>
              <a:t>97% (n=161) of employee respondents agreed with the statement, “</a:t>
            </a:r>
            <a:r>
              <a:rPr i="1" lang="en">
                <a:solidFill>
                  <a:schemeClr val="dk1"/>
                </a:solidFill>
                <a:highlight>
                  <a:srgbClr val="FFFFFF"/>
                </a:highlight>
                <a:latin typeface="Helvetica Neue"/>
                <a:ea typeface="Helvetica Neue"/>
                <a:cs typeface="Helvetica Neue"/>
                <a:sym typeface="Helvetica Neue"/>
              </a:rPr>
              <a:t>I have an attitude of continuous improvement when it comes to our department’s policies, processes, and procedures”</a:t>
            </a:r>
            <a:endParaRPr i="1">
              <a:solidFill>
                <a:schemeClr val="dk1"/>
              </a:solidFill>
              <a:highlight>
                <a:srgbClr val="FFFFFF"/>
              </a:highlight>
              <a:latin typeface="Helvetica Neue"/>
              <a:ea typeface="Helvetica Neue"/>
              <a:cs typeface="Helvetica Neue"/>
              <a:sym typeface="Helvetica Neue"/>
            </a:endParaRPr>
          </a:p>
          <a:p>
            <a:pPr indent="0" lvl="0" marL="457200" rtl="0" algn="l">
              <a:lnSpc>
                <a:spcPct val="115000"/>
              </a:lnSpc>
              <a:spcBef>
                <a:spcPts val="0"/>
              </a:spcBef>
              <a:spcAft>
                <a:spcPts val="0"/>
              </a:spcAft>
              <a:buNone/>
            </a:pPr>
            <a:r>
              <a:t/>
            </a:r>
            <a:endParaRPr>
              <a:solidFill>
                <a:schemeClr val="dk1"/>
              </a:solidFill>
              <a:highlight>
                <a:srgbClr val="FFFFFF"/>
              </a:highlight>
              <a:latin typeface="Helvetica Neue"/>
              <a:ea typeface="Helvetica Neue"/>
              <a:cs typeface="Helvetica Neue"/>
              <a:sym typeface="Helvetica Neue"/>
            </a:endParaRPr>
          </a:p>
          <a:p>
            <a:pPr indent="0" lvl="0" marL="0" rtl="0" algn="l">
              <a:spcBef>
                <a:spcPts val="0"/>
              </a:spcBef>
              <a:spcAft>
                <a:spcPts val="0"/>
              </a:spcAft>
              <a:buNone/>
            </a:pPr>
            <a:r>
              <a:t/>
            </a:r>
            <a:endParaRPr sz="1200"/>
          </a:p>
          <a:p>
            <a:pPr indent="0" lvl="0" marL="0" rtl="0" algn="l">
              <a:spcBef>
                <a:spcPts val="0"/>
              </a:spcBef>
              <a:spcAft>
                <a:spcPts val="0"/>
              </a:spcAft>
              <a:buNone/>
            </a:pPr>
            <a:r>
              <a:t/>
            </a:r>
            <a:endParaRPr sz="1200"/>
          </a:p>
          <a:p>
            <a:pPr indent="0" lvl="0" marL="457200" rtl="0" algn="l">
              <a:spcBef>
                <a:spcPts val="0"/>
              </a:spcBef>
              <a:spcAft>
                <a:spcPts val="0"/>
              </a:spcAft>
              <a:buNone/>
            </a:pPr>
            <a:r>
              <a:t/>
            </a:r>
            <a:endParaRPr sz="1200"/>
          </a:p>
          <a:p>
            <a:pPr indent="0" lvl="0" marL="0" rtl="0" algn="l">
              <a:spcBef>
                <a:spcPts val="0"/>
              </a:spcBef>
              <a:spcAft>
                <a:spcPts val="0"/>
              </a:spcAft>
              <a:buNone/>
            </a:pPr>
            <a:r>
              <a:rPr b="1" lang="en" sz="1200"/>
              <a:t>Areas of Growth/Opportunity</a:t>
            </a:r>
            <a:endParaRPr b="1" sz="1200"/>
          </a:p>
          <a:p>
            <a:pPr indent="-298450" lvl="0" marL="457200" rtl="0" algn="l">
              <a:lnSpc>
                <a:spcPct val="115000"/>
              </a:lnSpc>
              <a:spcBef>
                <a:spcPts val="1200"/>
              </a:spcBef>
              <a:spcAft>
                <a:spcPts val="0"/>
              </a:spcAft>
              <a:buClr>
                <a:schemeClr val="dk1"/>
              </a:buClr>
              <a:buSzPts val="1100"/>
              <a:buChar char="●"/>
            </a:pPr>
            <a:r>
              <a:rPr lang="en">
                <a:solidFill>
                  <a:schemeClr val="dk1"/>
                </a:solidFill>
              </a:rPr>
              <a:t>Equity is widely affirmed as a core value, but its practical meaning and and application vary.  Participants highlighted strong rhetorical commitment from leadership but noted uneven definitions and implementation across the college.</a:t>
            </a:r>
            <a:endParaRPr i="1">
              <a:solidFill>
                <a:schemeClr val="dk1"/>
              </a:solidFill>
            </a:endParaRPr>
          </a:p>
          <a:p>
            <a:pPr indent="-298450" lvl="1" marL="914400" rtl="0" algn="l">
              <a:spcBef>
                <a:spcPts val="0"/>
              </a:spcBef>
              <a:spcAft>
                <a:spcPts val="0"/>
              </a:spcAft>
              <a:buClr>
                <a:schemeClr val="dk1"/>
              </a:buClr>
              <a:buSzPts val="1100"/>
              <a:buChar char="○"/>
            </a:pPr>
            <a:r>
              <a:rPr i="1" lang="en">
                <a:solidFill>
                  <a:schemeClr val="dk1"/>
                </a:solidFill>
                <a:latin typeface="Helvetica Neue"/>
                <a:ea typeface="Helvetica Neue"/>
                <a:cs typeface="Helvetica Neue"/>
                <a:sym typeface="Helvetica Neue"/>
              </a:rPr>
              <a:t>“I think there is a lack of understanding about the different between equity and equality.</a:t>
            </a:r>
            <a:endParaRPr i="1">
              <a:solidFill>
                <a:schemeClr val="dk1"/>
              </a:solidFill>
              <a:latin typeface="Helvetica Neue"/>
              <a:ea typeface="Helvetica Neue"/>
              <a:cs typeface="Helvetica Neue"/>
              <a:sym typeface="Helvetica Neue"/>
            </a:endParaRPr>
          </a:p>
          <a:p>
            <a:pPr indent="-298450" lvl="1" marL="914400" rtl="0" algn="l">
              <a:spcBef>
                <a:spcPts val="0"/>
              </a:spcBef>
              <a:spcAft>
                <a:spcPts val="0"/>
              </a:spcAft>
              <a:buClr>
                <a:schemeClr val="dk1"/>
              </a:buClr>
              <a:buSzPts val="1100"/>
              <a:buChar char="○"/>
            </a:pPr>
            <a:r>
              <a:rPr i="1" lang="en">
                <a:solidFill>
                  <a:schemeClr val="dk1"/>
                </a:solidFill>
                <a:latin typeface="Helvetica Neue"/>
                <a:ea typeface="Helvetica Neue"/>
                <a:cs typeface="Helvetica Neue"/>
                <a:sym typeface="Helvetica Neue"/>
              </a:rPr>
              <a:t>“Equity is not commonly used to define how we do our day to day tasks. There are little to no examples of how Equity practices are actually implemented on campus.” (Employee Quote, Survey) </a:t>
            </a:r>
            <a:endParaRPr i="1">
              <a:solidFill>
                <a:schemeClr val="dk1"/>
              </a:solidFill>
              <a:latin typeface="Helvetica Neue"/>
              <a:ea typeface="Helvetica Neue"/>
              <a:cs typeface="Helvetica Neue"/>
              <a:sym typeface="Helvetica Neue"/>
            </a:endParaRPr>
          </a:p>
          <a:p>
            <a:pPr indent="0" lvl="0" marL="914400" rtl="0" algn="l">
              <a:spcBef>
                <a:spcPts val="0"/>
              </a:spcBef>
              <a:spcAft>
                <a:spcPts val="0"/>
              </a:spcAft>
              <a:buClr>
                <a:schemeClr val="dk1"/>
              </a:buClr>
              <a:buSzPts val="1100"/>
              <a:buFont typeface="Arial"/>
              <a:buNone/>
            </a:pPr>
            <a:r>
              <a:t/>
            </a:r>
            <a:endParaRPr i="1">
              <a:solidFill>
                <a:schemeClr val="dk1"/>
              </a:solidFill>
              <a:latin typeface="Helvetica Neue"/>
              <a:ea typeface="Helvetica Neue"/>
              <a:cs typeface="Helvetica Neue"/>
              <a:sym typeface="Helvetica Neue"/>
            </a:endParaRPr>
          </a:p>
          <a:p>
            <a:pPr indent="-298450" lvl="0" marL="457200" rtl="0" algn="l">
              <a:spcBef>
                <a:spcPts val="0"/>
              </a:spcBef>
              <a:spcAft>
                <a:spcPts val="0"/>
              </a:spcAft>
              <a:buClr>
                <a:schemeClr val="dk1"/>
              </a:buClr>
              <a:buSzPts val="1100"/>
              <a:buChar char="●"/>
            </a:pPr>
            <a:r>
              <a:rPr lang="en">
                <a:solidFill>
                  <a:schemeClr val="dk1"/>
                </a:solidFill>
              </a:rPr>
              <a:t>There’s a minority of students and employees who do not align with ARC’s diversity, equity, and inclusion values.</a:t>
            </a:r>
            <a:endParaRPr>
              <a:solidFill>
                <a:schemeClr val="dk1"/>
              </a:solidFill>
            </a:endParaRPr>
          </a:p>
          <a:p>
            <a:pPr indent="-292100" lvl="1" marL="914400" rtl="0" algn="l">
              <a:spcBef>
                <a:spcPts val="0"/>
              </a:spcBef>
              <a:spcAft>
                <a:spcPts val="0"/>
              </a:spcAft>
              <a:buClr>
                <a:schemeClr val="dk1"/>
              </a:buClr>
              <a:buSzPts val="1000"/>
              <a:buChar char="○"/>
            </a:pPr>
            <a:r>
              <a:rPr lang="en" sz="1000">
                <a:solidFill>
                  <a:schemeClr val="dk1"/>
                </a:solidFill>
              </a:rPr>
              <a:t>32% (n=142) of student respondents reported they </a:t>
            </a:r>
            <a:r>
              <a:rPr i="1" lang="en" sz="1000">
                <a:solidFill>
                  <a:schemeClr val="dk1"/>
                </a:solidFill>
              </a:rPr>
              <a:t>often hear others express the statement, “</a:t>
            </a:r>
            <a:r>
              <a:rPr i="1" lang="en" sz="1000">
                <a:solidFill>
                  <a:schemeClr val="dk1"/>
                </a:solidFill>
                <a:highlight>
                  <a:srgbClr val="FFFFFF"/>
                </a:highlight>
                <a:latin typeface="Helvetica Neue"/>
                <a:ea typeface="Helvetica Neue"/>
                <a:cs typeface="Helvetica Neue"/>
                <a:sym typeface="Helvetica Neue"/>
              </a:rPr>
              <a:t>“I don’t see color, I just see people.”</a:t>
            </a:r>
            <a:endParaRPr i="1" sz="1000">
              <a:solidFill>
                <a:schemeClr val="dk1"/>
              </a:solidFill>
              <a:highlight>
                <a:srgbClr val="FFFFFF"/>
              </a:highlight>
              <a:latin typeface="Helvetica Neue"/>
              <a:ea typeface="Helvetica Neue"/>
              <a:cs typeface="Helvetica Neue"/>
              <a:sym typeface="Helvetica Neue"/>
            </a:endParaRPr>
          </a:p>
          <a:p>
            <a:pPr indent="-292100" lvl="1" marL="914400" rtl="0" algn="l">
              <a:spcBef>
                <a:spcPts val="0"/>
              </a:spcBef>
              <a:spcAft>
                <a:spcPts val="0"/>
              </a:spcAft>
              <a:buClr>
                <a:schemeClr val="dk1"/>
              </a:buClr>
              <a:buSzPts val="1000"/>
              <a:buFont typeface="Helvetica Neue"/>
              <a:buChar char="○"/>
            </a:pPr>
            <a:r>
              <a:rPr i="1" lang="en" sz="1000">
                <a:solidFill>
                  <a:schemeClr val="dk1"/>
                </a:solidFill>
                <a:highlight>
                  <a:srgbClr val="FFFFFF"/>
                </a:highlight>
                <a:latin typeface="Helvetica Neue"/>
                <a:ea typeface="Helvetica Neue"/>
                <a:cs typeface="Helvetica Neue"/>
                <a:sym typeface="Helvetica Neue"/>
              </a:rPr>
              <a:t>37% (n=152) </a:t>
            </a:r>
            <a:r>
              <a:rPr lang="en" sz="1000">
                <a:solidFill>
                  <a:schemeClr val="dk1"/>
                </a:solidFill>
              </a:rPr>
              <a:t>of student respondents reported they </a:t>
            </a:r>
            <a:r>
              <a:rPr i="1" lang="en" sz="1000">
                <a:solidFill>
                  <a:schemeClr val="dk1"/>
                </a:solidFill>
              </a:rPr>
              <a:t>often hear others express the statement, “</a:t>
            </a:r>
            <a:r>
              <a:rPr i="1" lang="en" sz="1000">
                <a:solidFill>
                  <a:schemeClr val="dk1"/>
                </a:solidFill>
                <a:highlight>
                  <a:srgbClr val="FFFFFF"/>
                </a:highlight>
                <a:latin typeface="Helvetica Neue"/>
                <a:ea typeface="Helvetica Neue"/>
                <a:cs typeface="Helvetica Neue"/>
                <a:sym typeface="Helvetica Neue"/>
              </a:rPr>
              <a:t>Employees should be hired solely on the based on their skills and experience, not their identity.”</a:t>
            </a:r>
            <a:endParaRPr i="1" sz="1000">
              <a:solidFill>
                <a:schemeClr val="dk1"/>
              </a:solidFill>
              <a:highlight>
                <a:srgbClr val="FFFFFF"/>
              </a:highlight>
              <a:latin typeface="Helvetica Neue"/>
              <a:ea typeface="Helvetica Neue"/>
              <a:cs typeface="Helvetica Neue"/>
              <a:sym typeface="Helvetica Neue"/>
            </a:endParaRPr>
          </a:p>
          <a:p>
            <a:pPr indent="0" lvl="0" marL="0" rtl="0" algn="l">
              <a:spcBef>
                <a:spcPts val="0"/>
              </a:spcBef>
              <a:spcAft>
                <a:spcPts val="0"/>
              </a:spcAft>
              <a:buNone/>
            </a:pPr>
            <a:r>
              <a:t/>
            </a:r>
            <a:endParaRPr sz="1200">
              <a:solidFill>
                <a:schemeClr val="dk1"/>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2e7dde8be5e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 name="Google Shape;279;g2e7dde8be5e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1200">
                <a:solidFill>
                  <a:schemeClr val="dk1"/>
                </a:solidFill>
              </a:rPr>
              <a:t>Highlights</a:t>
            </a:r>
            <a:endParaRPr b="1" sz="1200">
              <a:solidFill>
                <a:schemeClr val="dk1"/>
              </a:solidFill>
            </a:endParaRPr>
          </a:p>
          <a:p>
            <a:pPr indent="0" lvl="0" marL="0" rtl="0" algn="l">
              <a:spcBef>
                <a:spcPts val="0"/>
              </a:spcBef>
              <a:spcAft>
                <a:spcPts val="0"/>
              </a:spcAft>
              <a:buNone/>
            </a:pPr>
            <a:r>
              <a:t/>
            </a:r>
            <a:endParaRPr b="1" sz="1200">
              <a:solidFill>
                <a:schemeClr val="dk1"/>
              </a:solidFill>
            </a:endParaRPr>
          </a:p>
          <a:p>
            <a:pPr indent="0" lvl="0" marL="0" rtl="0" algn="l">
              <a:lnSpc>
                <a:spcPct val="115000"/>
              </a:lnSpc>
              <a:spcBef>
                <a:spcPts val="0"/>
              </a:spcBef>
              <a:spcAft>
                <a:spcPts val="0"/>
              </a:spcAft>
              <a:buNone/>
            </a:pPr>
            <a:r>
              <a:rPr lang="en">
                <a:solidFill>
                  <a:schemeClr val="dk1"/>
                </a:solidFill>
              </a:rPr>
              <a:t>A majority of student’s indicated feeling supported, valued and satisfied with the college’s instruction, services, and commitment to diversity, equity and inclusion.</a:t>
            </a:r>
            <a:endParaRPr>
              <a:solidFill>
                <a:schemeClr val="dk1"/>
              </a:solidFill>
            </a:endParaRPr>
          </a:p>
          <a:p>
            <a:pPr indent="-298450" lvl="0" marL="457200" rtl="0" algn="l">
              <a:lnSpc>
                <a:spcPct val="115000"/>
              </a:lnSpc>
              <a:spcBef>
                <a:spcPts val="1200"/>
              </a:spcBef>
              <a:spcAft>
                <a:spcPts val="0"/>
              </a:spcAft>
              <a:buClr>
                <a:schemeClr val="dk1"/>
              </a:buClr>
              <a:buSzPts val="1100"/>
              <a:buChar char="●"/>
            </a:pPr>
            <a:r>
              <a:rPr lang="en">
                <a:solidFill>
                  <a:schemeClr val="dk1"/>
                </a:solidFill>
              </a:rPr>
              <a:t>79% of students (n=489) reported they feel valued by staff on campus </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lang="en">
                <a:solidFill>
                  <a:schemeClr val="dk1"/>
                </a:solidFill>
              </a:rPr>
              <a:t>86% of students (n=460) reported they feel valued by instructors.</a:t>
            </a:r>
            <a:endParaRPr>
              <a:solidFill>
                <a:schemeClr val="dk1"/>
              </a:solidFill>
            </a:endParaRPr>
          </a:p>
          <a:p>
            <a:pPr indent="-298450" lvl="0" marL="457200" rtl="0" algn="l">
              <a:lnSpc>
                <a:spcPct val="115000"/>
              </a:lnSpc>
              <a:spcBef>
                <a:spcPts val="0"/>
              </a:spcBef>
              <a:spcAft>
                <a:spcPts val="0"/>
              </a:spcAft>
              <a:buClr>
                <a:schemeClr val="dk1"/>
              </a:buClr>
              <a:buSzPts val="1100"/>
              <a:buChar char="●"/>
            </a:pPr>
            <a:r>
              <a:rPr i="1" lang="en">
                <a:solidFill>
                  <a:schemeClr val="dk1"/>
                </a:solidFill>
              </a:rPr>
              <a:t>“</a:t>
            </a:r>
            <a:r>
              <a:rPr i="1" lang="en">
                <a:solidFill>
                  <a:schemeClr val="dk1"/>
                </a:solidFill>
                <a:latin typeface="Helvetica Neue"/>
                <a:ea typeface="Helvetica Neue"/>
                <a:cs typeface="Helvetica Neue"/>
                <a:sym typeface="Helvetica Neue"/>
              </a:rPr>
              <a:t>Quality of welding instructors is incredible! These guys have tons of experience to share.</a:t>
            </a:r>
            <a:r>
              <a:rPr i="1" lang="en">
                <a:solidFill>
                  <a:schemeClr val="dk1"/>
                </a:solidFill>
              </a:rPr>
              <a:t>”             (Student Quote, Survey) </a:t>
            </a:r>
            <a:endParaRPr>
              <a:solidFill>
                <a:schemeClr val="dk1"/>
              </a:solidFill>
            </a:endParaRPr>
          </a:p>
          <a:p>
            <a:pPr indent="0" lvl="0" marL="0" rtl="0" algn="l">
              <a:lnSpc>
                <a:spcPct val="115000"/>
              </a:lnSpc>
              <a:spcBef>
                <a:spcPts val="1200"/>
              </a:spcBef>
              <a:spcAft>
                <a:spcPts val="0"/>
              </a:spcAft>
              <a:buNone/>
            </a:pPr>
            <a:r>
              <a:rPr lang="en">
                <a:solidFill>
                  <a:schemeClr val="dk1"/>
                </a:solidFill>
              </a:rPr>
              <a:t>Peer connection, campus community engagement and support services</a:t>
            </a:r>
            <a:endParaRPr>
              <a:solidFill>
                <a:schemeClr val="dk1"/>
              </a:solidFill>
            </a:endParaRPr>
          </a:p>
          <a:p>
            <a:pPr indent="-298450" lvl="0" marL="457200" rtl="0" algn="l">
              <a:spcBef>
                <a:spcPts val="0"/>
              </a:spcBef>
              <a:spcAft>
                <a:spcPts val="0"/>
              </a:spcAft>
              <a:buClr>
                <a:schemeClr val="dk1"/>
              </a:buClr>
              <a:buSzPts val="1100"/>
              <a:buChar char="●"/>
            </a:pPr>
            <a:r>
              <a:rPr i="1" lang="en">
                <a:solidFill>
                  <a:schemeClr val="dk1"/>
                </a:solidFill>
                <a:highlight>
                  <a:srgbClr val="FFFFFF"/>
                </a:highlight>
                <a:latin typeface="Helvetica Neue"/>
                <a:ea typeface="Helvetica Neue"/>
                <a:cs typeface="Helvetica Neue"/>
                <a:sym typeface="Helvetica Neue"/>
              </a:rPr>
              <a:t>“Everyone has been welcoming and helpful, especially in group discussions and class activities. Attending workshops and using student resources like tutoring and the library have also made me feel like I'm part of a community that wants to see me succeed.”    (Student Quote, Survey) </a:t>
            </a:r>
            <a:endParaRPr>
              <a:solidFill>
                <a:schemeClr val="dk1"/>
              </a:solidFill>
            </a:endParaRPr>
          </a:p>
          <a:p>
            <a:pPr indent="0" lvl="0" marL="0" rtl="0" algn="l">
              <a:lnSpc>
                <a:spcPct val="115000"/>
              </a:lnSpc>
              <a:spcBef>
                <a:spcPts val="0"/>
              </a:spcBef>
              <a:spcAft>
                <a:spcPts val="0"/>
              </a:spcAft>
              <a:buNone/>
            </a:pPr>
            <a:r>
              <a:t/>
            </a:r>
            <a:endParaRPr sz="1200">
              <a:solidFill>
                <a:schemeClr val="dk1"/>
              </a:solidFill>
            </a:endParaRPr>
          </a:p>
          <a:p>
            <a:pPr indent="0" lvl="0" marL="0" rtl="0" algn="l">
              <a:spcBef>
                <a:spcPts val="0"/>
              </a:spcBef>
              <a:spcAft>
                <a:spcPts val="0"/>
              </a:spcAft>
              <a:buNone/>
            </a:pPr>
            <a:r>
              <a:t/>
            </a:r>
            <a:endParaRPr b="1" sz="1200">
              <a:solidFill>
                <a:schemeClr val="dk1"/>
              </a:solidFill>
            </a:endParaRPr>
          </a:p>
          <a:p>
            <a:pPr indent="0" lvl="0" marL="0" rtl="0" algn="l">
              <a:spcBef>
                <a:spcPts val="0"/>
              </a:spcBef>
              <a:spcAft>
                <a:spcPts val="0"/>
              </a:spcAft>
              <a:buNone/>
            </a:pPr>
            <a:r>
              <a:rPr b="1" lang="en" sz="1200">
                <a:solidFill>
                  <a:schemeClr val="dk1"/>
                </a:solidFill>
              </a:rPr>
              <a:t>Areas of Growth</a:t>
            </a:r>
            <a:endParaRPr b="1"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lang="en">
                <a:solidFill>
                  <a:schemeClr val="dk1"/>
                </a:solidFill>
              </a:rPr>
              <a:t>Across classified and faculty groups, many reported unsustainable workloads, unclear role expectations, and limited recognition for extra efforts.</a:t>
            </a:r>
            <a:endParaRPr>
              <a:solidFill>
                <a:schemeClr val="dk1"/>
              </a:solidFill>
            </a:endParaRPr>
          </a:p>
          <a:p>
            <a:pPr indent="-298450" lvl="0" marL="457200" rtl="0" algn="l">
              <a:lnSpc>
                <a:spcPct val="115000"/>
              </a:lnSpc>
              <a:spcBef>
                <a:spcPts val="1200"/>
              </a:spcBef>
              <a:spcAft>
                <a:spcPts val="0"/>
              </a:spcAft>
              <a:buClr>
                <a:schemeClr val="dk1"/>
              </a:buClr>
              <a:buSzPts val="1100"/>
              <a:buChar char="●"/>
            </a:pPr>
            <a:r>
              <a:rPr i="1" lang="en">
                <a:solidFill>
                  <a:schemeClr val="dk1"/>
                </a:solidFill>
              </a:rPr>
              <a:t>39% (n=59) of employee respondents disagreed with the statement, “My workload is manageable given the hours I’m scheduled to work.” </a:t>
            </a:r>
            <a:endParaRPr i="1">
              <a:solidFill>
                <a:schemeClr val="dk1"/>
              </a:solidFill>
            </a:endParaRPr>
          </a:p>
          <a:p>
            <a:pPr indent="-298450" lvl="0" marL="457200" rtl="0" algn="l">
              <a:lnSpc>
                <a:spcPct val="115000"/>
              </a:lnSpc>
              <a:spcBef>
                <a:spcPts val="0"/>
              </a:spcBef>
              <a:spcAft>
                <a:spcPts val="0"/>
              </a:spcAft>
              <a:buClr>
                <a:schemeClr val="dk1"/>
              </a:buClr>
              <a:buSzPts val="1100"/>
              <a:buChar char="●"/>
            </a:pPr>
            <a:r>
              <a:t/>
            </a:r>
            <a:endParaRPr i="1">
              <a:solidFill>
                <a:schemeClr val="dk1"/>
              </a:solidFill>
            </a:endParaRPr>
          </a:p>
          <a:p>
            <a:pPr indent="0" lvl="0" marL="0" marR="381000" rtl="0" algn="l">
              <a:lnSpc>
                <a:spcPct val="115000"/>
              </a:lnSpc>
              <a:spcBef>
                <a:spcPts val="1400"/>
              </a:spcBef>
              <a:spcAft>
                <a:spcPts val="0"/>
              </a:spcAft>
              <a:buClr>
                <a:schemeClr val="dk1"/>
              </a:buClr>
              <a:buSzPts val="1100"/>
              <a:buFont typeface="Arial"/>
              <a:buNone/>
            </a:pPr>
            <a:r>
              <a:rPr lang="en">
                <a:solidFill>
                  <a:schemeClr val="dk1"/>
                </a:solidFill>
              </a:rPr>
              <a:t>Students reported a lack of accurate, responsive and supportive communication from employees. </a:t>
            </a:r>
            <a:endParaRPr>
              <a:solidFill>
                <a:schemeClr val="dk1"/>
              </a:solidFill>
            </a:endParaRPr>
          </a:p>
          <a:p>
            <a:pPr indent="-298450" lvl="0" marL="457200" rtl="0" algn="l">
              <a:lnSpc>
                <a:spcPct val="115000"/>
              </a:lnSpc>
              <a:spcBef>
                <a:spcPts val="1400"/>
              </a:spcBef>
              <a:spcAft>
                <a:spcPts val="0"/>
              </a:spcAft>
              <a:buClr>
                <a:schemeClr val="dk1"/>
              </a:buClr>
              <a:buSzPts val="1100"/>
              <a:buChar char="●"/>
            </a:pPr>
            <a:r>
              <a:rPr i="1" lang="en">
                <a:solidFill>
                  <a:schemeClr val="dk1"/>
                </a:solidFill>
              </a:rPr>
              <a:t>“I have emailed Professors asking for help or for futher explanation to no avail, I have yet to receive any correspondence from them.” </a:t>
            </a:r>
            <a:endParaRPr i="1">
              <a:solidFill>
                <a:schemeClr val="dk1"/>
              </a:solidFill>
            </a:endParaRPr>
          </a:p>
          <a:p>
            <a:pPr indent="0" lvl="0" marL="457200" rtl="0" algn="l">
              <a:spcBef>
                <a:spcPts val="0"/>
              </a:spcBef>
              <a:spcAft>
                <a:spcPts val="0"/>
              </a:spcAft>
              <a:buClr>
                <a:schemeClr val="dk1"/>
              </a:buClr>
              <a:buSzPts val="1100"/>
              <a:buFont typeface="Arial"/>
              <a:buNone/>
            </a:pPr>
            <a:r>
              <a:t/>
            </a:r>
            <a:endParaRPr i="1">
              <a:solidFill>
                <a:schemeClr val="dk1"/>
              </a:solidFill>
            </a:endParaRPr>
          </a:p>
          <a:p>
            <a:pPr indent="-298450" lvl="0" marL="457200" rtl="0" algn="l">
              <a:lnSpc>
                <a:spcPct val="115000"/>
              </a:lnSpc>
              <a:spcBef>
                <a:spcPts val="0"/>
              </a:spcBef>
              <a:spcAft>
                <a:spcPts val="0"/>
              </a:spcAft>
              <a:buClr>
                <a:schemeClr val="dk1"/>
              </a:buClr>
              <a:buSzPts val="1100"/>
              <a:buChar char="●"/>
            </a:pPr>
            <a:r>
              <a:rPr i="1" lang="en">
                <a:solidFill>
                  <a:schemeClr val="dk1"/>
                </a:solidFill>
              </a:rPr>
              <a:t>“No one has told me much of ANYTHING about this campus and I have been enrolled with ARC going on a year. I even dropped classes at one point because I did not have the materials needed like wifi and laptop. After the class was dropped they called me roughly 6 months later and told me that there were laptops in the library. WHY DID YOU NOT TELL ME SOONER?” </a:t>
            </a:r>
            <a:r>
              <a:rPr i="1" lang="en">
                <a:solidFill>
                  <a:schemeClr val="dk1"/>
                </a:solidFill>
                <a:highlight>
                  <a:srgbClr val="FFFFFF"/>
                </a:highlight>
              </a:rPr>
              <a:t>(Student Quote, Survey) </a:t>
            </a:r>
            <a:endParaRPr i="1">
              <a:solidFill>
                <a:schemeClr val="dk1"/>
              </a:solidFill>
            </a:endParaRPr>
          </a:p>
          <a:p>
            <a:pPr indent="0" lvl="0" marL="0" rtl="0" algn="l">
              <a:spcBef>
                <a:spcPts val="0"/>
              </a:spcBef>
              <a:spcAft>
                <a:spcPts val="0"/>
              </a:spcAft>
              <a:buNone/>
            </a:pPr>
            <a:r>
              <a:t/>
            </a:r>
            <a:endParaRPr sz="1200">
              <a:solidFill>
                <a:schemeClr val="dk1"/>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2ff50a0c08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2ff50a0c08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t>6:20 p.m. </a:t>
            </a:r>
            <a:endParaRPr b="1"/>
          </a:p>
          <a:p>
            <a:pPr indent="0" lvl="0" marL="0" rtl="0" algn="l">
              <a:spcBef>
                <a:spcPts val="0"/>
              </a:spcBef>
              <a:spcAft>
                <a:spcPts val="0"/>
              </a:spcAft>
              <a:buNone/>
            </a:pPr>
            <a:r>
              <a:t/>
            </a:r>
            <a:endParaRPr/>
          </a:p>
          <a:p>
            <a:pPr indent="0" lvl="0" marL="0" rtl="0" algn="l">
              <a:spcBef>
                <a:spcPts val="0"/>
              </a:spcBef>
              <a:spcAft>
                <a:spcPts val="0"/>
              </a:spcAft>
              <a:buNone/>
            </a:pPr>
            <a:r>
              <a:rPr lang="en"/>
              <a:t>The recommendations are organized into three columns. After the recommendation, there is a column for “strategic plan goal(s)” Keep in mind that the strategic body column is blank. This is because it’s really up to the institution to determine which groups will be identified as having some level of responsibility over the various recommendations. How do we incorporate these ideas into some of these existing goals.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18935d6b6d7_0_5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18935d6b6d7_0_5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Char char="●"/>
            </a:pPr>
            <a:r>
              <a:t/>
            </a:r>
            <a:endParaRPr b="1" sz="1200">
              <a:solidFill>
                <a:schemeClr val="dk1"/>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39bfad59e47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39bfad59e47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04800" lvl="0" marL="457200" rtl="0" algn="l">
              <a:spcBef>
                <a:spcPts val="0"/>
              </a:spcBef>
              <a:spcAft>
                <a:spcPts val="0"/>
              </a:spcAft>
              <a:buClr>
                <a:schemeClr val="dk1"/>
              </a:buClr>
              <a:buSzPts val="1200"/>
              <a:buChar char="●"/>
            </a:pPr>
            <a:r>
              <a:t/>
            </a:r>
            <a:endParaRPr b="1" sz="1200">
              <a:solidFill>
                <a:schemeClr val="dk1"/>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18935d6b6d7_0_5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18935d6b6d7_0_5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600">
              <a:solidFill>
                <a:schemeClr val="dk1"/>
              </a:solidFill>
              <a:latin typeface="Helvetica Neue"/>
              <a:ea typeface="Helvetica Neue"/>
              <a:cs typeface="Helvetica Neue"/>
              <a:sym typeface="Helvetica Neue"/>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g392d1dbd273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392d1dbd273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600">
              <a:solidFill>
                <a:schemeClr val="dk1"/>
              </a:solidFill>
              <a:latin typeface="Helvetica Neue"/>
              <a:ea typeface="Helvetica Neue"/>
              <a:cs typeface="Helvetica Neue"/>
              <a:sym typeface="Helvetica Neue"/>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g18935d6b6d7_0_5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1" name="Google Shape;321;g18935d6b6d7_0_5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700">
              <a:solidFill>
                <a:schemeClr val="dk1"/>
              </a:solidFill>
              <a:latin typeface="Helvetica Neue"/>
              <a:ea typeface="Helvetica Neue"/>
              <a:cs typeface="Helvetica Neue"/>
              <a:sym typeface="Helvetica Neue"/>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39bfad59e47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39bfad59e47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1700">
              <a:solidFill>
                <a:schemeClr val="dk1"/>
              </a:solidFill>
              <a:latin typeface="Helvetica Neue"/>
              <a:ea typeface="Helvetica Neue"/>
              <a:cs typeface="Helvetica Neue"/>
              <a:sym typeface="Helvetica Neue"/>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18935d6b6d7_0_6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18935d6b6d7_0_6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18935d6b6d7_0_6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18935d6b6d7_0_6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t/>
            </a:r>
            <a:endParaRPr>
              <a:latin typeface="Helvetica Neue"/>
              <a:ea typeface="Helvetica Neue"/>
              <a:cs typeface="Helvetica Neue"/>
              <a:sym typeface="Helvetica Neue"/>
            </a:endParaRPr>
          </a:p>
          <a:p>
            <a:pPr indent="0" lvl="0" marL="0" rtl="0" algn="l">
              <a:spcBef>
                <a:spcPts val="0"/>
              </a:spcBef>
              <a:spcAft>
                <a:spcPts val="0"/>
              </a:spcAft>
              <a:buNone/>
            </a:pPr>
            <a:r>
              <a:t/>
            </a:r>
            <a:endParaRPr>
              <a:solidFill>
                <a:schemeClr val="dk1"/>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g3028248b81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2" name="Google Shape;352;g3028248b81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SRC Program plan explains </a:t>
            </a:r>
            <a:r>
              <a:rPr lang="en"/>
              <a:t>overarching</a:t>
            </a:r>
            <a:r>
              <a:rPr lang="en"/>
              <a:t> plan for the campus. The “needs assessment” is part of the Staff Development Committee, hasn’t had one still 2016 but it’s part to the charge.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“Equity language” in resource allocation general language for unit plan creation, to identify materials needed, they have to identify requests (annual) from a division level </a:t>
            </a:r>
            <a:r>
              <a:rPr lang="en"/>
              <a:t>should</a:t>
            </a:r>
            <a:r>
              <a:rPr lang="en"/>
              <a:t> be visible.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4" name="Shape 54"/>
        <p:cNvGrpSpPr/>
        <p:nvPr/>
      </p:nvGrpSpPr>
      <p:grpSpPr>
        <a:xfrm>
          <a:off x="0" y="0"/>
          <a:ext cx="0" cy="0"/>
          <a:chOff x="0" y="0"/>
          <a:chExt cx="0" cy="0"/>
        </a:xfrm>
      </p:grpSpPr>
      <p:sp>
        <p:nvSpPr>
          <p:cNvPr id="55" name="Google Shape;55;p14"/>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56" name="Google Shape;56;p14"/>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7" name="Google Shape;57;p1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8" name="Shape 58"/>
        <p:cNvGrpSpPr/>
        <p:nvPr/>
      </p:nvGrpSpPr>
      <p:grpSpPr>
        <a:xfrm>
          <a:off x="0" y="0"/>
          <a:ext cx="0" cy="0"/>
          <a:chOff x="0" y="0"/>
          <a:chExt cx="0" cy="0"/>
        </a:xfrm>
      </p:grpSpPr>
      <p:sp>
        <p:nvSpPr>
          <p:cNvPr id="59" name="Google Shape;59;p15"/>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0" name="Google Shape;60;p1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61" name="Shape 61"/>
        <p:cNvGrpSpPr/>
        <p:nvPr/>
      </p:nvGrpSpPr>
      <p:grpSpPr>
        <a:xfrm>
          <a:off x="0" y="0"/>
          <a:ext cx="0" cy="0"/>
          <a:chOff x="0" y="0"/>
          <a:chExt cx="0" cy="0"/>
        </a:xfrm>
      </p:grpSpPr>
      <p:sp>
        <p:nvSpPr>
          <p:cNvPr id="62" name="Google Shape;62;p1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3" name="Google Shape;63;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rtl="0">
              <a:spcBef>
                <a:spcPts val="0"/>
              </a:spcBef>
              <a:spcAft>
                <a:spcPts val="0"/>
              </a:spcAft>
              <a:buSzPts val="18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
        <p:nvSpPr>
          <p:cNvPr id="64" name="Google Shape;64;p1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5" name="Shape 65"/>
        <p:cNvGrpSpPr/>
        <p:nvPr/>
      </p:nvGrpSpPr>
      <p:grpSpPr>
        <a:xfrm>
          <a:off x="0" y="0"/>
          <a:ext cx="0" cy="0"/>
          <a:chOff x="0" y="0"/>
          <a:chExt cx="0" cy="0"/>
        </a:xfrm>
      </p:grpSpPr>
      <p:sp>
        <p:nvSpPr>
          <p:cNvPr id="66" name="Google Shape;66;p17"/>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7" name="Google Shape;67;p17"/>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68" name="Google Shape;68;p17"/>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rtl="0">
              <a:spcBef>
                <a:spcPts val="0"/>
              </a:spcBef>
              <a:spcAft>
                <a:spcPts val="0"/>
              </a:spcAft>
              <a:buSzPts val="1400"/>
              <a:buChar char="●"/>
              <a:defRPr sz="14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69" name="Google Shape;69;p1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0" name="Shape 70"/>
        <p:cNvGrpSpPr/>
        <p:nvPr/>
      </p:nvGrpSpPr>
      <p:grpSpPr>
        <a:xfrm>
          <a:off x="0" y="0"/>
          <a:ext cx="0" cy="0"/>
          <a:chOff x="0" y="0"/>
          <a:chExt cx="0" cy="0"/>
        </a:xfrm>
      </p:grpSpPr>
      <p:sp>
        <p:nvSpPr>
          <p:cNvPr id="71" name="Google Shape;71;p18"/>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2" name="Google Shape;72;p1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3" name="Shape 73"/>
        <p:cNvGrpSpPr/>
        <p:nvPr/>
      </p:nvGrpSpPr>
      <p:grpSpPr>
        <a:xfrm>
          <a:off x="0" y="0"/>
          <a:ext cx="0" cy="0"/>
          <a:chOff x="0" y="0"/>
          <a:chExt cx="0" cy="0"/>
        </a:xfrm>
      </p:grpSpPr>
      <p:sp>
        <p:nvSpPr>
          <p:cNvPr id="74" name="Google Shape;74;p19"/>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75" name="Google Shape;75;p19"/>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rtl="0">
              <a:spcBef>
                <a:spcPts val="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76" name="Google Shape;76;p1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7" name="Shape 77"/>
        <p:cNvGrpSpPr/>
        <p:nvPr/>
      </p:nvGrpSpPr>
      <p:grpSpPr>
        <a:xfrm>
          <a:off x="0" y="0"/>
          <a:ext cx="0" cy="0"/>
          <a:chOff x="0" y="0"/>
          <a:chExt cx="0" cy="0"/>
        </a:xfrm>
      </p:grpSpPr>
      <p:sp>
        <p:nvSpPr>
          <p:cNvPr id="78" name="Google Shape;78;p20"/>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79" name="Google Shape;79;p2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0" name="Shape 80"/>
        <p:cNvGrpSpPr/>
        <p:nvPr/>
      </p:nvGrpSpPr>
      <p:grpSpPr>
        <a:xfrm>
          <a:off x="0" y="0"/>
          <a:ext cx="0" cy="0"/>
          <a:chOff x="0" y="0"/>
          <a:chExt cx="0" cy="0"/>
        </a:xfrm>
      </p:grpSpPr>
      <p:sp>
        <p:nvSpPr>
          <p:cNvPr id="81" name="Google Shape;81;p21"/>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21"/>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83" name="Google Shape;83;p21"/>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84" name="Google Shape;84;p21"/>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rtl="0">
              <a:spcBef>
                <a:spcPts val="0"/>
              </a:spcBef>
              <a:spcAft>
                <a:spcPts val="0"/>
              </a:spcAft>
              <a:buClr>
                <a:schemeClr val="dk1"/>
              </a:buClr>
              <a:buSzPts val="1800"/>
              <a:buChar char="●"/>
              <a:defRPr>
                <a:solidFill>
                  <a:schemeClr val="dk1"/>
                </a:solidFill>
              </a:defRPr>
            </a:lvl1pPr>
            <a:lvl2pPr indent="-317500" lvl="1" marL="914400" rtl="0">
              <a:spcBef>
                <a:spcPts val="0"/>
              </a:spcBef>
              <a:spcAft>
                <a:spcPts val="0"/>
              </a:spcAft>
              <a:buClr>
                <a:schemeClr val="dk1"/>
              </a:buClr>
              <a:buSzPts val="1400"/>
              <a:buChar char="○"/>
              <a:defRPr>
                <a:solidFill>
                  <a:schemeClr val="dk1"/>
                </a:solidFill>
              </a:defRPr>
            </a:lvl2pPr>
            <a:lvl3pPr indent="-317500" lvl="2" marL="1371600" rtl="0">
              <a:spcBef>
                <a:spcPts val="0"/>
              </a:spcBef>
              <a:spcAft>
                <a:spcPts val="0"/>
              </a:spcAft>
              <a:buClr>
                <a:schemeClr val="dk1"/>
              </a:buClr>
              <a:buSzPts val="1400"/>
              <a:buChar char="■"/>
              <a:defRPr>
                <a:solidFill>
                  <a:schemeClr val="dk1"/>
                </a:solidFill>
              </a:defRPr>
            </a:lvl3pPr>
            <a:lvl4pPr indent="-317500" lvl="3" marL="1828800" rtl="0">
              <a:spcBef>
                <a:spcPts val="0"/>
              </a:spcBef>
              <a:spcAft>
                <a:spcPts val="0"/>
              </a:spcAft>
              <a:buClr>
                <a:schemeClr val="dk1"/>
              </a:buClr>
              <a:buSzPts val="1400"/>
              <a:buChar char="●"/>
              <a:defRPr>
                <a:solidFill>
                  <a:schemeClr val="dk1"/>
                </a:solidFill>
              </a:defRPr>
            </a:lvl4pPr>
            <a:lvl5pPr indent="-317500" lvl="4" marL="2286000" rtl="0">
              <a:spcBef>
                <a:spcPts val="0"/>
              </a:spcBef>
              <a:spcAft>
                <a:spcPts val="0"/>
              </a:spcAft>
              <a:buClr>
                <a:schemeClr val="dk1"/>
              </a:buClr>
              <a:buSzPts val="1400"/>
              <a:buChar char="○"/>
              <a:defRPr>
                <a:solidFill>
                  <a:schemeClr val="dk1"/>
                </a:solidFill>
              </a:defRPr>
            </a:lvl5pPr>
            <a:lvl6pPr indent="-317500" lvl="5" marL="2743200" rtl="0">
              <a:spcBef>
                <a:spcPts val="0"/>
              </a:spcBef>
              <a:spcAft>
                <a:spcPts val="0"/>
              </a:spcAft>
              <a:buClr>
                <a:schemeClr val="dk1"/>
              </a:buClr>
              <a:buSzPts val="1400"/>
              <a:buChar char="■"/>
              <a:defRPr>
                <a:solidFill>
                  <a:schemeClr val="dk1"/>
                </a:solidFill>
              </a:defRPr>
            </a:lvl6pPr>
            <a:lvl7pPr indent="-317500" lvl="6" marL="3200400" rtl="0">
              <a:spcBef>
                <a:spcPts val="0"/>
              </a:spcBef>
              <a:spcAft>
                <a:spcPts val="0"/>
              </a:spcAft>
              <a:buClr>
                <a:schemeClr val="dk1"/>
              </a:buClr>
              <a:buSzPts val="1400"/>
              <a:buChar char="●"/>
              <a:defRPr>
                <a:solidFill>
                  <a:schemeClr val="dk1"/>
                </a:solidFill>
              </a:defRPr>
            </a:lvl7pPr>
            <a:lvl8pPr indent="-317500" lvl="7" marL="3657600" rtl="0">
              <a:spcBef>
                <a:spcPts val="0"/>
              </a:spcBef>
              <a:spcAft>
                <a:spcPts val="0"/>
              </a:spcAft>
              <a:buClr>
                <a:schemeClr val="dk1"/>
              </a:buClr>
              <a:buSzPts val="1400"/>
              <a:buChar char="○"/>
              <a:defRPr>
                <a:solidFill>
                  <a:schemeClr val="dk1"/>
                </a:solidFill>
              </a:defRPr>
            </a:lvl8pPr>
            <a:lvl9pPr indent="-317500" lvl="8" marL="4114800" rtl="0">
              <a:spcBef>
                <a:spcPts val="0"/>
              </a:spcBef>
              <a:spcAft>
                <a:spcPts val="0"/>
              </a:spcAft>
              <a:buClr>
                <a:schemeClr val="dk1"/>
              </a:buClr>
              <a:buSzPts val="1400"/>
              <a:buChar char="■"/>
              <a:defRPr>
                <a:solidFill>
                  <a:schemeClr val="dk1"/>
                </a:solidFill>
              </a:defRPr>
            </a:lvl9pPr>
          </a:lstStyle>
          <a:p/>
        </p:txBody>
      </p:sp>
      <p:sp>
        <p:nvSpPr>
          <p:cNvPr id="85" name="Google Shape;85;p2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86" name="Shape 86"/>
        <p:cNvGrpSpPr/>
        <p:nvPr/>
      </p:nvGrpSpPr>
      <p:grpSpPr>
        <a:xfrm>
          <a:off x="0" y="0"/>
          <a:ext cx="0" cy="0"/>
          <a:chOff x="0" y="0"/>
          <a:chExt cx="0" cy="0"/>
        </a:xfrm>
      </p:grpSpPr>
      <p:sp>
        <p:nvSpPr>
          <p:cNvPr id="87" name="Google Shape;87;p22"/>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rtl="0">
              <a:lnSpc>
                <a:spcPct val="100000"/>
              </a:lnSpc>
              <a:spcBef>
                <a:spcPts val="0"/>
              </a:spcBef>
              <a:spcAft>
                <a:spcPts val="0"/>
              </a:spcAft>
              <a:buSzPts val="1800"/>
              <a:buNone/>
              <a:defRPr/>
            </a:lvl1pPr>
          </a:lstStyle>
          <a:p/>
        </p:txBody>
      </p:sp>
      <p:sp>
        <p:nvSpPr>
          <p:cNvPr id="88" name="Google Shape;88;p2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9" name="Shape 89"/>
        <p:cNvGrpSpPr/>
        <p:nvPr/>
      </p:nvGrpSpPr>
      <p:grpSpPr>
        <a:xfrm>
          <a:off x="0" y="0"/>
          <a:ext cx="0" cy="0"/>
          <a:chOff x="0" y="0"/>
          <a:chExt cx="0" cy="0"/>
        </a:xfrm>
      </p:grpSpPr>
      <p:sp>
        <p:nvSpPr>
          <p:cNvPr id="90" name="Google Shape;90;p23"/>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91" name="Google Shape;91;p23"/>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rtl="0" algn="ctr">
              <a:spcBef>
                <a:spcPts val="0"/>
              </a:spcBef>
              <a:spcAft>
                <a:spcPts val="0"/>
              </a:spcAft>
              <a:buSzPts val="1800"/>
              <a:buChar char="●"/>
              <a:defRPr/>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
        <p:nvSpPr>
          <p:cNvPr id="92" name="Google Shape;92;p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3" name="Shape 93"/>
        <p:cNvGrpSpPr/>
        <p:nvPr/>
      </p:nvGrpSpPr>
      <p:grpSpPr>
        <a:xfrm>
          <a:off x="0" y="0"/>
          <a:ext cx="0" cy="0"/>
          <a:chOff x="0" y="0"/>
          <a:chExt cx="0" cy="0"/>
        </a:xfrm>
      </p:grpSpPr>
      <p:sp>
        <p:nvSpPr>
          <p:cNvPr id="94" name="Google Shape;94;p2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solidFill>
          <a:srgbClr val="FAF4DA"/>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52" name="Google Shape;52;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rtl="0">
              <a:lnSpc>
                <a:spcPct val="115000"/>
              </a:lnSpc>
              <a:spcBef>
                <a:spcPts val="0"/>
              </a:spcBef>
              <a:spcAft>
                <a:spcPts val="0"/>
              </a:spcAft>
              <a:buClr>
                <a:schemeClr val="lt2"/>
              </a:buClr>
              <a:buSzPts val="1800"/>
              <a:buChar char="●"/>
              <a:defRPr sz="1800">
                <a:solidFill>
                  <a:schemeClr val="lt2"/>
                </a:solidFill>
              </a:defRPr>
            </a:lvl1pPr>
            <a:lvl2pPr indent="-317500" lvl="1" marL="914400" rtl="0">
              <a:lnSpc>
                <a:spcPct val="115000"/>
              </a:lnSpc>
              <a:spcBef>
                <a:spcPts val="0"/>
              </a:spcBef>
              <a:spcAft>
                <a:spcPts val="0"/>
              </a:spcAft>
              <a:buClr>
                <a:schemeClr val="lt2"/>
              </a:buClr>
              <a:buSzPts val="1400"/>
              <a:buChar char="○"/>
              <a:defRPr>
                <a:solidFill>
                  <a:schemeClr val="lt2"/>
                </a:solidFill>
              </a:defRPr>
            </a:lvl2pPr>
            <a:lvl3pPr indent="-317500" lvl="2" marL="1371600" rtl="0">
              <a:lnSpc>
                <a:spcPct val="115000"/>
              </a:lnSpc>
              <a:spcBef>
                <a:spcPts val="0"/>
              </a:spcBef>
              <a:spcAft>
                <a:spcPts val="0"/>
              </a:spcAft>
              <a:buClr>
                <a:schemeClr val="lt2"/>
              </a:buClr>
              <a:buSzPts val="1400"/>
              <a:buChar char="■"/>
              <a:defRPr>
                <a:solidFill>
                  <a:schemeClr val="lt2"/>
                </a:solidFill>
              </a:defRPr>
            </a:lvl3pPr>
            <a:lvl4pPr indent="-317500" lvl="3" marL="1828800" rtl="0">
              <a:lnSpc>
                <a:spcPct val="115000"/>
              </a:lnSpc>
              <a:spcBef>
                <a:spcPts val="0"/>
              </a:spcBef>
              <a:spcAft>
                <a:spcPts val="0"/>
              </a:spcAft>
              <a:buClr>
                <a:schemeClr val="lt2"/>
              </a:buClr>
              <a:buSzPts val="1400"/>
              <a:buChar char="●"/>
              <a:defRPr>
                <a:solidFill>
                  <a:schemeClr val="lt2"/>
                </a:solidFill>
              </a:defRPr>
            </a:lvl4pPr>
            <a:lvl5pPr indent="-317500" lvl="4" marL="2286000" rtl="0">
              <a:lnSpc>
                <a:spcPct val="115000"/>
              </a:lnSpc>
              <a:spcBef>
                <a:spcPts val="0"/>
              </a:spcBef>
              <a:spcAft>
                <a:spcPts val="0"/>
              </a:spcAft>
              <a:buClr>
                <a:schemeClr val="lt2"/>
              </a:buClr>
              <a:buSzPts val="1400"/>
              <a:buChar char="○"/>
              <a:defRPr>
                <a:solidFill>
                  <a:schemeClr val="lt2"/>
                </a:solidFill>
              </a:defRPr>
            </a:lvl5pPr>
            <a:lvl6pPr indent="-317500" lvl="5" marL="2743200" rtl="0">
              <a:lnSpc>
                <a:spcPct val="115000"/>
              </a:lnSpc>
              <a:spcBef>
                <a:spcPts val="0"/>
              </a:spcBef>
              <a:spcAft>
                <a:spcPts val="0"/>
              </a:spcAft>
              <a:buClr>
                <a:schemeClr val="lt2"/>
              </a:buClr>
              <a:buSzPts val="1400"/>
              <a:buChar char="■"/>
              <a:defRPr>
                <a:solidFill>
                  <a:schemeClr val="lt2"/>
                </a:solidFill>
              </a:defRPr>
            </a:lvl6pPr>
            <a:lvl7pPr indent="-317500" lvl="6" marL="3200400" rtl="0">
              <a:lnSpc>
                <a:spcPct val="115000"/>
              </a:lnSpc>
              <a:spcBef>
                <a:spcPts val="0"/>
              </a:spcBef>
              <a:spcAft>
                <a:spcPts val="0"/>
              </a:spcAft>
              <a:buClr>
                <a:schemeClr val="lt2"/>
              </a:buClr>
              <a:buSzPts val="1400"/>
              <a:buChar char="●"/>
              <a:defRPr>
                <a:solidFill>
                  <a:schemeClr val="lt2"/>
                </a:solidFill>
              </a:defRPr>
            </a:lvl7pPr>
            <a:lvl8pPr indent="-317500" lvl="7" marL="3657600" rtl="0">
              <a:lnSpc>
                <a:spcPct val="115000"/>
              </a:lnSpc>
              <a:spcBef>
                <a:spcPts val="0"/>
              </a:spcBef>
              <a:spcAft>
                <a:spcPts val="0"/>
              </a:spcAft>
              <a:buClr>
                <a:schemeClr val="lt2"/>
              </a:buClr>
              <a:buSzPts val="1400"/>
              <a:buChar char="○"/>
              <a:defRPr>
                <a:solidFill>
                  <a:schemeClr val="lt2"/>
                </a:solidFill>
              </a:defRPr>
            </a:lvl8pPr>
            <a:lvl9pPr indent="-317500" lvl="8" marL="4114800" rtl="0">
              <a:lnSpc>
                <a:spcPct val="115000"/>
              </a:lnSpc>
              <a:spcBef>
                <a:spcPts val="0"/>
              </a:spcBef>
              <a:spcAft>
                <a:spcPts val="0"/>
              </a:spcAft>
              <a:buClr>
                <a:schemeClr val="lt2"/>
              </a:buClr>
              <a:buSzPts val="1400"/>
              <a:buChar char="■"/>
              <a:defRPr>
                <a:solidFill>
                  <a:schemeClr val="lt2"/>
                </a:solidFill>
              </a:defRPr>
            </a:lvl9pPr>
          </a:lstStyle>
          <a:p/>
        </p:txBody>
      </p:sp>
      <p:sp>
        <p:nvSpPr>
          <p:cNvPr id="53" name="Google Shape;53;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rtl="0" algn="r">
              <a:buNone/>
              <a:defRPr sz="1000">
                <a:solidFill>
                  <a:schemeClr val="lt2"/>
                </a:solidFill>
              </a:defRPr>
            </a:lvl1pPr>
            <a:lvl2pPr lvl="1" rtl="0" algn="r">
              <a:buNone/>
              <a:defRPr sz="1000">
                <a:solidFill>
                  <a:schemeClr val="lt2"/>
                </a:solidFill>
              </a:defRPr>
            </a:lvl2pPr>
            <a:lvl3pPr lvl="2" rtl="0" algn="r">
              <a:buNone/>
              <a:defRPr sz="1000">
                <a:solidFill>
                  <a:schemeClr val="lt2"/>
                </a:solidFill>
              </a:defRPr>
            </a:lvl3pPr>
            <a:lvl4pPr lvl="3" rtl="0" algn="r">
              <a:buNone/>
              <a:defRPr sz="1000">
                <a:solidFill>
                  <a:schemeClr val="lt2"/>
                </a:solidFill>
              </a:defRPr>
            </a:lvl4pPr>
            <a:lvl5pPr lvl="4" rtl="0" algn="r">
              <a:buNone/>
              <a:defRPr sz="1000">
                <a:solidFill>
                  <a:schemeClr val="lt2"/>
                </a:solidFill>
              </a:defRPr>
            </a:lvl5pPr>
            <a:lvl6pPr lvl="5" rtl="0" algn="r">
              <a:buNone/>
              <a:defRPr sz="1000">
                <a:solidFill>
                  <a:schemeClr val="lt2"/>
                </a:solidFill>
              </a:defRPr>
            </a:lvl6pPr>
            <a:lvl7pPr lvl="6" rtl="0" algn="r">
              <a:buNone/>
              <a:defRPr sz="1000">
                <a:solidFill>
                  <a:schemeClr val="lt2"/>
                </a:solidFill>
              </a:defRPr>
            </a:lvl7pPr>
            <a:lvl8pPr lvl="7" rtl="0" algn="r">
              <a:buNone/>
              <a:defRPr sz="1000">
                <a:solidFill>
                  <a:schemeClr val="lt2"/>
                </a:solidFill>
              </a:defRPr>
            </a:lvl8pPr>
            <a:lvl9pPr lvl="8" rtl="0" algn="r">
              <a:buNone/>
              <a:defRPr sz="1000">
                <a:solidFill>
                  <a:schemeClr val="lt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 Id="rId3" Type="http://schemas.openxmlformats.org/officeDocument/2006/relationships/image" Target="../media/image16.jpg"/><Relationship Id="rId4" Type="http://schemas.openxmlformats.org/officeDocument/2006/relationships/image" Target="../media/image1.jpg"/><Relationship Id="rId5" Type="http://schemas.openxmlformats.org/officeDocument/2006/relationships/image" Target="../media/image19.jpg"/><Relationship Id="rId6"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xml"/><Relationship Id="rId3" Type="http://schemas.openxmlformats.org/officeDocument/2006/relationships/image" Target="../media/image5.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21.png"/><Relationship Id="rId5" Type="http://schemas.openxmlformats.org/officeDocument/2006/relationships/image" Target="../media/image20.png"/><Relationship Id="rId6"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7.png"/><Relationship Id="rId5"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3.png"/><Relationship Id="rId5"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8.xml"/><Relationship Id="rId3" Type="http://schemas.openxmlformats.org/officeDocument/2006/relationships/image" Target="../media/image1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0.xml"/><Relationship Id="rId3" Type="http://schemas.openxmlformats.org/officeDocument/2006/relationships/image" Target="../media/image18.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8" name="Shape 98"/>
        <p:cNvGrpSpPr/>
        <p:nvPr/>
      </p:nvGrpSpPr>
      <p:grpSpPr>
        <a:xfrm>
          <a:off x="0" y="0"/>
          <a:ext cx="0" cy="0"/>
          <a:chOff x="0" y="0"/>
          <a:chExt cx="0" cy="0"/>
        </a:xfrm>
      </p:grpSpPr>
      <p:pic>
        <p:nvPicPr>
          <p:cNvPr id="99" name="Google Shape;99;p25" title="grad-web.jpg"/>
          <p:cNvPicPr preferRelativeResize="0"/>
          <p:nvPr/>
        </p:nvPicPr>
        <p:blipFill>
          <a:blip r:embed="rId3">
            <a:alphaModFix/>
          </a:blip>
          <a:stretch>
            <a:fillRect/>
          </a:stretch>
        </p:blipFill>
        <p:spPr>
          <a:xfrm>
            <a:off x="0" y="-83325"/>
            <a:ext cx="9139662" cy="5143500"/>
          </a:xfrm>
          <a:prstGeom prst="rect">
            <a:avLst/>
          </a:prstGeom>
          <a:noFill/>
          <a:ln>
            <a:noFill/>
          </a:ln>
        </p:spPr>
      </p:pic>
      <p:sp>
        <p:nvSpPr>
          <p:cNvPr id="100" name="Google Shape;100;p25"/>
          <p:cNvSpPr/>
          <p:nvPr/>
        </p:nvSpPr>
        <p:spPr>
          <a:xfrm>
            <a:off x="-13350" y="4028300"/>
            <a:ext cx="9157500" cy="1089300"/>
          </a:xfrm>
          <a:prstGeom prst="rect">
            <a:avLst/>
          </a:prstGeom>
          <a:solidFill>
            <a:srgbClr val="0030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25"/>
          <p:cNvSpPr txBox="1"/>
          <p:nvPr>
            <p:ph type="ctrTitle"/>
          </p:nvPr>
        </p:nvSpPr>
        <p:spPr>
          <a:xfrm>
            <a:off x="6719350" y="4129225"/>
            <a:ext cx="2653200" cy="861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t>Lauren Ford, Ed.D.</a:t>
            </a:r>
            <a:endParaRPr sz="1600"/>
          </a:p>
          <a:p>
            <a:pPr indent="0" lvl="0" marL="0" rtl="0" algn="l">
              <a:spcBef>
                <a:spcPts val="0"/>
              </a:spcBef>
              <a:spcAft>
                <a:spcPts val="0"/>
              </a:spcAft>
              <a:buNone/>
            </a:pPr>
            <a:r>
              <a:rPr lang="en" sz="1600"/>
              <a:t>Lasana O. Hotep</a:t>
            </a:r>
            <a:endParaRPr sz="1600"/>
          </a:p>
          <a:p>
            <a:pPr indent="0" lvl="0" marL="0" rtl="0" algn="l">
              <a:spcBef>
                <a:spcPts val="0"/>
              </a:spcBef>
              <a:spcAft>
                <a:spcPts val="0"/>
              </a:spcAft>
              <a:buNone/>
            </a:pPr>
            <a:r>
              <a:rPr lang="en" sz="1600"/>
              <a:t>Katrina Pantig Naval </a:t>
            </a:r>
            <a:endParaRPr sz="1600"/>
          </a:p>
          <a:p>
            <a:pPr indent="0" lvl="0" marL="0" rtl="0" algn="l">
              <a:spcBef>
                <a:spcPts val="0"/>
              </a:spcBef>
              <a:spcAft>
                <a:spcPts val="0"/>
              </a:spcAft>
              <a:buNone/>
            </a:pPr>
            <a:r>
              <a:t/>
            </a:r>
            <a:endParaRPr sz="1600"/>
          </a:p>
        </p:txBody>
      </p:sp>
      <p:sp>
        <p:nvSpPr>
          <p:cNvPr id="102" name="Google Shape;102;p25"/>
          <p:cNvSpPr txBox="1"/>
          <p:nvPr>
            <p:ph type="ctrTitle"/>
          </p:nvPr>
        </p:nvSpPr>
        <p:spPr>
          <a:xfrm>
            <a:off x="163650" y="4129225"/>
            <a:ext cx="6485100" cy="962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000"/>
              <a:t>Equitable Outcomes Assessment Key Findings</a:t>
            </a:r>
            <a:endParaRPr b="1" sz="2000"/>
          </a:p>
          <a:p>
            <a:pPr indent="0" lvl="0" marL="0" rtl="0" algn="l">
              <a:spcBef>
                <a:spcPts val="0"/>
              </a:spcBef>
              <a:spcAft>
                <a:spcPts val="0"/>
              </a:spcAft>
              <a:buNone/>
            </a:pPr>
            <a:r>
              <a:rPr lang="en" sz="2000"/>
              <a:t>American River College | Fall 2025 - Spring 2026</a:t>
            </a:r>
            <a:endParaRPr sz="2000"/>
          </a:p>
          <a:p>
            <a:pPr indent="0" lvl="0" marL="0" rtl="0" algn="l">
              <a:spcBef>
                <a:spcPts val="0"/>
              </a:spcBef>
              <a:spcAft>
                <a:spcPts val="0"/>
              </a:spcAft>
              <a:buNone/>
            </a:pPr>
            <a:r>
              <a:t/>
            </a:r>
            <a:endParaRPr sz="23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6" name="Shape 106"/>
        <p:cNvGrpSpPr/>
        <p:nvPr/>
      </p:nvGrpSpPr>
      <p:grpSpPr>
        <a:xfrm>
          <a:off x="0" y="0"/>
          <a:ext cx="0" cy="0"/>
          <a:chOff x="0" y="0"/>
          <a:chExt cx="0" cy="0"/>
        </a:xfrm>
      </p:grpSpPr>
      <p:sp>
        <p:nvSpPr>
          <p:cNvPr id="107" name="Google Shape;107;p26"/>
          <p:cNvSpPr txBox="1"/>
          <p:nvPr>
            <p:ph type="title"/>
          </p:nvPr>
        </p:nvSpPr>
        <p:spPr>
          <a:xfrm>
            <a:off x="395625" y="0"/>
            <a:ext cx="4573500" cy="7557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b="1" lang="en" sz="2500">
                <a:solidFill>
                  <a:schemeClr val="lt1"/>
                </a:solidFill>
              </a:rPr>
              <a:t>The Team</a:t>
            </a:r>
            <a:endParaRPr b="1" sz="2500">
              <a:solidFill>
                <a:schemeClr val="lt1"/>
              </a:solidFill>
            </a:endParaRPr>
          </a:p>
        </p:txBody>
      </p:sp>
      <p:sp>
        <p:nvSpPr>
          <p:cNvPr id="108" name="Google Shape;108;p26"/>
          <p:cNvSpPr txBox="1"/>
          <p:nvPr>
            <p:ph idx="1" type="body"/>
          </p:nvPr>
        </p:nvSpPr>
        <p:spPr>
          <a:xfrm>
            <a:off x="616500" y="2722417"/>
            <a:ext cx="2318700" cy="2220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 sz="1400">
                <a:solidFill>
                  <a:srgbClr val="000000"/>
                </a:solidFill>
              </a:rPr>
              <a:t>Lasana O. Hotep</a:t>
            </a:r>
            <a:br>
              <a:rPr lang="en">
                <a:solidFill>
                  <a:srgbClr val="000000"/>
                </a:solidFill>
              </a:rPr>
            </a:br>
            <a:r>
              <a:rPr b="1" lang="en">
                <a:solidFill>
                  <a:srgbClr val="000000"/>
                </a:solidFill>
              </a:rPr>
              <a:t>Founder &amp; Lead Consultant </a:t>
            </a:r>
            <a:endParaRPr b="1">
              <a:solidFill>
                <a:srgbClr val="000000"/>
              </a:solidFill>
            </a:endParaRPr>
          </a:p>
          <a:p>
            <a:pPr indent="0" lvl="0" marL="0" rtl="0" algn="ctr">
              <a:spcBef>
                <a:spcPts val="1200"/>
              </a:spcBef>
              <a:spcAft>
                <a:spcPts val="0"/>
              </a:spcAft>
              <a:buNone/>
            </a:pPr>
            <a:r>
              <a:rPr lang="en">
                <a:solidFill>
                  <a:srgbClr val="000000"/>
                </a:solidFill>
              </a:rPr>
              <a:t>Director, Staff Engagement and Belonging </a:t>
            </a:r>
            <a:endParaRPr>
              <a:solidFill>
                <a:srgbClr val="000000"/>
              </a:solidFill>
            </a:endParaRPr>
          </a:p>
          <a:p>
            <a:pPr indent="0" lvl="0" marL="0" rtl="0" algn="ctr">
              <a:spcBef>
                <a:spcPts val="1200"/>
              </a:spcBef>
              <a:spcAft>
                <a:spcPts val="0"/>
              </a:spcAft>
              <a:buNone/>
            </a:pPr>
            <a:r>
              <a:rPr lang="en">
                <a:solidFill>
                  <a:srgbClr val="000000"/>
                </a:solidFill>
              </a:rPr>
              <a:t>UC Berkeley</a:t>
            </a:r>
            <a:endParaRPr>
              <a:solidFill>
                <a:srgbClr val="000000"/>
              </a:solidFill>
            </a:endParaRPr>
          </a:p>
          <a:p>
            <a:pPr indent="0" lvl="0" marL="0" rtl="0" algn="ctr">
              <a:spcBef>
                <a:spcPts val="1200"/>
              </a:spcBef>
              <a:spcAft>
                <a:spcPts val="1200"/>
              </a:spcAft>
              <a:buNone/>
            </a:pPr>
            <a:r>
              <a:t/>
            </a:r>
            <a:endParaRPr>
              <a:solidFill>
                <a:srgbClr val="000000"/>
              </a:solidFill>
            </a:endParaRPr>
          </a:p>
        </p:txBody>
      </p:sp>
      <p:sp>
        <p:nvSpPr>
          <p:cNvPr id="109" name="Google Shape;109;p26"/>
          <p:cNvSpPr txBox="1"/>
          <p:nvPr>
            <p:ph idx="1" type="body"/>
          </p:nvPr>
        </p:nvSpPr>
        <p:spPr>
          <a:xfrm>
            <a:off x="5906742" y="2732250"/>
            <a:ext cx="3099900" cy="167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400">
                <a:solidFill>
                  <a:srgbClr val="000000"/>
                </a:solidFill>
              </a:rPr>
              <a:t>Katrina Pantig Naval</a:t>
            </a:r>
            <a:br>
              <a:rPr lang="en" sz="1400">
                <a:solidFill>
                  <a:srgbClr val="000000"/>
                </a:solidFill>
              </a:rPr>
            </a:br>
            <a:r>
              <a:rPr b="1" lang="en">
                <a:solidFill>
                  <a:srgbClr val="000000"/>
                </a:solidFill>
              </a:rPr>
              <a:t>Strategic Consultant</a:t>
            </a:r>
            <a:endParaRPr b="1">
              <a:solidFill>
                <a:srgbClr val="000000"/>
              </a:solidFill>
            </a:endParaRPr>
          </a:p>
          <a:p>
            <a:pPr indent="0" lvl="0" marL="0" rtl="0" algn="ctr">
              <a:spcBef>
                <a:spcPts val="1200"/>
              </a:spcBef>
              <a:spcAft>
                <a:spcPts val="0"/>
              </a:spcAft>
              <a:buNone/>
            </a:pPr>
            <a:r>
              <a:rPr lang="en">
                <a:solidFill>
                  <a:srgbClr val="000000"/>
                </a:solidFill>
              </a:rPr>
              <a:t>L&amp;D Strategist, Staff Engagement and Belonging </a:t>
            </a:r>
            <a:endParaRPr>
              <a:solidFill>
                <a:srgbClr val="000000"/>
              </a:solidFill>
            </a:endParaRPr>
          </a:p>
          <a:p>
            <a:pPr indent="0" lvl="0" marL="0" rtl="0" algn="ctr">
              <a:spcBef>
                <a:spcPts val="1200"/>
              </a:spcBef>
              <a:spcAft>
                <a:spcPts val="0"/>
              </a:spcAft>
              <a:buNone/>
            </a:pPr>
            <a:r>
              <a:rPr lang="en">
                <a:solidFill>
                  <a:srgbClr val="000000"/>
                </a:solidFill>
              </a:rPr>
              <a:t>UC Berkeley</a:t>
            </a:r>
            <a:endParaRPr>
              <a:solidFill>
                <a:srgbClr val="000000"/>
              </a:solidFill>
            </a:endParaRPr>
          </a:p>
          <a:p>
            <a:pPr indent="0" lvl="0" marL="0" rtl="0" algn="l">
              <a:spcBef>
                <a:spcPts val="1200"/>
              </a:spcBef>
              <a:spcAft>
                <a:spcPts val="1200"/>
              </a:spcAft>
              <a:buNone/>
            </a:pPr>
            <a:r>
              <a:t/>
            </a:r>
            <a:endParaRPr>
              <a:solidFill>
                <a:srgbClr val="000000"/>
              </a:solidFill>
            </a:endParaRPr>
          </a:p>
        </p:txBody>
      </p:sp>
      <p:pic>
        <p:nvPicPr>
          <p:cNvPr id="110" name="Google Shape;110;p26"/>
          <p:cNvPicPr preferRelativeResize="0"/>
          <p:nvPr/>
        </p:nvPicPr>
        <p:blipFill rotWithShape="1">
          <a:blip r:embed="rId3">
            <a:alphaModFix/>
          </a:blip>
          <a:srcRect b="0" l="9565" r="9573" t="0"/>
          <a:stretch/>
        </p:blipFill>
        <p:spPr>
          <a:xfrm>
            <a:off x="887538" y="1011337"/>
            <a:ext cx="1776625" cy="1776625"/>
          </a:xfrm>
          <a:prstGeom prst="rect">
            <a:avLst/>
          </a:prstGeom>
          <a:noFill/>
          <a:ln>
            <a:noFill/>
          </a:ln>
        </p:spPr>
      </p:pic>
      <p:pic>
        <p:nvPicPr>
          <p:cNvPr id="111" name="Google Shape;111;p26"/>
          <p:cNvPicPr preferRelativeResize="0"/>
          <p:nvPr/>
        </p:nvPicPr>
        <p:blipFill>
          <a:blip r:embed="rId4">
            <a:alphaModFix/>
          </a:blip>
          <a:stretch>
            <a:fillRect/>
          </a:stretch>
        </p:blipFill>
        <p:spPr>
          <a:xfrm>
            <a:off x="6505987" y="938750"/>
            <a:ext cx="1849225" cy="1849225"/>
          </a:xfrm>
          <a:prstGeom prst="rect">
            <a:avLst/>
          </a:prstGeom>
          <a:noFill/>
          <a:ln>
            <a:noFill/>
          </a:ln>
        </p:spPr>
      </p:pic>
      <p:pic>
        <p:nvPicPr>
          <p:cNvPr id="112" name="Google Shape;112;p26"/>
          <p:cNvPicPr preferRelativeResize="0"/>
          <p:nvPr/>
        </p:nvPicPr>
        <p:blipFill rotWithShape="1">
          <a:blip r:embed="rId5">
            <a:alphaModFix/>
          </a:blip>
          <a:srcRect b="0" l="35625" r="10558" t="11197"/>
          <a:stretch/>
        </p:blipFill>
        <p:spPr>
          <a:xfrm>
            <a:off x="3819600" y="938750"/>
            <a:ext cx="1680909" cy="1849226"/>
          </a:xfrm>
          <a:prstGeom prst="rect">
            <a:avLst/>
          </a:prstGeom>
          <a:noFill/>
          <a:ln>
            <a:noFill/>
          </a:ln>
        </p:spPr>
      </p:pic>
      <p:cxnSp>
        <p:nvCxnSpPr>
          <p:cNvPr id="113" name="Google Shape;113;p26"/>
          <p:cNvCxnSpPr/>
          <p:nvPr/>
        </p:nvCxnSpPr>
        <p:spPr>
          <a:xfrm>
            <a:off x="9350" y="714325"/>
            <a:ext cx="8489400" cy="0"/>
          </a:xfrm>
          <a:prstGeom prst="straightConnector1">
            <a:avLst/>
          </a:prstGeom>
          <a:noFill/>
          <a:ln cap="flat" cmpd="sng" w="19050">
            <a:solidFill>
              <a:srgbClr val="0084AC"/>
            </a:solidFill>
            <a:prstDash val="solid"/>
            <a:round/>
            <a:headEnd len="med" w="med" type="none"/>
            <a:tailEnd len="med" w="med" type="none"/>
          </a:ln>
        </p:spPr>
      </p:cxnSp>
      <p:pic>
        <p:nvPicPr>
          <p:cNvPr id="114" name="Google Shape;114;p26"/>
          <p:cNvPicPr preferRelativeResize="0"/>
          <p:nvPr/>
        </p:nvPicPr>
        <p:blipFill rotWithShape="1">
          <a:blip r:embed="rId6">
            <a:alphaModFix/>
          </a:blip>
          <a:srcRect b="0" l="-4090" r="0" t="-4090"/>
          <a:stretch/>
        </p:blipFill>
        <p:spPr>
          <a:xfrm>
            <a:off x="7811625" y="4771750"/>
            <a:ext cx="1217600" cy="295950"/>
          </a:xfrm>
          <a:prstGeom prst="rect">
            <a:avLst/>
          </a:prstGeom>
          <a:noFill/>
          <a:ln>
            <a:noFill/>
          </a:ln>
        </p:spPr>
      </p:pic>
      <p:sp>
        <p:nvSpPr>
          <p:cNvPr id="115" name="Google Shape;115;p26"/>
          <p:cNvSpPr txBox="1"/>
          <p:nvPr>
            <p:ph idx="1" type="body"/>
          </p:nvPr>
        </p:nvSpPr>
        <p:spPr>
          <a:xfrm>
            <a:off x="3389210" y="2715046"/>
            <a:ext cx="2560500" cy="1671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1400">
                <a:solidFill>
                  <a:srgbClr val="000000"/>
                </a:solidFill>
              </a:rPr>
              <a:t>Lauren Ford, Ed.D.        </a:t>
            </a:r>
            <a:r>
              <a:rPr b="1" lang="en">
                <a:solidFill>
                  <a:srgbClr val="000000"/>
                </a:solidFill>
              </a:rPr>
              <a:t>Strategic Consultant</a:t>
            </a:r>
            <a:endParaRPr b="1">
              <a:solidFill>
                <a:srgbClr val="000000"/>
              </a:solidFill>
            </a:endParaRPr>
          </a:p>
          <a:p>
            <a:pPr indent="0" lvl="0" marL="0" rtl="0" algn="ctr">
              <a:spcBef>
                <a:spcPts val="1200"/>
              </a:spcBef>
              <a:spcAft>
                <a:spcPts val="0"/>
              </a:spcAft>
              <a:buNone/>
            </a:pPr>
            <a:r>
              <a:rPr lang="en">
                <a:solidFill>
                  <a:srgbClr val="000000"/>
                </a:solidFill>
              </a:rPr>
              <a:t>Interim Vice President of Student Services</a:t>
            </a:r>
            <a:endParaRPr>
              <a:solidFill>
                <a:srgbClr val="000000"/>
              </a:solidFill>
            </a:endParaRPr>
          </a:p>
          <a:p>
            <a:pPr indent="0" lvl="0" marL="0" rtl="0" algn="ctr">
              <a:spcBef>
                <a:spcPts val="1200"/>
              </a:spcBef>
              <a:spcAft>
                <a:spcPts val="0"/>
              </a:spcAft>
              <a:buNone/>
            </a:pPr>
            <a:r>
              <a:rPr lang="en">
                <a:solidFill>
                  <a:srgbClr val="000000"/>
                </a:solidFill>
              </a:rPr>
              <a:t>Dean of Career and Workforce Development</a:t>
            </a:r>
            <a:endParaRPr>
              <a:solidFill>
                <a:srgbClr val="000000"/>
              </a:solidFill>
            </a:endParaRPr>
          </a:p>
          <a:p>
            <a:pPr indent="0" lvl="0" marL="0" rtl="0" algn="ctr">
              <a:spcBef>
                <a:spcPts val="1200"/>
              </a:spcBef>
              <a:spcAft>
                <a:spcPts val="0"/>
              </a:spcAft>
              <a:buNone/>
            </a:pPr>
            <a:r>
              <a:rPr lang="en">
                <a:solidFill>
                  <a:srgbClr val="000000"/>
                </a:solidFill>
              </a:rPr>
              <a:t>Skyline College</a:t>
            </a:r>
            <a:endParaRPr>
              <a:solidFill>
                <a:srgbClr val="000000"/>
              </a:solidFill>
            </a:endParaRPr>
          </a:p>
          <a:p>
            <a:pPr indent="0" lvl="0" marL="0" rtl="0" algn="l">
              <a:spcBef>
                <a:spcPts val="1200"/>
              </a:spcBef>
              <a:spcAft>
                <a:spcPts val="1200"/>
              </a:spcAft>
              <a:buNone/>
            </a:pPr>
            <a:r>
              <a:t/>
            </a:r>
            <a:endParaRPr>
              <a:solidFill>
                <a:srgbClr val="000000"/>
              </a:solidFill>
            </a:endParaRPr>
          </a:p>
        </p:txBody>
      </p:sp>
    </p:spTree>
  </p:cSld>
  <p:clrMapOvr>
    <a:masterClrMapping/>
  </p:clrMapOvr>
  <mc:AlternateContent>
    <mc:Choice Requires="p14">
      <p:transition spd="slow" p14:dur="1600">
        <p14:gallery dir="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19" name="Shape 119"/>
        <p:cNvGrpSpPr/>
        <p:nvPr/>
      </p:nvGrpSpPr>
      <p:grpSpPr>
        <a:xfrm>
          <a:off x="0" y="0"/>
          <a:ext cx="0" cy="0"/>
          <a:chOff x="0" y="0"/>
          <a:chExt cx="0" cy="0"/>
        </a:xfrm>
      </p:grpSpPr>
      <p:sp>
        <p:nvSpPr>
          <p:cNvPr id="120" name="Google Shape;120;p27"/>
          <p:cNvSpPr txBox="1"/>
          <p:nvPr>
            <p:ph type="title"/>
          </p:nvPr>
        </p:nvSpPr>
        <p:spPr>
          <a:xfrm>
            <a:off x="159300" y="140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Today’s Agenda</a:t>
            </a:r>
            <a:endParaRPr b="1">
              <a:solidFill>
                <a:srgbClr val="0A0A0A"/>
              </a:solidFill>
            </a:endParaRPr>
          </a:p>
        </p:txBody>
      </p:sp>
      <p:sp>
        <p:nvSpPr>
          <p:cNvPr id="121" name="Google Shape;121;p27"/>
          <p:cNvSpPr txBox="1"/>
          <p:nvPr>
            <p:ph idx="1" type="body"/>
          </p:nvPr>
        </p:nvSpPr>
        <p:spPr>
          <a:xfrm>
            <a:off x="418700" y="1115575"/>
            <a:ext cx="42603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solidFill>
                  <a:srgbClr val="000000"/>
                </a:solidFill>
              </a:rPr>
              <a:t>Intro </a:t>
            </a:r>
            <a:endParaRPr>
              <a:solidFill>
                <a:srgbClr val="000000"/>
              </a:solidFill>
            </a:endParaRPr>
          </a:p>
          <a:p>
            <a:pPr indent="0" lvl="0" marL="0" rtl="0" algn="l">
              <a:spcBef>
                <a:spcPts val="1200"/>
              </a:spcBef>
              <a:spcAft>
                <a:spcPts val="0"/>
              </a:spcAft>
              <a:buNone/>
            </a:pPr>
            <a:r>
              <a:rPr lang="en">
                <a:solidFill>
                  <a:srgbClr val="000000"/>
                </a:solidFill>
              </a:rPr>
              <a:t>Background </a:t>
            </a:r>
            <a:endParaRPr>
              <a:solidFill>
                <a:srgbClr val="000000"/>
              </a:solidFill>
            </a:endParaRPr>
          </a:p>
          <a:p>
            <a:pPr indent="0" lvl="0" marL="0" rtl="0" algn="l">
              <a:spcBef>
                <a:spcPts val="1200"/>
              </a:spcBef>
              <a:spcAft>
                <a:spcPts val="0"/>
              </a:spcAft>
              <a:buNone/>
            </a:pPr>
            <a:r>
              <a:rPr lang="en">
                <a:solidFill>
                  <a:srgbClr val="000000"/>
                </a:solidFill>
              </a:rPr>
              <a:t>Key Findings </a:t>
            </a:r>
            <a:endParaRPr>
              <a:solidFill>
                <a:srgbClr val="000000"/>
              </a:solidFill>
            </a:endParaRPr>
          </a:p>
          <a:p>
            <a:pPr indent="0" lvl="0" marL="0" rtl="0" algn="l">
              <a:spcBef>
                <a:spcPts val="1200"/>
              </a:spcBef>
              <a:spcAft>
                <a:spcPts val="0"/>
              </a:spcAft>
              <a:buNone/>
            </a:pPr>
            <a:r>
              <a:rPr lang="en">
                <a:solidFill>
                  <a:srgbClr val="000000"/>
                </a:solidFill>
              </a:rPr>
              <a:t>A Way Forward </a:t>
            </a:r>
            <a:endParaRPr>
              <a:solidFill>
                <a:srgbClr val="000000"/>
              </a:solidFill>
            </a:endParaRPr>
          </a:p>
          <a:p>
            <a:pPr indent="0" lvl="0" marL="0" rtl="0" algn="l">
              <a:spcBef>
                <a:spcPts val="1200"/>
              </a:spcBef>
              <a:spcAft>
                <a:spcPts val="1200"/>
              </a:spcAft>
              <a:buNone/>
            </a:pPr>
            <a:r>
              <a:rPr lang="en">
                <a:solidFill>
                  <a:srgbClr val="000000"/>
                </a:solidFill>
              </a:rPr>
              <a:t>Next Steps/Discussion </a:t>
            </a:r>
            <a:endParaRPr>
              <a:solidFill>
                <a:srgbClr val="000000"/>
              </a:solidFill>
            </a:endParaRPr>
          </a:p>
        </p:txBody>
      </p:sp>
      <p:pic>
        <p:nvPicPr>
          <p:cNvPr id="122" name="Google Shape;122;p27"/>
          <p:cNvPicPr preferRelativeResize="0"/>
          <p:nvPr/>
        </p:nvPicPr>
        <p:blipFill>
          <a:blip r:embed="rId3">
            <a:alphaModFix/>
          </a:blip>
          <a:stretch>
            <a:fillRect/>
          </a:stretch>
        </p:blipFill>
        <p:spPr>
          <a:xfrm>
            <a:off x="4127325" y="1115575"/>
            <a:ext cx="4267200" cy="2400300"/>
          </a:xfrm>
          <a:prstGeom prst="rect">
            <a:avLst/>
          </a:prstGeom>
          <a:noFill/>
          <a:ln>
            <a:noFill/>
          </a:ln>
        </p:spPr>
      </p:pic>
      <p:cxnSp>
        <p:nvCxnSpPr>
          <p:cNvPr id="123" name="Google Shape;123;p27"/>
          <p:cNvCxnSpPr/>
          <p:nvPr/>
        </p:nvCxnSpPr>
        <p:spPr>
          <a:xfrm>
            <a:off x="9350" y="714325"/>
            <a:ext cx="8489400" cy="0"/>
          </a:xfrm>
          <a:prstGeom prst="straightConnector1">
            <a:avLst/>
          </a:prstGeom>
          <a:noFill/>
          <a:ln cap="flat" cmpd="sng" w="19050">
            <a:solidFill>
              <a:srgbClr val="004C98"/>
            </a:solidFill>
            <a:prstDash val="solid"/>
            <a:round/>
            <a:headEnd len="med" w="med" type="none"/>
            <a:tailEnd len="med" w="med" type="none"/>
          </a:ln>
        </p:spPr>
      </p:cxnSp>
      <p:pic>
        <p:nvPicPr>
          <p:cNvPr id="124" name="Google Shape;124;p27"/>
          <p:cNvPicPr preferRelativeResize="0"/>
          <p:nvPr/>
        </p:nvPicPr>
        <p:blipFill rotWithShape="1">
          <a:blip r:embed="rId4">
            <a:alphaModFix/>
          </a:blip>
          <a:srcRect b="0" l="-4090" r="0" t="-4090"/>
          <a:stretch/>
        </p:blipFill>
        <p:spPr>
          <a:xfrm>
            <a:off x="7811625" y="4771750"/>
            <a:ext cx="1217600" cy="2959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28" name="Shape 128"/>
        <p:cNvGrpSpPr/>
        <p:nvPr/>
      </p:nvGrpSpPr>
      <p:grpSpPr>
        <a:xfrm>
          <a:off x="0" y="0"/>
          <a:ext cx="0" cy="0"/>
          <a:chOff x="0" y="0"/>
          <a:chExt cx="0" cy="0"/>
        </a:xfrm>
      </p:grpSpPr>
      <p:sp>
        <p:nvSpPr>
          <p:cNvPr id="129" name="Google Shape;129;p28"/>
          <p:cNvSpPr txBox="1"/>
          <p:nvPr>
            <p:ph type="title"/>
          </p:nvPr>
        </p:nvSpPr>
        <p:spPr>
          <a:xfrm>
            <a:off x="387900" y="140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Background </a:t>
            </a:r>
            <a:endParaRPr b="1">
              <a:solidFill>
                <a:srgbClr val="0A0A0A"/>
              </a:solidFill>
            </a:endParaRPr>
          </a:p>
        </p:txBody>
      </p:sp>
      <p:sp>
        <p:nvSpPr>
          <p:cNvPr id="130" name="Google Shape;130;p28"/>
          <p:cNvSpPr txBox="1"/>
          <p:nvPr>
            <p:ph idx="1" type="body"/>
          </p:nvPr>
        </p:nvSpPr>
        <p:spPr>
          <a:xfrm>
            <a:off x="398475" y="789125"/>
            <a:ext cx="4055100" cy="3602400"/>
          </a:xfrm>
          <a:prstGeom prst="rect">
            <a:avLst/>
          </a:prstGeom>
        </p:spPr>
        <p:txBody>
          <a:bodyPr anchorCtr="0" anchor="t" bIns="91425" lIns="91425" spcFirstLastPara="1" rIns="91425" wrap="square" tIns="91425">
            <a:normAutofit/>
          </a:bodyPr>
          <a:lstStyle/>
          <a:p>
            <a:pPr indent="0" lvl="0" marL="0" rtl="0" algn="l">
              <a:lnSpc>
                <a:spcPct val="105000"/>
              </a:lnSpc>
              <a:spcBef>
                <a:spcPts val="0"/>
              </a:spcBef>
              <a:spcAft>
                <a:spcPts val="0"/>
              </a:spcAft>
              <a:buNone/>
            </a:pPr>
            <a:r>
              <a:rPr b="1" lang="en">
                <a:solidFill>
                  <a:srgbClr val="000000"/>
                </a:solidFill>
              </a:rPr>
              <a:t>Context</a:t>
            </a:r>
            <a:endParaRPr b="1">
              <a:solidFill>
                <a:srgbClr val="000000"/>
              </a:solidFill>
            </a:endParaRPr>
          </a:p>
          <a:p>
            <a:pPr indent="0" lvl="0" marL="0" rtl="0" algn="l">
              <a:lnSpc>
                <a:spcPct val="105000"/>
              </a:lnSpc>
              <a:spcBef>
                <a:spcPts val="1200"/>
              </a:spcBef>
              <a:spcAft>
                <a:spcPts val="0"/>
              </a:spcAft>
              <a:buNone/>
            </a:pPr>
            <a:r>
              <a:rPr lang="en" sz="1200">
                <a:solidFill>
                  <a:srgbClr val="000000"/>
                </a:solidFill>
              </a:rPr>
              <a:t>American River College</a:t>
            </a:r>
            <a:r>
              <a:rPr lang="en" sz="1200">
                <a:solidFill>
                  <a:srgbClr val="000000"/>
                </a:solidFill>
              </a:rPr>
              <a:t> invited Hotep Consultants to facilitate an Equitable Outcomes Assessment of practices, policies and assessments to uncover potential barriers to student success -- specifically as it relates to the impact on historically minoritized students. </a:t>
            </a:r>
            <a:endParaRPr sz="1200">
              <a:solidFill>
                <a:srgbClr val="000000"/>
              </a:solidFill>
            </a:endParaRPr>
          </a:p>
          <a:p>
            <a:pPr indent="-304800" lvl="0" marL="457200" rtl="0" algn="l">
              <a:lnSpc>
                <a:spcPct val="105000"/>
              </a:lnSpc>
              <a:spcBef>
                <a:spcPts val="1200"/>
              </a:spcBef>
              <a:spcAft>
                <a:spcPts val="0"/>
              </a:spcAft>
              <a:buClr>
                <a:srgbClr val="000000"/>
              </a:buClr>
              <a:buSzPts val="1200"/>
              <a:buChar char="●"/>
            </a:pPr>
            <a:r>
              <a:rPr lang="en" sz="1200">
                <a:solidFill>
                  <a:srgbClr val="000000"/>
                </a:solidFill>
              </a:rPr>
              <a:t>Assess current practices at ARC- including existing equity-centered work</a:t>
            </a:r>
            <a:endParaRPr sz="1200">
              <a:solidFill>
                <a:srgbClr val="000000"/>
              </a:solidFill>
            </a:endParaRPr>
          </a:p>
          <a:p>
            <a:pPr indent="-304800" lvl="0" marL="457200" rtl="0" algn="l">
              <a:lnSpc>
                <a:spcPct val="105000"/>
              </a:lnSpc>
              <a:spcBef>
                <a:spcPts val="0"/>
              </a:spcBef>
              <a:spcAft>
                <a:spcPts val="0"/>
              </a:spcAft>
              <a:buClr>
                <a:srgbClr val="000000"/>
              </a:buClr>
              <a:buSzPts val="1200"/>
              <a:buChar char="●"/>
            </a:pPr>
            <a:r>
              <a:rPr lang="en" sz="1200">
                <a:solidFill>
                  <a:srgbClr val="000000"/>
                </a:solidFill>
              </a:rPr>
              <a:t>Provide recommendations for continued improvements</a:t>
            </a:r>
            <a:endParaRPr sz="1200">
              <a:solidFill>
                <a:srgbClr val="000000"/>
              </a:solidFill>
            </a:endParaRPr>
          </a:p>
          <a:p>
            <a:pPr indent="-304800" lvl="0" marL="457200" rtl="0" algn="l">
              <a:lnSpc>
                <a:spcPct val="105000"/>
              </a:lnSpc>
              <a:spcBef>
                <a:spcPts val="0"/>
              </a:spcBef>
              <a:spcAft>
                <a:spcPts val="0"/>
              </a:spcAft>
              <a:buClr>
                <a:srgbClr val="000000"/>
              </a:buClr>
              <a:buSzPts val="1200"/>
              <a:buChar char="●"/>
            </a:pPr>
            <a:r>
              <a:rPr lang="en" sz="1200">
                <a:solidFill>
                  <a:srgbClr val="000000"/>
                </a:solidFill>
              </a:rPr>
              <a:t>Ensure equity is embedded in all areas of college: policy, practice, and praxis</a:t>
            </a:r>
            <a:endParaRPr sz="1200">
              <a:solidFill>
                <a:srgbClr val="000000"/>
              </a:solidFill>
            </a:endParaRPr>
          </a:p>
        </p:txBody>
      </p:sp>
      <p:sp>
        <p:nvSpPr>
          <p:cNvPr id="131" name="Google Shape;131;p28"/>
          <p:cNvSpPr txBox="1"/>
          <p:nvPr>
            <p:ph idx="2" type="body"/>
          </p:nvPr>
        </p:nvSpPr>
        <p:spPr>
          <a:xfrm>
            <a:off x="4832400" y="712925"/>
            <a:ext cx="3999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a:solidFill>
                  <a:srgbClr val="000000"/>
                </a:solidFill>
              </a:rPr>
              <a:t>Timeline</a:t>
            </a:r>
            <a:endParaRPr sz="1200">
              <a:solidFill>
                <a:srgbClr val="000000"/>
              </a:solidFill>
            </a:endParaRPr>
          </a:p>
          <a:p>
            <a:pPr indent="0" lvl="0" marL="0" rtl="0" algn="l">
              <a:spcBef>
                <a:spcPts val="1200"/>
              </a:spcBef>
              <a:spcAft>
                <a:spcPts val="0"/>
              </a:spcAft>
              <a:buNone/>
            </a:pPr>
            <a:r>
              <a:rPr b="1" lang="en" sz="1200">
                <a:solidFill>
                  <a:srgbClr val="000000"/>
                </a:solidFill>
              </a:rPr>
              <a:t>April-May </a:t>
            </a:r>
            <a:r>
              <a:rPr lang="en" sz="1200">
                <a:solidFill>
                  <a:srgbClr val="000000"/>
                </a:solidFill>
              </a:rPr>
              <a:t>		</a:t>
            </a:r>
            <a:endParaRPr sz="1200">
              <a:solidFill>
                <a:srgbClr val="000000"/>
              </a:solidFill>
            </a:endParaRPr>
          </a:p>
          <a:p>
            <a:pPr indent="-304800" lvl="0" marL="457200" rtl="0" algn="l">
              <a:spcBef>
                <a:spcPts val="0"/>
              </a:spcBef>
              <a:spcAft>
                <a:spcPts val="0"/>
              </a:spcAft>
              <a:buClr>
                <a:srgbClr val="000000"/>
              </a:buClr>
              <a:buSzPts val="1200"/>
              <a:buChar char="●"/>
            </a:pPr>
            <a:r>
              <a:rPr lang="en" sz="1200">
                <a:solidFill>
                  <a:srgbClr val="000000"/>
                </a:solidFill>
              </a:rPr>
              <a:t>Collection of key institutional documents</a:t>
            </a:r>
            <a:endParaRPr sz="1200">
              <a:solidFill>
                <a:srgbClr val="000000"/>
              </a:solidFill>
            </a:endParaRPr>
          </a:p>
          <a:p>
            <a:pPr indent="-304800" lvl="0" marL="457200" rtl="0" algn="l">
              <a:spcBef>
                <a:spcPts val="0"/>
              </a:spcBef>
              <a:spcAft>
                <a:spcPts val="0"/>
              </a:spcAft>
              <a:buClr>
                <a:srgbClr val="000000"/>
              </a:buClr>
              <a:buSzPts val="1200"/>
              <a:buChar char="●"/>
            </a:pPr>
            <a:r>
              <a:rPr lang="en" sz="1200">
                <a:solidFill>
                  <a:srgbClr val="000000"/>
                </a:solidFill>
              </a:rPr>
              <a:t>Conducted virtual stakeholder focus group discussions</a:t>
            </a:r>
            <a:endParaRPr sz="1200">
              <a:solidFill>
                <a:srgbClr val="000000"/>
              </a:solidFill>
            </a:endParaRPr>
          </a:p>
          <a:p>
            <a:pPr indent="-304800" lvl="0" marL="457200" rtl="0" algn="l">
              <a:spcBef>
                <a:spcPts val="0"/>
              </a:spcBef>
              <a:spcAft>
                <a:spcPts val="0"/>
              </a:spcAft>
              <a:buClr>
                <a:srgbClr val="000000"/>
              </a:buClr>
              <a:buSzPts val="1200"/>
              <a:buChar char="●"/>
            </a:pPr>
            <a:r>
              <a:rPr lang="en" sz="1200">
                <a:solidFill>
                  <a:srgbClr val="000000"/>
                </a:solidFill>
              </a:rPr>
              <a:t>Collected responses from an employee survey and a student survey </a:t>
            </a:r>
            <a:endParaRPr sz="1200">
              <a:solidFill>
                <a:srgbClr val="000000"/>
              </a:solidFill>
            </a:endParaRPr>
          </a:p>
          <a:p>
            <a:pPr indent="0" lvl="0" marL="0" rtl="0" algn="l">
              <a:spcBef>
                <a:spcPts val="1200"/>
              </a:spcBef>
              <a:spcAft>
                <a:spcPts val="0"/>
              </a:spcAft>
              <a:buNone/>
            </a:pPr>
            <a:r>
              <a:rPr b="1" lang="en" sz="1200">
                <a:solidFill>
                  <a:srgbClr val="000000"/>
                </a:solidFill>
              </a:rPr>
              <a:t>July-September						</a:t>
            </a:r>
            <a:endParaRPr b="1" sz="1200">
              <a:solidFill>
                <a:srgbClr val="000000"/>
              </a:solidFill>
            </a:endParaRPr>
          </a:p>
          <a:p>
            <a:pPr indent="0" lvl="0" marL="0" rtl="0" algn="l">
              <a:spcBef>
                <a:spcPts val="1200"/>
              </a:spcBef>
              <a:spcAft>
                <a:spcPts val="0"/>
              </a:spcAft>
              <a:buNone/>
            </a:pPr>
            <a:r>
              <a:rPr lang="en" sz="1200">
                <a:solidFill>
                  <a:srgbClr val="000000"/>
                </a:solidFill>
              </a:rPr>
              <a:t>Analyze all three sets of data: documents, focus groups, and surveys</a:t>
            </a:r>
            <a:endParaRPr sz="1200">
              <a:solidFill>
                <a:srgbClr val="000000"/>
              </a:solidFill>
            </a:endParaRPr>
          </a:p>
          <a:p>
            <a:pPr indent="0" lvl="0" marL="0" rtl="0" algn="l">
              <a:spcBef>
                <a:spcPts val="1200"/>
              </a:spcBef>
              <a:spcAft>
                <a:spcPts val="0"/>
              </a:spcAft>
              <a:buNone/>
            </a:pPr>
            <a:r>
              <a:rPr b="1" lang="en" sz="1200">
                <a:solidFill>
                  <a:srgbClr val="000000"/>
                </a:solidFill>
              </a:rPr>
              <a:t>Oct-Dec						        </a:t>
            </a:r>
            <a:r>
              <a:rPr lang="en" sz="1200">
                <a:solidFill>
                  <a:srgbClr val="000000"/>
                </a:solidFill>
              </a:rPr>
              <a:t>Present findings to key constituent groups </a:t>
            </a:r>
            <a:endParaRPr sz="1200">
              <a:solidFill>
                <a:srgbClr val="000000"/>
              </a:solidFill>
            </a:endParaRPr>
          </a:p>
          <a:p>
            <a:pPr indent="0" lvl="0" marL="0" rtl="0" algn="l">
              <a:spcBef>
                <a:spcPts val="1200"/>
              </a:spcBef>
              <a:spcAft>
                <a:spcPts val="1200"/>
              </a:spcAft>
              <a:buNone/>
            </a:pPr>
            <a:r>
              <a:t/>
            </a:r>
            <a:endParaRPr sz="1200">
              <a:solidFill>
                <a:srgbClr val="000000"/>
              </a:solidFill>
            </a:endParaRPr>
          </a:p>
        </p:txBody>
      </p:sp>
      <p:cxnSp>
        <p:nvCxnSpPr>
          <p:cNvPr id="132" name="Google Shape;132;p28"/>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pic>
        <p:nvPicPr>
          <p:cNvPr id="133" name="Google Shape;133;p28"/>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37" name="Shape 137"/>
        <p:cNvGrpSpPr/>
        <p:nvPr/>
      </p:nvGrpSpPr>
      <p:grpSpPr>
        <a:xfrm>
          <a:off x="0" y="0"/>
          <a:ext cx="0" cy="0"/>
          <a:chOff x="0" y="0"/>
          <a:chExt cx="0" cy="0"/>
        </a:xfrm>
      </p:grpSpPr>
      <p:sp>
        <p:nvSpPr>
          <p:cNvPr id="138" name="Google Shape;138;p29"/>
          <p:cNvSpPr txBox="1"/>
          <p:nvPr>
            <p:ph type="title"/>
          </p:nvPr>
        </p:nvSpPr>
        <p:spPr>
          <a:xfrm>
            <a:off x="311700" y="140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Key Definition: Equity</a:t>
            </a:r>
            <a:endParaRPr b="1">
              <a:solidFill>
                <a:srgbClr val="0A0A0A"/>
              </a:solidFill>
            </a:endParaRPr>
          </a:p>
        </p:txBody>
      </p:sp>
      <p:sp>
        <p:nvSpPr>
          <p:cNvPr id="139" name="Google Shape;139;p29"/>
          <p:cNvSpPr txBox="1"/>
          <p:nvPr>
            <p:ph idx="1" type="body"/>
          </p:nvPr>
        </p:nvSpPr>
        <p:spPr>
          <a:xfrm>
            <a:off x="341400" y="2922725"/>
            <a:ext cx="8730300" cy="20433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0"/>
              </a:spcAft>
              <a:buNone/>
            </a:pPr>
            <a:r>
              <a:rPr b="1" lang="en">
                <a:solidFill>
                  <a:srgbClr val="000000"/>
                </a:solidFill>
              </a:rPr>
              <a:t>American River College</a:t>
            </a:r>
            <a:r>
              <a:rPr b="1" lang="en">
                <a:solidFill>
                  <a:srgbClr val="000000"/>
                </a:solidFill>
              </a:rPr>
              <a:t> </a:t>
            </a:r>
            <a:endParaRPr>
              <a:solidFill>
                <a:srgbClr val="000000"/>
              </a:solidFill>
            </a:endParaRPr>
          </a:p>
          <a:p>
            <a:pPr indent="0" lvl="0" marL="0" rtl="0" algn="l">
              <a:spcBef>
                <a:spcPts val="1200"/>
              </a:spcBef>
              <a:spcAft>
                <a:spcPts val="0"/>
              </a:spcAft>
              <a:buNone/>
            </a:pPr>
            <a:r>
              <a:rPr lang="en">
                <a:solidFill>
                  <a:srgbClr val="000000"/>
                </a:solidFill>
              </a:rPr>
              <a:t>Equity </a:t>
            </a:r>
            <a:r>
              <a:rPr lang="en">
                <a:solidFill>
                  <a:srgbClr val="000000"/>
                </a:solidFill>
              </a:rPr>
              <a:t>defined as providing educational opportunities and support that meet the needs of the community, especially those who are historically underserved, marginalized, or disproportionately impacted. The ARC equity statement affirms that the college is committed to equity and social justice through equity-minded education, transformative leadership, and community engagement.  (ARC Institutional Equity Plan)</a:t>
            </a:r>
            <a:endParaRPr>
              <a:solidFill>
                <a:srgbClr val="000000"/>
              </a:solidFill>
            </a:endParaRPr>
          </a:p>
          <a:p>
            <a:pPr indent="0" lvl="0" marL="0" rtl="0" algn="l">
              <a:spcBef>
                <a:spcPts val="1200"/>
              </a:spcBef>
              <a:spcAft>
                <a:spcPts val="1200"/>
              </a:spcAft>
              <a:buNone/>
            </a:pPr>
            <a:r>
              <a:t/>
            </a:r>
            <a:endParaRPr>
              <a:solidFill>
                <a:srgbClr val="000000"/>
              </a:solidFill>
            </a:endParaRPr>
          </a:p>
        </p:txBody>
      </p:sp>
      <p:cxnSp>
        <p:nvCxnSpPr>
          <p:cNvPr id="140" name="Google Shape;140;p29"/>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141" name="Google Shape;141;p29"/>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sp>
        <p:nvSpPr>
          <p:cNvPr id="142" name="Google Shape;142;p29"/>
          <p:cNvSpPr txBox="1"/>
          <p:nvPr/>
        </p:nvSpPr>
        <p:spPr>
          <a:xfrm>
            <a:off x="6077625" y="216425"/>
            <a:ext cx="2316900" cy="3693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1200"/>
          </a:p>
        </p:txBody>
      </p:sp>
      <p:cxnSp>
        <p:nvCxnSpPr>
          <p:cNvPr id="143" name="Google Shape;143;p29"/>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
        <p:nvSpPr>
          <p:cNvPr id="144" name="Google Shape;144;p29"/>
          <p:cNvSpPr txBox="1"/>
          <p:nvPr/>
        </p:nvSpPr>
        <p:spPr>
          <a:xfrm>
            <a:off x="339900" y="1055050"/>
            <a:ext cx="8270700" cy="2308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a:t>Hotep Consultants</a:t>
            </a:r>
            <a:endParaRPr b="1"/>
          </a:p>
          <a:p>
            <a:pPr indent="0" lvl="0" marL="0" rtl="0" algn="l">
              <a:spcBef>
                <a:spcPts val="0"/>
              </a:spcBef>
              <a:spcAft>
                <a:spcPts val="0"/>
              </a:spcAft>
              <a:buNone/>
            </a:pPr>
            <a:r>
              <a:t/>
            </a:r>
            <a:endParaRPr u="sng"/>
          </a:p>
          <a:p>
            <a:pPr indent="0" lvl="0" marL="0" rtl="0" algn="l">
              <a:spcBef>
                <a:spcPts val="0"/>
              </a:spcBef>
              <a:spcAft>
                <a:spcPts val="0"/>
              </a:spcAft>
              <a:buNone/>
            </a:pPr>
            <a:r>
              <a:rPr lang="en"/>
              <a:t>Equity is developing policies, practices, and assessments within an organization that take into consideration the unique challenges and barriers faced by disproportionately impacted groups. This requires reallocating fiscal and human resources to address areas with the greatest needs in order to close opportunity gaps.</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sz="1200"/>
          </a:p>
          <a:p>
            <a:pPr indent="0" lvl="0" marL="0" rtl="0" algn="l">
              <a:spcBef>
                <a:spcPts val="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48" name="Shape 148"/>
        <p:cNvGrpSpPr/>
        <p:nvPr/>
      </p:nvGrpSpPr>
      <p:grpSpPr>
        <a:xfrm>
          <a:off x="0" y="0"/>
          <a:ext cx="0" cy="0"/>
          <a:chOff x="0" y="0"/>
          <a:chExt cx="0" cy="0"/>
        </a:xfrm>
      </p:grpSpPr>
      <p:sp>
        <p:nvSpPr>
          <p:cNvPr id="149" name="Google Shape;149;p30"/>
          <p:cNvSpPr txBox="1"/>
          <p:nvPr>
            <p:ph type="title"/>
          </p:nvPr>
        </p:nvSpPr>
        <p:spPr>
          <a:xfrm>
            <a:off x="235500" y="140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00000"/>
                </a:solidFill>
              </a:rPr>
              <a:t>Key Definition: Anti-Racism</a:t>
            </a:r>
            <a:endParaRPr b="1">
              <a:solidFill>
                <a:srgbClr val="000000"/>
              </a:solidFill>
            </a:endParaRPr>
          </a:p>
        </p:txBody>
      </p:sp>
      <p:sp>
        <p:nvSpPr>
          <p:cNvPr id="150" name="Google Shape;150;p30"/>
          <p:cNvSpPr txBox="1"/>
          <p:nvPr>
            <p:ph idx="1" type="body"/>
          </p:nvPr>
        </p:nvSpPr>
        <p:spPr>
          <a:xfrm>
            <a:off x="235500" y="1152475"/>
            <a:ext cx="3975300" cy="3416400"/>
          </a:xfrm>
          <a:prstGeom prst="rect">
            <a:avLst/>
          </a:prstGeom>
        </p:spPr>
        <p:txBody>
          <a:bodyPr anchorCtr="0" anchor="t" bIns="91425" lIns="91425" spcFirstLastPara="1" rIns="91425" wrap="square" tIns="91425">
            <a:normAutofit fontScale="85000"/>
          </a:bodyPr>
          <a:lstStyle/>
          <a:p>
            <a:pPr indent="-358140" lvl="0" marL="457200" rtl="0" algn="l">
              <a:lnSpc>
                <a:spcPct val="117000"/>
              </a:lnSpc>
              <a:spcBef>
                <a:spcPts val="0"/>
              </a:spcBef>
              <a:spcAft>
                <a:spcPts val="0"/>
              </a:spcAft>
              <a:buClr>
                <a:srgbClr val="000000"/>
              </a:buClr>
              <a:buSzPct val="100000"/>
              <a:buChar char="●"/>
            </a:pPr>
            <a:r>
              <a:rPr lang="en" sz="2400">
                <a:solidFill>
                  <a:srgbClr val="000000"/>
                </a:solidFill>
              </a:rPr>
              <a:t>Intentionally focusing on policies and practices that produce or sustain racial equity between racial groups</a:t>
            </a:r>
            <a:endParaRPr sz="2400">
              <a:solidFill>
                <a:srgbClr val="000000"/>
              </a:solidFill>
            </a:endParaRPr>
          </a:p>
          <a:p>
            <a:pPr indent="-358140" lvl="0" marL="457200" rtl="0" algn="l">
              <a:lnSpc>
                <a:spcPct val="117000"/>
              </a:lnSpc>
              <a:spcBef>
                <a:spcPts val="0"/>
              </a:spcBef>
              <a:spcAft>
                <a:spcPts val="0"/>
              </a:spcAft>
              <a:buClr>
                <a:srgbClr val="000000"/>
              </a:buClr>
              <a:buSzPct val="100000"/>
              <a:buChar char="●"/>
            </a:pPr>
            <a:r>
              <a:rPr lang="en" sz="2400">
                <a:solidFill>
                  <a:srgbClr val="000000"/>
                </a:solidFill>
              </a:rPr>
              <a:t>Requires constant assessment and reflection</a:t>
            </a:r>
            <a:endParaRPr sz="2400">
              <a:solidFill>
                <a:srgbClr val="000000"/>
              </a:solidFill>
            </a:endParaRPr>
          </a:p>
          <a:p>
            <a:pPr indent="-358140" lvl="0" marL="457200" rtl="0" algn="l">
              <a:lnSpc>
                <a:spcPct val="117000"/>
              </a:lnSpc>
              <a:spcBef>
                <a:spcPts val="0"/>
              </a:spcBef>
              <a:spcAft>
                <a:spcPts val="0"/>
              </a:spcAft>
              <a:buClr>
                <a:srgbClr val="000000"/>
              </a:buClr>
              <a:buSzPct val="100000"/>
              <a:buChar char="●"/>
            </a:pPr>
            <a:r>
              <a:rPr lang="en" sz="2400">
                <a:solidFill>
                  <a:srgbClr val="000000"/>
                </a:solidFill>
              </a:rPr>
              <a:t>Is less about the creator – is solely about the outcome</a:t>
            </a:r>
            <a:endParaRPr sz="2400">
              <a:solidFill>
                <a:srgbClr val="000000"/>
              </a:solidFill>
            </a:endParaRPr>
          </a:p>
          <a:p>
            <a:pPr indent="0" lvl="0" marL="0" rtl="0" algn="l">
              <a:spcBef>
                <a:spcPts val="0"/>
              </a:spcBef>
              <a:spcAft>
                <a:spcPts val="1200"/>
              </a:spcAft>
              <a:buNone/>
            </a:pPr>
            <a:r>
              <a:t/>
            </a:r>
            <a:endParaRPr>
              <a:solidFill>
                <a:srgbClr val="000000"/>
              </a:solidFill>
            </a:endParaRPr>
          </a:p>
        </p:txBody>
      </p:sp>
      <p:grpSp>
        <p:nvGrpSpPr>
          <p:cNvPr id="151" name="Google Shape;151;p30"/>
          <p:cNvGrpSpPr/>
          <p:nvPr/>
        </p:nvGrpSpPr>
        <p:grpSpPr>
          <a:xfrm>
            <a:off x="4423800" y="889775"/>
            <a:ext cx="4332300" cy="3706500"/>
            <a:chOff x="4734000" y="831575"/>
            <a:chExt cx="4332300" cy="3706500"/>
          </a:xfrm>
        </p:grpSpPr>
        <p:sp>
          <p:nvSpPr>
            <p:cNvPr id="152" name="Google Shape;152;p30"/>
            <p:cNvSpPr/>
            <p:nvPr/>
          </p:nvSpPr>
          <p:spPr>
            <a:xfrm>
              <a:off x="4734000" y="831575"/>
              <a:ext cx="4332300" cy="3706500"/>
            </a:xfrm>
            <a:prstGeom prst="rect">
              <a:avLst/>
            </a:prstGeom>
            <a:solidFill>
              <a:srgbClr val="00305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53" name="Google Shape;153;p30"/>
            <p:cNvPicPr preferRelativeResize="0"/>
            <p:nvPr/>
          </p:nvPicPr>
          <p:blipFill rotWithShape="1">
            <a:blip r:embed="rId3">
              <a:alphaModFix/>
            </a:blip>
            <a:srcRect b="0" l="0" r="0" t="1661"/>
            <a:stretch/>
          </p:blipFill>
          <p:spPr>
            <a:xfrm>
              <a:off x="4867671" y="955475"/>
              <a:ext cx="4064966" cy="3416400"/>
            </a:xfrm>
            <a:prstGeom prst="rect">
              <a:avLst/>
            </a:prstGeom>
            <a:noFill/>
            <a:ln>
              <a:noFill/>
            </a:ln>
            <a:effectLst>
              <a:outerShdw blurRad="57150" rotWithShape="0" algn="bl" dir="5400000" dist="19050">
                <a:srgbClr val="000000">
                  <a:alpha val="50000"/>
                </a:srgbClr>
              </a:outerShdw>
            </a:effectLst>
          </p:spPr>
        </p:pic>
      </p:grpSp>
      <p:cxnSp>
        <p:nvCxnSpPr>
          <p:cNvPr id="154" name="Google Shape;154;p30"/>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155" name="Google Shape;155;p30"/>
          <p:cNvPicPr preferRelativeResize="0"/>
          <p:nvPr/>
        </p:nvPicPr>
        <p:blipFill rotWithShape="1">
          <a:blip r:embed="rId4">
            <a:alphaModFix/>
          </a:blip>
          <a:srcRect b="0" l="-4090" r="0" t="-4090"/>
          <a:stretch/>
        </p:blipFill>
        <p:spPr>
          <a:xfrm>
            <a:off x="7811625" y="4771750"/>
            <a:ext cx="1217600" cy="295950"/>
          </a:xfrm>
          <a:prstGeom prst="rect">
            <a:avLst/>
          </a:prstGeom>
          <a:noFill/>
          <a:ln>
            <a:noFill/>
          </a:ln>
        </p:spPr>
      </p:pic>
      <p:cxnSp>
        <p:nvCxnSpPr>
          <p:cNvPr id="156" name="Google Shape;156;p30"/>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60" name="Shape 160"/>
        <p:cNvGrpSpPr/>
        <p:nvPr/>
      </p:nvGrpSpPr>
      <p:grpSpPr>
        <a:xfrm>
          <a:off x="0" y="0"/>
          <a:ext cx="0" cy="0"/>
          <a:chOff x="0" y="0"/>
          <a:chExt cx="0" cy="0"/>
        </a:xfrm>
      </p:grpSpPr>
      <p:sp>
        <p:nvSpPr>
          <p:cNvPr id="161" name="Google Shape;161;p31"/>
          <p:cNvSpPr txBox="1"/>
          <p:nvPr>
            <p:ph type="title"/>
          </p:nvPr>
        </p:nvSpPr>
        <p:spPr>
          <a:xfrm>
            <a:off x="235500" y="18595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500">
                <a:solidFill>
                  <a:srgbClr val="0A0A0A"/>
                </a:solidFill>
              </a:rPr>
              <a:t>Guiding Research Questions</a:t>
            </a:r>
            <a:endParaRPr b="1" sz="2500">
              <a:solidFill>
                <a:srgbClr val="0A0A0A"/>
              </a:solidFill>
            </a:endParaRPr>
          </a:p>
        </p:txBody>
      </p:sp>
      <p:sp>
        <p:nvSpPr>
          <p:cNvPr id="162" name="Google Shape;162;p31"/>
          <p:cNvSpPr txBox="1"/>
          <p:nvPr>
            <p:ph idx="1" type="body"/>
          </p:nvPr>
        </p:nvSpPr>
        <p:spPr>
          <a:xfrm>
            <a:off x="105900" y="1071075"/>
            <a:ext cx="8317200" cy="2441700"/>
          </a:xfrm>
          <a:prstGeom prst="rect">
            <a:avLst/>
          </a:prstGeom>
        </p:spPr>
        <p:txBody>
          <a:bodyPr anchorCtr="0" anchor="t" bIns="91425" lIns="91425" spcFirstLastPara="1" rIns="91425" wrap="square" tIns="91425">
            <a:noAutofit/>
          </a:bodyPr>
          <a:lstStyle/>
          <a:p>
            <a:pPr indent="-323850" lvl="0" marL="457200" rtl="0" algn="l">
              <a:lnSpc>
                <a:spcPct val="115000"/>
              </a:lnSpc>
              <a:spcBef>
                <a:spcPts val="0"/>
              </a:spcBef>
              <a:spcAft>
                <a:spcPts val="0"/>
              </a:spcAft>
              <a:buClr>
                <a:srgbClr val="000000"/>
              </a:buClr>
              <a:buSzPts val="1500"/>
              <a:buAutoNum type="arabicPeriod"/>
            </a:pPr>
            <a:r>
              <a:rPr lang="en" sz="1500">
                <a:solidFill>
                  <a:srgbClr val="000000"/>
                </a:solidFill>
              </a:rPr>
              <a:t>To what extent is the environment at </a:t>
            </a:r>
            <a:r>
              <a:rPr lang="en" sz="1500">
                <a:solidFill>
                  <a:srgbClr val="000000"/>
                </a:solidFill>
              </a:rPr>
              <a:t>ARC</a:t>
            </a:r>
            <a:r>
              <a:rPr lang="en" sz="1500">
                <a:solidFill>
                  <a:srgbClr val="000000"/>
                </a:solidFill>
              </a:rPr>
              <a:t> </a:t>
            </a:r>
            <a:r>
              <a:rPr b="1" lang="en" sz="1500">
                <a:solidFill>
                  <a:srgbClr val="000000"/>
                </a:solidFill>
              </a:rPr>
              <a:t>diverse and inclusive</a:t>
            </a:r>
            <a:r>
              <a:rPr lang="en" sz="1500">
                <a:solidFill>
                  <a:srgbClr val="000000"/>
                </a:solidFill>
              </a:rPr>
              <a:t>?</a:t>
            </a:r>
            <a:endParaRPr sz="1500">
              <a:solidFill>
                <a:srgbClr val="000000"/>
              </a:solidFill>
            </a:endParaRPr>
          </a:p>
          <a:p>
            <a:pPr indent="0" lvl="0" marL="457200" rtl="0" algn="l">
              <a:lnSpc>
                <a:spcPct val="115000"/>
              </a:lnSpc>
              <a:spcBef>
                <a:spcPts val="0"/>
              </a:spcBef>
              <a:spcAft>
                <a:spcPts val="0"/>
              </a:spcAft>
              <a:buNone/>
            </a:pPr>
            <a:r>
              <a:t/>
            </a:r>
            <a:endParaRPr sz="1500">
              <a:solidFill>
                <a:srgbClr val="000000"/>
              </a:solidFill>
            </a:endParaRPr>
          </a:p>
          <a:p>
            <a:pPr indent="-323850" lvl="0" marL="457200" rtl="0" algn="l">
              <a:lnSpc>
                <a:spcPct val="115000"/>
              </a:lnSpc>
              <a:spcBef>
                <a:spcPts val="0"/>
              </a:spcBef>
              <a:spcAft>
                <a:spcPts val="0"/>
              </a:spcAft>
              <a:buClr>
                <a:srgbClr val="000000"/>
              </a:buClr>
              <a:buSzPts val="1500"/>
              <a:buAutoNum type="arabicPeriod"/>
            </a:pPr>
            <a:r>
              <a:rPr lang="en" sz="1500">
                <a:solidFill>
                  <a:srgbClr val="000000"/>
                </a:solidFill>
              </a:rPr>
              <a:t>To what extent do </a:t>
            </a:r>
            <a:r>
              <a:rPr lang="en" sz="1500">
                <a:solidFill>
                  <a:srgbClr val="000000"/>
                </a:solidFill>
              </a:rPr>
              <a:t>ARC</a:t>
            </a:r>
            <a:r>
              <a:rPr lang="en" sz="1500">
                <a:solidFill>
                  <a:srgbClr val="000000"/>
                </a:solidFill>
              </a:rPr>
              <a:t>’s administrative policies and practices encourage a </a:t>
            </a:r>
            <a:r>
              <a:rPr b="1" lang="en" sz="1500">
                <a:solidFill>
                  <a:srgbClr val="000000"/>
                </a:solidFill>
              </a:rPr>
              <a:t>systemic and collaborative approach</a:t>
            </a:r>
            <a:r>
              <a:rPr lang="en" sz="1500">
                <a:solidFill>
                  <a:srgbClr val="000000"/>
                </a:solidFill>
              </a:rPr>
              <a:t> to diversity, equity and inclusion?</a:t>
            </a:r>
            <a:endParaRPr sz="1500">
              <a:solidFill>
                <a:srgbClr val="000000"/>
              </a:solidFill>
            </a:endParaRPr>
          </a:p>
          <a:p>
            <a:pPr indent="0" lvl="0" marL="457200" rtl="0" algn="l">
              <a:lnSpc>
                <a:spcPct val="115000"/>
              </a:lnSpc>
              <a:spcBef>
                <a:spcPts val="0"/>
              </a:spcBef>
              <a:spcAft>
                <a:spcPts val="0"/>
              </a:spcAft>
              <a:buNone/>
            </a:pPr>
            <a:r>
              <a:t/>
            </a:r>
            <a:endParaRPr sz="1500">
              <a:solidFill>
                <a:srgbClr val="000000"/>
              </a:solidFill>
            </a:endParaRPr>
          </a:p>
          <a:p>
            <a:pPr indent="-323850" lvl="0" marL="457200" rtl="0" algn="l">
              <a:lnSpc>
                <a:spcPct val="115000"/>
              </a:lnSpc>
              <a:spcBef>
                <a:spcPts val="0"/>
              </a:spcBef>
              <a:spcAft>
                <a:spcPts val="0"/>
              </a:spcAft>
              <a:buClr>
                <a:srgbClr val="000000"/>
              </a:buClr>
              <a:buSzPts val="1500"/>
              <a:buAutoNum type="arabicPeriod"/>
            </a:pPr>
            <a:r>
              <a:rPr lang="en" sz="1500">
                <a:solidFill>
                  <a:srgbClr val="000000"/>
                </a:solidFill>
              </a:rPr>
              <a:t>To what extent do </a:t>
            </a:r>
            <a:r>
              <a:rPr lang="en" sz="1500">
                <a:solidFill>
                  <a:srgbClr val="000000"/>
                </a:solidFill>
              </a:rPr>
              <a:t>ARC</a:t>
            </a:r>
            <a:r>
              <a:rPr lang="en" sz="1500">
                <a:solidFill>
                  <a:srgbClr val="000000"/>
                </a:solidFill>
              </a:rPr>
              <a:t>’s </a:t>
            </a:r>
            <a:r>
              <a:rPr b="1" lang="en" sz="1500">
                <a:solidFill>
                  <a:srgbClr val="000000"/>
                </a:solidFill>
              </a:rPr>
              <a:t>instructional policies and practices </a:t>
            </a:r>
            <a:r>
              <a:rPr lang="en" sz="1500">
                <a:solidFill>
                  <a:srgbClr val="000000"/>
                </a:solidFill>
              </a:rPr>
              <a:t>help cultivate a learning experience that is engaging and empowering for historically minoritized students?</a:t>
            </a:r>
            <a:endParaRPr sz="1500">
              <a:solidFill>
                <a:srgbClr val="000000"/>
              </a:solidFill>
            </a:endParaRPr>
          </a:p>
          <a:p>
            <a:pPr indent="0" lvl="0" marL="457200" rtl="0" algn="l">
              <a:lnSpc>
                <a:spcPct val="115000"/>
              </a:lnSpc>
              <a:spcBef>
                <a:spcPts val="0"/>
              </a:spcBef>
              <a:spcAft>
                <a:spcPts val="0"/>
              </a:spcAft>
              <a:buNone/>
            </a:pPr>
            <a:r>
              <a:t/>
            </a:r>
            <a:endParaRPr sz="1500">
              <a:solidFill>
                <a:srgbClr val="000000"/>
              </a:solidFill>
            </a:endParaRPr>
          </a:p>
          <a:p>
            <a:pPr indent="-323850" lvl="0" marL="457200" rtl="0" algn="l">
              <a:lnSpc>
                <a:spcPct val="115000"/>
              </a:lnSpc>
              <a:spcBef>
                <a:spcPts val="0"/>
              </a:spcBef>
              <a:spcAft>
                <a:spcPts val="0"/>
              </a:spcAft>
              <a:buClr>
                <a:srgbClr val="000000"/>
              </a:buClr>
              <a:buSzPts val="1500"/>
              <a:buAutoNum type="arabicPeriod"/>
            </a:pPr>
            <a:r>
              <a:rPr lang="en" sz="1500">
                <a:solidFill>
                  <a:srgbClr val="000000"/>
                </a:solidFill>
              </a:rPr>
              <a:t>In what ways can </a:t>
            </a:r>
            <a:r>
              <a:rPr lang="en" sz="1500">
                <a:solidFill>
                  <a:srgbClr val="000000"/>
                </a:solidFill>
              </a:rPr>
              <a:t>ARC</a:t>
            </a:r>
            <a:r>
              <a:rPr lang="en" sz="1500">
                <a:solidFill>
                  <a:srgbClr val="000000"/>
                </a:solidFill>
              </a:rPr>
              <a:t> support changes to current policies, practices, and procedures in order to </a:t>
            </a:r>
            <a:r>
              <a:rPr b="1" lang="en" sz="1500">
                <a:solidFill>
                  <a:srgbClr val="000000"/>
                </a:solidFill>
              </a:rPr>
              <a:t>improve the quality of instruction and services</a:t>
            </a:r>
            <a:r>
              <a:rPr lang="en" sz="1500">
                <a:solidFill>
                  <a:srgbClr val="000000"/>
                </a:solidFill>
              </a:rPr>
              <a:t> for students?</a:t>
            </a:r>
            <a:endParaRPr sz="1500">
              <a:solidFill>
                <a:srgbClr val="000000"/>
              </a:solidFill>
            </a:endParaRPr>
          </a:p>
          <a:p>
            <a:pPr indent="0" lvl="0" marL="457200" rtl="0" algn="l">
              <a:lnSpc>
                <a:spcPct val="115000"/>
              </a:lnSpc>
              <a:spcBef>
                <a:spcPts val="0"/>
              </a:spcBef>
              <a:spcAft>
                <a:spcPts val="0"/>
              </a:spcAft>
              <a:buNone/>
            </a:pPr>
            <a:r>
              <a:t/>
            </a:r>
            <a:endParaRPr sz="1500">
              <a:solidFill>
                <a:srgbClr val="000000"/>
              </a:solidFill>
            </a:endParaRPr>
          </a:p>
          <a:p>
            <a:pPr indent="-323850" lvl="0" marL="457200" rtl="0" algn="l">
              <a:lnSpc>
                <a:spcPct val="115000"/>
              </a:lnSpc>
              <a:spcBef>
                <a:spcPts val="0"/>
              </a:spcBef>
              <a:spcAft>
                <a:spcPts val="0"/>
              </a:spcAft>
              <a:buClr>
                <a:srgbClr val="000000"/>
              </a:buClr>
              <a:buSzPts val="1500"/>
              <a:buAutoNum type="arabicPeriod"/>
            </a:pPr>
            <a:r>
              <a:rPr lang="en" sz="1500">
                <a:solidFill>
                  <a:srgbClr val="000000"/>
                </a:solidFill>
              </a:rPr>
              <a:t>To what extent are </a:t>
            </a:r>
            <a:r>
              <a:rPr lang="en" sz="1500">
                <a:solidFill>
                  <a:srgbClr val="000000"/>
                </a:solidFill>
              </a:rPr>
              <a:t>ARC</a:t>
            </a:r>
            <a:r>
              <a:rPr lang="en" sz="1500">
                <a:solidFill>
                  <a:srgbClr val="000000"/>
                </a:solidFill>
              </a:rPr>
              <a:t>’s </a:t>
            </a:r>
            <a:r>
              <a:rPr b="1" lang="en" sz="1500">
                <a:solidFill>
                  <a:srgbClr val="000000"/>
                </a:solidFill>
              </a:rPr>
              <a:t>budget and resource practices</a:t>
            </a:r>
            <a:r>
              <a:rPr lang="en" sz="1500">
                <a:solidFill>
                  <a:srgbClr val="000000"/>
                </a:solidFill>
              </a:rPr>
              <a:t> informed by a student-ready and equity minded lens? </a:t>
            </a:r>
            <a:endParaRPr sz="1500">
              <a:solidFill>
                <a:srgbClr val="000000"/>
              </a:solidFill>
            </a:endParaRPr>
          </a:p>
          <a:p>
            <a:pPr indent="0" lvl="0" marL="457200" rtl="0" algn="l">
              <a:lnSpc>
                <a:spcPct val="115000"/>
              </a:lnSpc>
              <a:spcBef>
                <a:spcPts val="0"/>
              </a:spcBef>
              <a:spcAft>
                <a:spcPts val="0"/>
              </a:spcAft>
              <a:buNone/>
            </a:pPr>
            <a:r>
              <a:t/>
            </a:r>
            <a:endParaRPr sz="1500">
              <a:solidFill>
                <a:srgbClr val="000000"/>
              </a:solidFill>
            </a:endParaRPr>
          </a:p>
        </p:txBody>
      </p:sp>
      <p:cxnSp>
        <p:nvCxnSpPr>
          <p:cNvPr id="163" name="Google Shape;163;p31"/>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pic>
        <p:nvPicPr>
          <p:cNvPr id="164" name="Google Shape;164;p31"/>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68" name="Shape 168"/>
        <p:cNvGrpSpPr/>
        <p:nvPr/>
      </p:nvGrpSpPr>
      <p:grpSpPr>
        <a:xfrm>
          <a:off x="0" y="0"/>
          <a:ext cx="0" cy="0"/>
          <a:chOff x="0" y="0"/>
          <a:chExt cx="0" cy="0"/>
        </a:xfrm>
      </p:grpSpPr>
      <p:sp>
        <p:nvSpPr>
          <p:cNvPr id="169" name="Google Shape;169;p32"/>
          <p:cNvSpPr txBox="1"/>
          <p:nvPr>
            <p:ph type="title"/>
          </p:nvPr>
        </p:nvSpPr>
        <p:spPr>
          <a:xfrm>
            <a:off x="311700" y="174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Key Competencies</a:t>
            </a:r>
            <a:endParaRPr b="1">
              <a:solidFill>
                <a:srgbClr val="0A0A0A"/>
              </a:solidFill>
            </a:endParaRPr>
          </a:p>
        </p:txBody>
      </p:sp>
      <p:sp>
        <p:nvSpPr>
          <p:cNvPr id="170" name="Google Shape;170;p32"/>
          <p:cNvSpPr txBox="1"/>
          <p:nvPr>
            <p:ph idx="1" type="body"/>
          </p:nvPr>
        </p:nvSpPr>
        <p:spPr>
          <a:xfrm>
            <a:off x="384950" y="708400"/>
            <a:ext cx="8270400" cy="4359300"/>
          </a:xfrm>
          <a:prstGeom prst="rect">
            <a:avLst/>
          </a:prstGeom>
        </p:spPr>
        <p:txBody>
          <a:bodyPr anchorCtr="0" anchor="t" bIns="91425" lIns="91425" spcFirstLastPara="1" rIns="91425" wrap="square" tIns="91425">
            <a:normAutofit lnSpcReduction="10000"/>
          </a:bodyPr>
          <a:lstStyle/>
          <a:p>
            <a:pPr indent="0" lvl="0" marL="0" rtl="0" algn="l">
              <a:lnSpc>
                <a:spcPct val="100000"/>
              </a:lnSpc>
              <a:spcBef>
                <a:spcPts val="0"/>
              </a:spcBef>
              <a:spcAft>
                <a:spcPts val="0"/>
              </a:spcAft>
              <a:buNone/>
            </a:pPr>
            <a:r>
              <a:rPr b="1" lang="en" sz="1100">
                <a:solidFill>
                  <a:srgbClr val="000000"/>
                </a:solidFill>
              </a:rPr>
              <a:t>Critical Reflection</a:t>
            </a:r>
            <a:endParaRPr b="1" sz="1100">
              <a:solidFill>
                <a:srgbClr val="000000"/>
              </a:solidFill>
            </a:endParaRPr>
          </a:p>
          <a:p>
            <a:pPr indent="0" lvl="0" marL="0" rtl="0" algn="l">
              <a:lnSpc>
                <a:spcPct val="100000"/>
              </a:lnSpc>
              <a:spcBef>
                <a:spcPts val="0"/>
              </a:spcBef>
              <a:spcAft>
                <a:spcPts val="0"/>
              </a:spcAft>
              <a:buNone/>
            </a:pPr>
            <a:r>
              <a:rPr lang="en" sz="1100">
                <a:solidFill>
                  <a:srgbClr val="000000"/>
                </a:solidFill>
              </a:rPr>
              <a:t>The practice of assessing an organization’s culture, policies, and practices and identifying ways to change, adapt, and grow to improve outcomes for students. </a:t>
            </a:r>
            <a:endParaRPr sz="1100">
              <a:solidFill>
                <a:srgbClr val="000000"/>
              </a:solidFill>
            </a:endParaRPr>
          </a:p>
          <a:p>
            <a:pPr indent="0" lvl="0" marL="457200" rtl="0" algn="l">
              <a:lnSpc>
                <a:spcPct val="100000"/>
              </a:lnSpc>
              <a:spcBef>
                <a:spcPts val="0"/>
              </a:spcBef>
              <a:spcAft>
                <a:spcPts val="0"/>
              </a:spcAft>
              <a:buNone/>
            </a:pPr>
            <a:r>
              <a:t/>
            </a:r>
            <a:endParaRPr sz="1100">
              <a:solidFill>
                <a:srgbClr val="000000"/>
              </a:solidFill>
            </a:endParaRPr>
          </a:p>
          <a:p>
            <a:pPr indent="0" lvl="0" marL="0" rtl="0" algn="l">
              <a:lnSpc>
                <a:spcPct val="115000"/>
              </a:lnSpc>
              <a:spcBef>
                <a:spcPts val="0"/>
              </a:spcBef>
              <a:spcAft>
                <a:spcPts val="0"/>
              </a:spcAft>
              <a:buNone/>
            </a:pPr>
            <a:r>
              <a:rPr b="1" lang="en" sz="1100">
                <a:solidFill>
                  <a:srgbClr val="000000"/>
                </a:solidFill>
              </a:rPr>
              <a:t>Demonstrating Belief in Students</a:t>
            </a:r>
            <a:endParaRPr b="1" sz="1100">
              <a:solidFill>
                <a:srgbClr val="000000"/>
              </a:solidFill>
            </a:endParaRPr>
          </a:p>
          <a:p>
            <a:pPr indent="0" lvl="0" marL="0" rtl="0" algn="l">
              <a:lnSpc>
                <a:spcPct val="115000"/>
              </a:lnSpc>
              <a:spcBef>
                <a:spcPts val="0"/>
              </a:spcBef>
              <a:spcAft>
                <a:spcPts val="0"/>
              </a:spcAft>
              <a:buNone/>
            </a:pPr>
            <a:r>
              <a:rPr lang="en" sz="1100">
                <a:solidFill>
                  <a:srgbClr val="000000"/>
                </a:solidFill>
              </a:rPr>
              <a:t>This is the authentic and unwavering belief that students (in particular, students of color, first generation, and/or low income) have the capacity to learn and be successful.</a:t>
            </a:r>
            <a:endParaRPr b="1" sz="1100">
              <a:solidFill>
                <a:srgbClr val="000000"/>
              </a:solidFill>
            </a:endParaRPr>
          </a:p>
          <a:p>
            <a:pPr indent="0" lvl="0" marL="0" rtl="0" algn="l">
              <a:lnSpc>
                <a:spcPct val="115000"/>
              </a:lnSpc>
              <a:spcBef>
                <a:spcPts val="0"/>
              </a:spcBef>
              <a:spcAft>
                <a:spcPts val="0"/>
              </a:spcAft>
              <a:buNone/>
            </a:pPr>
            <a:r>
              <a:t/>
            </a:r>
            <a:endParaRPr b="1" sz="1100">
              <a:solidFill>
                <a:srgbClr val="000000"/>
              </a:solidFill>
            </a:endParaRPr>
          </a:p>
          <a:p>
            <a:pPr indent="0" lvl="0" marL="0" rtl="0" algn="l">
              <a:lnSpc>
                <a:spcPct val="115000"/>
              </a:lnSpc>
              <a:spcBef>
                <a:spcPts val="0"/>
              </a:spcBef>
              <a:spcAft>
                <a:spcPts val="0"/>
              </a:spcAft>
              <a:buNone/>
            </a:pPr>
            <a:r>
              <a:rPr b="1" lang="en" sz="1100">
                <a:solidFill>
                  <a:srgbClr val="000000"/>
                </a:solidFill>
              </a:rPr>
              <a:t>Racial Literacy </a:t>
            </a:r>
            <a:endParaRPr b="1" sz="1100">
              <a:solidFill>
                <a:srgbClr val="000000"/>
              </a:solidFill>
            </a:endParaRPr>
          </a:p>
          <a:p>
            <a:pPr indent="0" lvl="0" marL="0" rtl="0" algn="l">
              <a:lnSpc>
                <a:spcPct val="115000"/>
              </a:lnSpc>
              <a:spcBef>
                <a:spcPts val="0"/>
              </a:spcBef>
              <a:spcAft>
                <a:spcPts val="0"/>
              </a:spcAft>
              <a:buNone/>
            </a:pPr>
            <a:r>
              <a:rPr lang="en" sz="1100">
                <a:solidFill>
                  <a:srgbClr val="000000"/>
                </a:solidFill>
              </a:rPr>
              <a:t>Understanding what race is, its relationship to inequity, and how to respond to racial tension, discrimination, and inequitable outcomes with an anti-racist lens. </a:t>
            </a:r>
            <a:endParaRPr b="1" sz="1100">
              <a:solidFill>
                <a:srgbClr val="000000"/>
              </a:solidFill>
            </a:endParaRPr>
          </a:p>
          <a:p>
            <a:pPr indent="0" lvl="0" marL="0" rtl="0" algn="l">
              <a:lnSpc>
                <a:spcPct val="115000"/>
              </a:lnSpc>
              <a:spcBef>
                <a:spcPts val="0"/>
              </a:spcBef>
              <a:spcAft>
                <a:spcPts val="0"/>
              </a:spcAft>
              <a:buNone/>
            </a:pPr>
            <a:r>
              <a:t/>
            </a:r>
            <a:endParaRPr b="1" sz="1100">
              <a:solidFill>
                <a:srgbClr val="000000"/>
              </a:solidFill>
            </a:endParaRPr>
          </a:p>
          <a:p>
            <a:pPr indent="0" lvl="0" marL="0" rtl="0" algn="l">
              <a:lnSpc>
                <a:spcPct val="115000"/>
              </a:lnSpc>
              <a:spcBef>
                <a:spcPts val="0"/>
              </a:spcBef>
              <a:spcAft>
                <a:spcPts val="0"/>
              </a:spcAft>
              <a:buNone/>
            </a:pPr>
            <a:r>
              <a:rPr b="1" lang="en" sz="1100">
                <a:solidFill>
                  <a:srgbClr val="000000"/>
                </a:solidFill>
              </a:rPr>
              <a:t>Action Oriented </a:t>
            </a:r>
            <a:endParaRPr b="1" sz="1100">
              <a:solidFill>
                <a:srgbClr val="000000"/>
              </a:solidFill>
            </a:endParaRPr>
          </a:p>
          <a:p>
            <a:pPr indent="0" lvl="0" marL="0" rtl="0" algn="l">
              <a:lnSpc>
                <a:spcPct val="115000"/>
              </a:lnSpc>
              <a:spcBef>
                <a:spcPts val="0"/>
              </a:spcBef>
              <a:spcAft>
                <a:spcPts val="0"/>
              </a:spcAft>
              <a:buNone/>
            </a:pPr>
            <a:r>
              <a:rPr lang="en" sz="1100">
                <a:solidFill>
                  <a:srgbClr val="000000"/>
                </a:solidFill>
              </a:rPr>
              <a:t>Being action-oriented requires intentional steps and efforts towards dismantling inequitable practices and policies within the institution.</a:t>
            </a:r>
            <a:endParaRPr b="1" sz="1100">
              <a:solidFill>
                <a:srgbClr val="000000"/>
              </a:solidFill>
            </a:endParaRPr>
          </a:p>
          <a:p>
            <a:pPr indent="0" lvl="0" marL="0" rtl="0" algn="l">
              <a:lnSpc>
                <a:spcPct val="115000"/>
              </a:lnSpc>
              <a:spcBef>
                <a:spcPts val="0"/>
              </a:spcBef>
              <a:spcAft>
                <a:spcPts val="0"/>
              </a:spcAft>
              <a:buNone/>
            </a:pPr>
            <a:r>
              <a:t/>
            </a:r>
            <a:endParaRPr b="1" sz="1100">
              <a:solidFill>
                <a:srgbClr val="000000"/>
              </a:solidFill>
            </a:endParaRPr>
          </a:p>
          <a:p>
            <a:pPr indent="0" lvl="0" marL="0" rtl="0" algn="l">
              <a:lnSpc>
                <a:spcPct val="115000"/>
              </a:lnSpc>
              <a:spcBef>
                <a:spcPts val="0"/>
              </a:spcBef>
              <a:spcAft>
                <a:spcPts val="0"/>
              </a:spcAft>
              <a:buNone/>
            </a:pPr>
            <a:r>
              <a:rPr b="1" lang="en" sz="1100">
                <a:solidFill>
                  <a:srgbClr val="000000"/>
                </a:solidFill>
              </a:rPr>
              <a:t>Sense of Welcome &amp; Belonging </a:t>
            </a:r>
            <a:endParaRPr b="1" sz="1100">
              <a:solidFill>
                <a:srgbClr val="000000"/>
              </a:solidFill>
            </a:endParaRPr>
          </a:p>
          <a:p>
            <a:pPr indent="0" lvl="0" marL="0" rtl="0" algn="l">
              <a:lnSpc>
                <a:spcPct val="115000"/>
              </a:lnSpc>
              <a:spcBef>
                <a:spcPts val="0"/>
              </a:spcBef>
              <a:spcAft>
                <a:spcPts val="0"/>
              </a:spcAft>
              <a:buNone/>
            </a:pPr>
            <a:r>
              <a:rPr lang="en" sz="1100">
                <a:solidFill>
                  <a:srgbClr val="000000"/>
                </a:solidFill>
              </a:rPr>
              <a:t>Students feel welcomed and a sense of belonging when an institution values students’ cultural/racial differences, connects them to opportunities and resources, and creates community for students.</a:t>
            </a:r>
            <a:endParaRPr b="1" sz="1100">
              <a:solidFill>
                <a:srgbClr val="000000"/>
              </a:solidFill>
            </a:endParaRPr>
          </a:p>
          <a:p>
            <a:pPr indent="0" lvl="0" marL="0" rtl="0" algn="l">
              <a:lnSpc>
                <a:spcPct val="115000"/>
              </a:lnSpc>
              <a:spcBef>
                <a:spcPts val="0"/>
              </a:spcBef>
              <a:spcAft>
                <a:spcPts val="0"/>
              </a:spcAft>
              <a:buNone/>
            </a:pPr>
            <a:r>
              <a:t/>
            </a:r>
            <a:endParaRPr b="1" sz="1100">
              <a:solidFill>
                <a:srgbClr val="000000"/>
              </a:solidFill>
            </a:endParaRPr>
          </a:p>
          <a:p>
            <a:pPr indent="0" lvl="0" marL="0" rtl="0" algn="l">
              <a:lnSpc>
                <a:spcPct val="115000"/>
              </a:lnSpc>
              <a:spcBef>
                <a:spcPts val="0"/>
              </a:spcBef>
              <a:spcAft>
                <a:spcPts val="0"/>
              </a:spcAft>
              <a:buNone/>
            </a:pPr>
            <a:r>
              <a:rPr b="1" lang="en" sz="1100">
                <a:solidFill>
                  <a:srgbClr val="000000"/>
                </a:solidFill>
              </a:rPr>
              <a:t>Utilizing a Campus Equity Ecosystem</a:t>
            </a:r>
            <a:endParaRPr b="1" sz="1100">
              <a:solidFill>
                <a:srgbClr val="000000"/>
              </a:solidFill>
            </a:endParaRPr>
          </a:p>
          <a:p>
            <a:pPr indent="0" lvl="0" marL="0" rtl="0" algn="l">
              <a:lnSpc>
                <a:spcPct val="115000"/>
              </a:lnSpc>
              <a:spcBef>
                <a:spcPts val="0"/>
              </a:spcBef>
              <a:spcAft>
                <a:spcPts val="0"/>
              </a:spcAft>
              <a:buNone/>
            </a:pPr>
            <a:r>
              <a:rPr lang="en" sz="1100">
                <a:solidFill>
                  <a:srgbClr val="000000"/>
                </a:solidFill>
              </a:rPr>
              <a:t>Creating change requires the organization function as an equity-minded community meaning that all individuals, constituent groups, departments, and services understand what their role is in student success and leverage resources to advance equity and student success in alignment with student equity and achievement plan and strategic plan  </a:t>
            </a:r>
            <a:endParaRPr b="1" sz="1100">
              <a:solidFill>
                <a:srgbClr val="000000"/>
              </a:solidFill>
            </a:endParaRPr>
          </a:p>
        </p:txBody>
      </p:sp>
      <p:cxnSp>
        <p:nvCxnSpPr>
          <p:cNvPr id="171" name="Google Shape;171;p32"/>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172" name="Google Shape;172;p32"/>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cxnSp>
        <p:nvCxnSpPr>
          <p:cNvPr id="173" name="Google Shape;173;p32"/>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77" name="Shape 177"/>
        <p:cNvGrpSpPr/>
        <p:nvPr/>
      </p:nvGrpSpPr>
      <p:grpSpPr>
        <a:xfrm>
          <a:off x="0" y="0"/>
          <a:ext cx="0" cy="0"/>
          <a:chOff x="0" y="0"/>
          <a:chExt cx="0" cy="0"/>
        </a:xfrm>
      </p:grpSpPr>
      <p:sp>
        <p:nvSpPr>
          <p:cNvPr id="178" name="Google Shape;178;p33"/>
          <p:cNvSpPr txBox="1"/>
          <p:nvPr>
            <p:ph type="title"/>
          </p:nvPr>
        </p:nvSpPr>
        <p:spPr>
          <a:xfrm>
            <a:off x="311700" y="174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EOA Approach: Data Reviewed </a:t>
            </a:r>
            <a:endParaRPr b="1">
              <a:solidFill>
                <a:srgbClr val="0A0A0A"/>
              </a:solidFill>
            </a:endParaRPr>
          </a:p>
        </p:txBody>
      </p:sp>
      <p:sp>
        <p:nvSpPr>
          <p:cNvPr id="179" name="Google Shape;179;p33"/>
          <p:cNvSpPr txBox="1"/>
          <p:nvPr>
            <p:ph idx="1" type="body"/>
          </p:nvPr>
        </p:nvSpPr>
        <p:spPr>
          <a:xfrm>
            <a:off x="65425" y="860800"/>
            <a:ext cx="8489400" cy="4023300"/>
          </a:xfrm>
          <a:prstGeom prst="rect">
            <a:avLst/>
          </a:prstGeom>
        </p:spPr>
        <p:txBody>
          <a:bodyPr anchorCtr="0" anchor="t" bIns="91425" lIns="91425" spcFirstLastPara="1" rIns="91425" wrap="square" tIns="91425">
            <a:noAutofit/>
          </a:bodyPr>
          <a:lstStyle/>
          <a:p>
            <a:pPr indent="-330200" lvl="0" marL="457200" rtl="0" algn="l">
              <a:lnSpc>
                <a:spcPct val="115000"/>
              </a:lnSpc>
              <a:spcBef>
                <a:spcPts val="0"/>
              </a:spcBef>
              <a:spcAft>
                <a:spcPts val="0"/>
              </a:spcAft>
              <a:buClr>
                <a:srgbClr val="000000"/>
              </a:buClr>
              <a:buSzPts val="1600"/>
              <a:buAutoNum type="arabicPeriod"/>
            </a:pPr>
            <a:r>
              <a:rPr b="1" lang="en" sz="1600">
                <a:solidFill>
                  <a:srgbClr val="000000"/>
                </a:solidFill>
              </a:rPr>
              <a:t>Institutional</a:t>
            </a:r>
            <a:r>
              <a:rPr b="1" lang="en" sz="1600">
                <a:solidFill>
                  <a:srgbClr val="000000"/>
                </a:solidFill>
              </a:rPr>
              <a:t> Survey - 281 </a:t>
            </a:r>
            <a:r>
              <a:rPr b="1" lang="en" sz="1600">
                <a:solidFill>
                  <a:srgbClr val="000000"/>
                </a:solidFill>
              </a:rPr>
              <a:t>employee responses, 609 student responses</a:t>
            </a:r>
            <a:endParaRPr sz="1600">
              <a:solidFill>
                <a:srgbClr val="000000"/>
              </a:solidFill>
            </a:endParaRPr>
          </a:p>
          <a:p>
            <a:pPr indent="-317500" lvl="1" marL="914400" rtl="0" algn="l">
              <a:lnSpc>
                <a:spcPct val="115000"/>
              </a:lnSpc>
              <a:spcBef>
                <a:spcPts val="0"/>
              </a:spcBef>
              <a:spcAft>
                <a:spcPts val="0"/>
              </a:spcAft>
              <a:buClr>
                <a:srgbClr val="000000"/>
              </a:buClr>
              <a:buSzPts val="1400"/>
              <a:buAutoNum type="alphaLcPeriod"/>
            </a:pPr>
            <a:r>
              <a:rPr lang="en">
                <a:solidFill>
                  <a:srgbClr val="000000"/>
                </a:solidFill>
              </a:rPr>
              <a:t>Participation encouraged campus-wide and with key leadership groups. Automated reminders were sent to employees and students throughout the process. 	</a:t>
            </a:r>
            <a:r>
              <a:rPr lang="en" sz="1200">
                <a:solidFill>
                  <a:srgbClr val="000000"/>
                </a:solidFill>
              </a:rPr>
              <a:t>							</a:t>
            </a:r>
            <a:endParaRPr sz="1200">
              <a:solidFill>
                <a:srgbClr val="000000"/>
              </a:solidFill>
            </a:endParaRPr>
          </a:p>
          <a:p>
            <a:pPr indent="-330200" lvl="0" marL="457200" rtl="0" algn="l">
              <a:lnSpc>
                <a:spcPct val="115000"/>
              </a:lnSpc>
              <a:spcBef>
                <a:spcPts val="0"/>
              </a:spcBef>
              <a:spcAft>
                <a:spcPts val="0"/>
              </a:spcAft>
              <a:buClr>
                <a:srgbClr val="000000"/>
              </a:buClr>
              <a:buSzPts val="1600"/>
              <a:buAutoNum type="arabicPeriod"/>
            </a:pPr>
            <a:r>
              <a:rPr b="1" lang="en" sz="1600">
                <a:solidFill>
                  <a:srgbClr val="000000"/>
                </a:solidFill>
              </a:rPr>
              <a:t>Focus Group Discussions - 16 hours, 63 participants engaged in 13 sessions</a:t>
            </a:r>
            <a:endParaRPr b="1" sz="1600">
              <a:solidFill>
                <a:srgbClr val="000000"/>
              </a:solidFill>
            </a:endParaRPr>
          </a:p>
          <a:p>
            <a:pPr indent="-317500" lvl="1" marL="914400" rtl="0" algn="l">
              <a:spcBef>
                <a:spcPts val="0"/>
              </a:spcBef>
              <a:spcAft>
                <a:spcPts val="0"/>
              </a:spcAft>
              <a:buClr>
                <a:srgbClr val="000000"/>
              </a:buClr>
              <a:buSzPts val="1400"/>
              <a:buAutoNum type="alphaLcPeriod"/>
            </a:pPr>
            <a:r>
              <a:rPr lang="en">
                <a:solidFill>
                  <a:srgbClr val="000000"/>
                </a:solidFill>
              </a:rPr>
              <a:t>Participants represent the following stakeholder groups: students, student services &amp; support professionals, instructional faculty, and management.</a:t>
            </a:r>
            <a:endParaRPr>
              <a:solidFill>
                <a:srgbClr val="000000"/>
              </a:solidFill>
            </a:endParaRPr>
          </a:p>
          <a:p>
            <a:pPr indent="-304800" lvl="1" marL="914400" rtl="0" algn="l">
              <a:spcBef>
                <a:spcPts val="0"/>
              </a:spcBef>
              <a:spcAft>
                <a:spcPts val="0"/>
              </a:spcAft>
              <a:buClr>
                <a:srgbClr val="000000"/>
              </a:buClr>
              <a:buSzPts val="1200"/>
              <a:buAutoNum type="alphaLcPeriod"/>
            </a:pPr>
            <a:r>
              <a:rPr lang="en">
                <a:solidFill>
                  <a:srgbClr val="000000"/>
                </a:solidFill>
              </a:rPr>
              <a:t>Students: 1, Faculty: 1, Classified Professionals: 28, Administrators: 33</a:t>
            </a:r>
            <a:endParaRPr>
              <a:solidFill>
                <a:srgbClr val="000000"/>
              </a:solidFill>
            </a:endParaRPr>
          </a:p>
          <a:p>
            <a:pPr indent="-330200" lvl="0" marL="457200" rtl="0" algn="l">
              <a:lnSpc>
                <a:spcPct val="115000"/>
              </a:lnSpc>
              <a:spcBef>
                <a:spcPts val="0"/>
              </a:spcBef>
              <a:spcAft>
                <a:spcPts val="0"/>
              </a:spcAft>
              <a:buClr>
                <a:srgbClr val="000000"/>
              </a:buClr>
              <a:buSzPts val="1600"/>
              <a:buAutoNum type="arabicPeriod"/>
            </a:pPr>
            <a:r>
              <a:rPr b="1" lang="en" sz="1600">
                <a:solidFill>
                  <a:srgbClr val="000000"/>
                </a:solidFill>
              </a:rPr>
              <a:t>Document Analysis - 90 documents reflecting policies, practices and assessments</a:t>
            </a:r>
            <a:endParaRPr b="1" sz="1600">
              <a:solidFill>
                <a:srgbClr val="000000"/>
              </a:solidFill>
            </a:endParaRPr>
          </a:p>
          <a:p>
            <a:pPr indent="-317500" lvl="1" marL="914400" rtl="0" algn="l">
              <a:lnSpc>
                <a:spcPct val="115000"/>
              </a:lnSpc>
              <a:spcBef>
                <a:spcPts val="0"/>
              </a:spcBef>
              <a:spcAft>
                <a:spcPts val="0"/>
              </a:spcAft>
              <a:buClr>
                <a:srgbClr val="000000"/>
              </a:buClr>
              <a:buSzPts val="1400"/>
              <a:buAutoNum type="alphaLcPeriod"/>
            </a:pPr>
            <a:r>
              <a:rPr lang="en">
                <a:solidFill>
                  <a:srgbClr val="000000"/>
                </a:solidFill>
              </a:rPr>
              <a:t>District hiring policies, district performance review documents, job bulletins  i</a:t>
            </a:r>
            <a:r>
              <a:rPr lang="en">
                <a:solidFill>
                  <a:srgbClr val="000000"/>
                </a:solidFill>
              </a:rPr>
              <a:t>nstitutional goals, institutional planning, resource allocation processes, </a:t>
            </a:r>
            <a:r>
              <a:rPr lang="en">
                <a:solidFill>
                  <a:srgbClr val="000000"/>
                </a:solidFill>
              </a:rPr>
              <a:t>student program advertisements, survey results etc.</a:t>
            </a:r>
            <a:endParaRPr>
              <a:solidFill>
                <a:srgbClr val="000000"/>
              </a:solidFill>
            </a:endParaRPr>
          </a:p>
          <a:p>
            <a:pPr indent="0" lvl="0" marL="1371600" rtl="0" algn="l">
              <a:lnSpc>
                <a:spcPct val="115000"/>
              </a:lnSpc>
              <a:spcBef>
                <a:spcPts val="1200"/>
              </a:spcBef>
              <a:spcAft>
                <a:spcPts val="1200"/>
              </a:spcAft>
              <a:buNone/>
            </a:pPr>
            <a:r>
              <a:t/>
            </a:r>
            <a:endParaRPr sz="1200">
              <a:solidFill>
                <a:srgbClr val="000000"/>
              </a:solidFill>
            </a:endParaRPr>
          </a:p>
        </p:txBody>
      </p:sp>
      <p:cxnSp>
        <p:nvCxnSpPr>
          <p:cNvPr id="180" name="Google Shape;180;p33"/>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181" name="Google Shape;181;p33"/>
          <p:cNvPicPr preferRelativeResize="0"/>
          <p:nvPr/>
        </p:nvPicPr>
        <p:blipFill rotWithShape="1">
          <a:blip r:embed="rId3">
            <a:alphaModFix/>
          </a:blip>
          <a:srcRect b="0" l="-4090" r="0" t="-4090"/>
          <a:stretch/>
        </p:blipFill>
        <p:spPr>
          <a:xfrm>
            <a:off x="7437750" y="256450"/>
            <a:ext cx="1217600" cy="295950"/>
          </a:xfrm>
          <a:prstGeom prst="rect">
            <a:avLst/>
          </a:prstGeom>
          <a:noFill/>
          <a:ln>
            <a:noFill/>
          </a:ln>
        </p:spPr>
      </p:pic>
      <p:cxnSp>
        <p:nvCxnSpPr>
          <p:cNvPr id="182" name="Google Shape;182;p33"/>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86" name="Shape 186"/>
        <p:cNvGrpSpPr/>
        <p:nvPr/>
      </p:nvGrpSpPr>
      <p:grpSpPr>
        <a:xfrm>
          <a:off x="0" y="0"/>
          <a:ext cx="0" cy="0"/>
          <a:chOff x="0" y="0"/>
          <a:chExt cx="0" cy="0"/>
        </a:xfrm>
      </p:grpSpPr>
      <p:sp>
        <p:nvSpPr>
          <p:cNvPr id="187" name="Google Shape;187;p34"/>
          <p:cNvSpPr txBox="1"/>
          <p:nvPr>
            <p:ph type="title"/>
          </p:nvPr>
        </p:nvSpPr>
        <p:spPr>
          <a:xfrm>
            <a:off x="311700" y="174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S.E.T. Framework</a:t>
            </a:r>
            <a:endParaRPr b="1">
              <a:solidFill>
                <a:srgbClr val="0A0A0A"/>
              </a:solidFill>
            </a:endParaRPr>
          </a:p>
        </p:txBody>
      </p:sp>
      <p:cxnSp>
        <p:nvCxnSpPr>
          <p:cNvPr id="188" name="Google Shape;188;p34"/>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189" name="Google Shape;189;p34"/>
          <p:cNvPicPr preferRelativeResize="0"/>
          <p:nvPr/>
        </p:nvPicPr>
        <p:blipFill rotWithShape="1">
          <a:blip r:embed="rId3">
            <a:alphaModFix/>
          </a:blip>
          <a:srcRect b="0" l="-4090" r="0" t="-4090"/>
          <a:stretch/>
        </p:blipFill>
        <p:spPr>
          <a:xfrm>
            <a:off x="7592175" y="4716700"/>
            <a:ext cx="1502375" cy="365175"/>
          </a:xfrm>
          <a:prstGeom prst="rect">
            <a:avLst/>
          </a:prstGeom>
          <a:noFill/>
          <a:ln>
            <a:noFill/>
          </a:ln>
        </p:spPr>
      </p:pic>
      <p:graphicFrame>
        <p:nvGraphicFramePr>
          <p:cNvPr id="190" name="Google Shape;190;p34"/>
          <p:cNvGraphicFramePr/>
          <p:nvPr/>
        </p:nvGraphicFramePr>
        <p:xfrm>
          <a:off x="542925" y="1390650"/>
          <a:ext cx="3000000" cy="3000000"/>
        </p:xfrm>
        <a:graphic>
          <a:graphicData uri="http://schemas.openxmlformats.org/drawingml/2006/table">
            <a:tbl>
              <a:tblPr>
                <a:noFill/>
                <a:tableStyleId>{A1F31239-BDF3-44C5-A02B-A86A189F31A3}</a:tableStyleId>
              </a:tblPr>
              <a:tblGrid>
                <a:gridCol w="2686050"/>
                <a:gridCol w="2686050"/>
                <a:gridCol w="2686050"/>
              </a:tblGrid>
              <a:tr h="1333500">
                <a:tc>
                  <a:txBody>
                    <a:bodyPr/>
                    <a:lstStyle/>
                    <a:p>
                      <a:pPr indent="0" lvl="0" marL="0" rtl="0" algn="ctr">
                        <a:lnSpc>
                          <a:spcPct val="115000"/>
                        </a:lnSpc>
                        <a:spcBef>
                          <a:spcPts val="0"/>
                        </a:spcBef>
                        <a:spcAft>
                          <a:spcPts val="0"/>
                        </a:spcAft>
                        <a:buNone/>
                      </a:pPr>
                      <a:r>
                        <a:rPr b="1" lang="en" sz="1800"/>
                        <a:t>Student Ready</a:t>
                      </a:r>
                      <a:endParaRPr b="1" sz="1800"/>
                    </a:p>
                    <a:p>
                      <a:pPr indent="0" lvl="0" marL="0" rtl="0" algn="ctr">
                        <a:lnSpc>
                          <a:spcPct val="115000"/>
                        </a:lnSpc>
                        <a:spcBef>
                          <a:spcPts val="0"/>
                        </a:spcBef>
                        <a:spcAft>
                          <a:spcPts val="0"/>
                        </a:spcAft>
                        <a:buNone/>
                      </a:pPr>
                      <a:r>
                        <a:rPr lang="en" sz="1000"/>
                        <a:t>Institutional</a:t>
                      </a:r>
                      <a:endParaRPr sz="1000"/>
                    </a:p>
                  </a:txBody>
                  <a:tcPr marT="19050" marB="19050" marR="28575" marL="28575" anchor="ctr">
                    <a:lnR cap="flat" cmpd="sng" w="9525">
                      <a:solidFill>
                        <a:srgbClr val="004C98"/>
                      </a:solidFill>
                      <a:prstDash val="solid"/>
                      <a:round/>
                      <a:headEnd len="sm" w="sm" type="none"/>
                      <a:tailEnd len="sm" w="sm" type="none"/>
                    </a:lnR>
                    <a:lnB cap="flat" cmpd="sng" w="9525">
                      <a:solidFill>
                        <a:srgbClr val="004C98"/>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 sz="1800"/>
                        <a:t>Equity Minded</a:t>
                      </a:r>
                      <a:endParaRPr b="1" sz="1800"/>
                    </a:p>
                    <a:p>
                      <a:pPr indent="0" lvl="0" marL="0" rtl="0" algn="ctr">
                        <a:lnSpc>
                          <a:spcPct val="115000"/>
                        </a:lnSpc>
                        <a:spcBef>
                          <a:spcPts val="0"/>
                        </a:spcBef>
                        <a:spcAft>
                          <a:spcPts val="0"/>
                        </a:spcAft>
                        <a:buNone/>
                      </a:pPr>
                      <a:r>
                        <a:rPr lang="en" sz="1000"/>
                        <a:t>Individual</a:t>
                      </a:r>
                      <a:endParaRPr sz="1000"/>
                    </a:p>
                  </a:txBody>
                  <a:tcPr marT="19050" marB="19050" marR="28575" marL="28575" anchor="ctr">
                    <a:lnL cap="flat" cmpd="sng" w="9525">
                      <a:solidFill>
                        <a:srgbClr val="004C98"/>
                      </a:solidFill>
                      <a:prstDash val="solid"/>
                      <a:round/>
                      <a:headEnd len="sm" w="sm" type="none"/>
                      <a:tailEnd len="sm" w="sm" type="none"/>
                    </a:lnL>
                    <a:lnR cap="flat" cmpd="sng" w="9525">
                      <a:solidFill>
                        <a:srgbClr val="004C98"/>
                      </a:solidFill>
                      <a:prstDash val="solid"/>
                      <a:round/>
                      <a:headEnd len="sm" w="sm" type="none"/>
                      <a:tailEnd len="sm" w="sm" type="none"/>
                    </a:lnR>
                    <a:lnB cap="flat" cmpd="sng" w="9525">
                      <a:solidFill>
                        <a:srgbClr val="004C98"/>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b="1" lang="en" sz="1800"/>
                        <a:t>Transformative</a:t>
                      </a:r>
                      <a:endParaRPr b="1" sz="1800"/>
                    </a:p>
                    <a:p>
                      <a:pPr indent="0" lvl="0" marL="0" rtl="0" algn="ctr">
                        <a:lnSpc>
                          <a:spcPct val="115000"/>
                        </a:lnSpc>
                        <a:spcBef>
                          <a:spcPts val="0"/>
                        </a:spcBef>
                        <a:spcAft>
                          <a:spcPts val="0"/>
                        </a:spcAft>
                        <a:buNone/>
                      </a:pPr>
                      <a:r>
                        <a:rPr lang="en" sz="1000"/>
                        <a:t>Service</a:t>
                      </a:r>
                      <a:endParaRPr sz="1000"/>
                    </a:p>
                  </a:txBody>
                  <a:tcPr marT="19050" marB="19050" marR="28575" marL="28575" anchor="ctr">
                    <a:lnL cap="flat" cmpd="sng" w="9525">
                      <a:solidFill>
                        <a:srgbClr val="004C98"/>
                      </a:solidFill>
                      <a:prstDash val="solid"/>
                      <a:round/>
                      <a:headEnd len="sm" w="sm" type="none"/>
                      <a:tailEnd len="sm" w="sm" type="none"/>
                    </a:lnL>
                    <a:lnB cap="flat" cmpd="sng" w="9525">
                      <a:solidFill>
                        <a:srgbClr val="004C98"/>
                      </a:solidFill>
                      <a:prstDash val="solid"/>
                      <a:round/>
                      <a:headEnd len="sm" w="sm" type="none"/>
                      <a:tailEnd len="sm" w="sm" type="none"/>
                    </a:lnB>
                  </a:tcPr>
                </a:tc>
              </a:tr>
              <a:tr h="1333500">
                <a:tc>
                  <a:txBody>
                    <a:bodyPr/>
                    <a:lstStyle/>
                    <a:p>
                      <a:pPr indent="0" lvl="0" marL="0" rtl="0" algn="ctr">
                        <a:lnSpc>
                          <a:spcPct val="115000"/>
                        </a:lnSpc>
                        <a:spcBef>
                          <a:spcPts val="0"/>
                        </a:spcBef>
                        <a:spcAft>
                          <a:spcPts val="0"/>
                        </a:spcAft>
                        <a:buNone/>
                      </a:pPr>
                      <a:r>
                        <a:rPr b="1" lang="en" sz="1800"/>
                        <a:t>Policy</a:t>
                      </a:r>
                      <a:endParaRPr b="1" sz="1800"/>
                    </a:p>
                    <a:p>
                      <a:pPr indent="0" lvl="0" marL="0" rtl="0" algn="ctr">
                        <a:lnSpc>
                          <a:spcPct val="115000"/>
                        </a:lnSpc>
                        <a:spcBef>
                          <a:spcPts val="0"/>
                        </a:spcBef>
                        <a:spcAft>
                          <a:spcPts val="0"/>
                        </a:spcAft>
                        <a:buNone/>
                      </a:pPr>
                      <a:r>
                        <a:rPr lang="en" sz="1000"/>
                        <a:t>The record of what we say we do</a:t>
                      </a:r>
                      <a:endParaRPr sz="1000"/>
                    </a:p>
                  </a:txBody>
                  <a:tcPr marT="19050" marB="19050" marR="28575" marL="28575" anchor="ctr">
                    <a:lnR cap="flat" cmpd="sng" w="9525">
                      <a:solidFill>
                        <a:srgbClr val="004C98"/>
                      </a:solidFill>
                      <a:prstDash val="solid"/>
                      <a:round/>
                      <a:headEnd len="sm" w="sm" type="none"/>
                      <a:tailEnd len="sm" w="sm" type="none"/>
                    </a:lnR>
                    <a:lnT cap="flat" cmpd="sng" w="9525">
                      <a:solidFill>
                        <a:srgbClr val="004C98"/>
                      </a:solidFill>
                      <a:prstDash val="solid"/>
                      <a:round/>
                      <a:headEnd len="sm" w="sm" type="none"/>
                      <a:tailEnd len="sm" w="sm" type="none"/>
                    </a:lnT>
                  </a:tcPr>
                </a:tc>
                <a:tc>
                  <a:txBody>
                    <a:bodyPr/>
                    <a:lstStyle/>
                    <a:p>
                      <a:pPr indent="0" lvl="0" marL="0" rtl="0" algn="ctr">
                        <a:lnSpc>
                          <a:spcPct val="115000"/>
                        </a:lnSpc>
                        <a:spcBef>
                          <a:spcPts val="0"/>
                        </a:spcBef>
                        <a:spcAft>
                          <a:spcPts val="0"/>
                        </a:spcAft>
                        <a:buNone/>
                      </a:pPr>
                      <a:r>
                        <a:rPr b="1" lang="en" sz="1800"/>
                        <a:t>Practices</a:t>
                      </a:r>
                      <a:endParaRPr b="1" sz="1800"/>
                    </a:p>
                    <a:p>
                      <a:pPr indent="0" lvl="0" marL="0" rtl="0" algn="ctr">
                        <a:lnSpc>
                          <a:spcPct val="115000"/>
                        </a:lnSpc>
                        <a:spcBef>
                          <a:spcPts val="0"/>
                        </a:spcBef>
                        <a:spcAft>
                          <a:spcPts val="0"/>
                        </a:spcAft>
                        <a:buNone/>
                      </a:pPr>
                      <a:r>
                        <a:rPr lang="en" sz="1000"/>
                        <a:t>Doing what we said we would do</a:t>
                      </a:r>
                      <a:endParaRPr sz="1000"/>
                    </a:p>
                  </a:txBody>
                  <a:tcPr marT="19050" marB="19050" marR="28575" marL="28575" anchor="ctr">
                    <a:lnL cap="flat" cmpd="sng" w="9525">
                      <a:solidFill>
                        <a:srgbClr val="004C98"/>
                      </a:solidFill>
                      <a:prstDash val="solid"/>
                      <a:round/>
                      <a:headEnd len="sm" w="sm" type="none"/>
                      <a:tailEnd len="sm" w="sm" type="none"/>
                    </a:lnL>
                    <a:lnR cap="flat" cmpd="sng" w="9525">
                      <a:solidFill>
                        <a:srgbClr val="004C98"/>
                      </a:solidFill>
                      <a:prstDash val="solid"/>
                      <a:round/>
                      <a:headEnd len="sm" w="sm" type="none"/>
                      <a:tailEnd len="sm" w="sm" type="none"/>
                    </a:lnR>
                    <a:lnT cap="flat" cmpd="sng" w="9525">
                      <a:solidFill>
                        <a:srgbClr val="004C98"/>
                      </a:solidFill>
                      <a:prstDash val="solid"/>
                      <a:round/>
                      <a:headEnd len="sm" w="sm" type="none"/>
                      <a:tailEnd len="sm" w="sm" type="none"/>
                    </a:lnT>
                  </a:tcPr>
                </a:tc>
                <a:tc>
                  <a:txBody>
                    <a:bodyPr/>
                    <a:lstStyle/>
                    <a:p>
                      <a:pPr indent="0" lvl="0" marL="0" rtl="0" algn="ctr">
                        <a:lnSpc>
                          <a:spcPct val="115000"/>
                        </a:lnSpc>
                        <a:spcBef>
                          <a:spcPts val="0"/>
                        </a:spcBef>
                        <a:spcAft>
                          <a:spcPts val="0"/>
                        </a:spcAft>
                        <a:buNone/>
                      </a:pPr>
                      <a:r>
                        <a:rPr b="1" lang="en" sz="1800"/>
                        <a:t>Assessment</a:t>
                      </a:r>
                      <a:endParaRPr b="1" sz="1800"/>
                    </a:p>
                    <a:p>
                      <a:pPr indent="0" lvl="0" marL="0" rtl="0" algn="ctr">
                        <a:lnSpc>
                          <a:spcPct val="115000"/>
                        </a:lnSpc>
                        <a:spcBef>
                          <a:spcPts val="0"/>
                        </a:spcBef>
                        <a:spcAft>
                          <a:spcPts val="0"/>
                        </a:spcAft>
                        <a:buNone/>
                      </a:pPr>
                      <a:r>
                        <a:rPr lang="en" sz="1000"/>
                        <a:t>The result of doing what</a:t>
                      </a:r>
                      <a:endParaRPr sz="1000"/>
                    </a:p>
                    <a:p>
                      <a:pPr indent="0" lvl="0" marL="0" rtl="0" algn="ctr">
                        <a:lnSpc>
                          <a:spcPct val="115000"/>
                        </a:lnSpc>
                        <a:spcBef>
                          <a:spcPts val="0"/>
                        </a:spcBef>
                        <a:spcAft>
                          <a:spcPts val="0"/>
                        </a:spcAft>
                        <a:buNone/>
                      </a:pPr>
                      <a:r>
                        <a:rPr lang="en" sz="1000"/>
                        <a:t>we said we would do</a:t>
                      </a:r>
                      <a:endParaRPr sz="1000"/>
                    </a:p>
                  </a:txBody>
                  <a:tcPr marT="19050" marB="19050" marR="28575" marL="28575" anchor="ctr">
                    <a:lnL cap="flat" cmpd="sng" w="9525">
                      <a:solidFill>
                        <a:srgbClr val="004C98"/>
                      </a:solidFill>
                      <a:prstDash val="solid"/>
                      <a:round/>
                      <a:headEnd len="sm" w="sm" type="none"/>
                      <a:tailEnd len="sm" w="sm" type="none"/>
                    </a:lnL>
                    <a:lnT cap="flat" cmpd="sng" w="9525">
                      <a:solidFill>
                        <a:srgbClr val="004C98"/>
                      </a:solidFill>
                      <a:prstDash val="solid"/>
                      <a:round/>
                      <a:headEnd len="sm" w="sm" type="none"/>
                      <a:tailEnd len="sm" w="sm" type="none"/>
                    </a:lnT>
                  </a:tcPr>
                </a:tc>
              </a:tr>
            </a:tbl>
          </a:graphicData>
        </a:graphic>
      </p:graphicFrame>
      <p:pic>
        <p:nvPicPr>
          <p:cNvPr id="191" name="Google Shape;191;p34"/>
          <p:cNvPicPr preferRelativeResize="0"/>
          <p:nvPr/>
        </p:nvPicPr>
        <p:blipFill>
          <a:blip r:embed="rId4">
            <a:alphaModFix/>
          </a:blip>
          <a:stretch>
            <a:fillRect/>
          </a:stretch>
        </p:blipFill>
        <p:spPr>
          <a:xfrm>
            <a:off x="2581275" y="2190750"/>
            <a:ext cx="533399" cy="533399"/>
          </a:xfrm>
          <a:prstGeom prst="rect">
            <a:avLst/>
          </a:prstGeom>
          <a:noFill/>
          <a:ln>
            <a:noFill/>
          </a:ln>
        </p:spPr>
      </p:pic>
      <p:pic>
        <p:nvPicPr>
          <p:cNvPr id="192" name="Google Shape;192;p34"/>
          <p:cNvPicPr preferRelativeResize="0"/>
          <p:nvPr/>
        </p:nvPicPr>
        <p:blipFill>
          <a:blip r:embed="rId5">
            <a:alphaModFix/>
          </a:blip>
          <a:stretch>
            <a:fillRect/>
          </a:stretch>
        </p:blipFill>
        <p:spPr>
          <a:xfrm>
            <a:off x="5392350" y="2243550"/>
            <a:ext cx="398850" cy="415600"/>
          </a:xfrm>
          <a:prstGeom prst="rect">
            <a:avLst/>
          </a:prstGeom>
          <a:noFill/>
          <a:ln>
            <a:noFill/>
          </a:ln>
        </p:spPr>
      </p:pic>
      <p:pic>
        <p:nvPicPr>
          <p:cNvPr id="193" name="Google Shape;193;p34"/>
          <p:cNvPicPr preferRelativeResize="0"/>
          <p:nvPr/>
        </p:nvPicPr>
        <p:blipFill>
          <a:blip r:embed="rId6">
            <a:alphaModFix/>
          </a:blip>
          <a:stretch>
            <a:fillRect/>
          </a:stretch>
        </p:blipFill>
        <p:spPr>
          <a:xfrm>
            <a:off x="8027950" y="2190750"/>
            <a:ext cx="468401" cy="468401"/>
          </a:xfrm>
          <a:prstGeom prst="rect">
            <a:avLst/>
          </a:prstGeom>
          <a:noFill/>
          <a:ln>
            <a:noFill/>
          </a:ln>
        </p:spPr>
      </p:pic>
      <p:cxnSp>
        <p:nvCxnSpPr>
          <p:cNvPr id="194" name="Google Shape;194;p34"/>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98" name="Shape 198"/>
        <p:cNvGrpSpPr/>
        <p:nvPr/>
      </p:nvGrpSpPr>
      <p:grpSpPr>
        <a:xfrm>
          <a:off x="0" y="0"/>
          <a:ext cx="0" cy="0"/>
          <a:chOff x="0" y="0"/>
          <a:chExt cx="0" cy="0"/>
        </a:xfrm>
      </p:grpSpPr>
      <p:sp>
        <p:nvSpPr>
          <p:cNvPr id="199" name="Google Shape;199;p35"/>
          <p:cNvSpPr txBox="1"/>
          <p:nvPr>
            <p:ph type="title"/>
          </p:nvPr>
        </p:nvSpPr>
        <p:spPr>
          <a:xfrm>
            <a:off x="94625" y="1605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Participant Demographics - Employees</a:t>
            </a:r>
            <a:endParaRPr b="1">
              <a:solidFill>
                <a:srgbClr val="0A0A0A"/>
              </a:solidFill>
            </a:endParaRPr>
          </a:p>
        </p:txBody>
      </p:sp>
      <p:cxnSp>
        <p:nvCxnSpPr>
          <p:cNvPr id="200" name="Google Shape;200;p35"/>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201" name="Google Shape;201;p35"/>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cxnSp>
        <p:nvCxnSpPr>
          <p:cNvPr id="202" name="Google Shape;202;p35"/>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
        <p:nvSpPr>
          <p:cNvPr id="203" name="Google Shape;203;p35"/>
          <p:cNvSpPr txBox="1"/>
          <p:nvPr/>
        </p:nvSpPr>
        <p:spPr>
          <a:xfrm>
            <a:off x="869525" y="3836400"/>
            <a:ext cx="749400" cy="33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1000">
              <a:solidFill>
                <a:srgbClr val="434343"/>
              </a:solidFill>
            </a:endParaRPr>
          </a:p>
        </p:txBody>
      </p:sp>
      <p:sp>
        <p:nvSpPr>
          <p:cNvPr id="204" name="Google Shape;204;p35"/>
          <p:cNvSpPr txBox="1"/>
          <p:nvPr/>
        </p:nvSpPr>
        <p:spPr>
          <a:xfrm>
            <a:off x="1668875" y="1175425"/>
            <a:ext cx="2624700" cy="64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a:solidFill>
                  <a:srgbClr val="212121"/>
                </a:solidFill>
              </a:rPr>
              <a:t>Race/Ethnicity </a:t>
            </a:r>
            <a:endParaRPr b="1">
              <a:solidFill>
                <a:srgbClr val="212121"/>
              </a:solidFill>
            </a:endParaRPr>
          </a:p>
        </p:txBody>
      </p:sp>
      <p:sp>
        <p:nvSpPr>
          <p:cNvPr id="205" name="Google Shape;205;p35"/>
          <p:cNvSpPr txBox="1"/>
          <p:nvPr/>
        </p:nvSpPr>
        <p:spPr>
          <a:xfrm>
            <a:off x="5607150" y="1175425"/>
            <a:ext cx="2624700" cy="64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a:solidFill>
                  <a:srgbClr val="212121"/>
                </a:solidFill>
              </a:rPr>
              <a:t>Gender</a:t>
            </a:r>
            <a:endParaRPr b="1">
              <a:solidFill>
                <a:srgbClr val="212121"/>
              </a:solidFill>
            </a:endParaRPr>
          </a:p>
        </p:txBody>
      </p:sp>
      <p:pic>
        <p:nvPicPr>
          <p:cNvPr id="206" name="Google Shape;206;p35" title="Chart"/>
          <p:cNvPicPr preferRelativeResize="0"/>
          <p:nvPr/>
        </p:nvPicPr>
        <p:blipFill rotWithShape="1">
          <a:blip r:embed="rId4">
            <a:alphaModFix/>
          </a:blip>
          <a:srcRect b="0" l="4222" r="1536" t="13013"/>
          <a:stretch/>
        </p:blipFill>
        <p:spPr>
          <a:xfrm>
            <a:off x="9350" y="1657850"/>
            <a:ext cx="4812726" cy="2746851"/>
          </a:xfrm>
          <a:prstGeom prst="rect">
            <a:avLst/>
          </a:prstGeom>
          <a:noFill/>
          <a:ln>
            <a:noFill/>
          </a:ln>
        </p:spPr>
      </p:pic>
      <p:pic>
        <p:nvPicPr>
          <p:cNvPr id="207" name="Google Shape;207;p35" title="Chart"/>
          <p:cNvPicPr preferRelativeResize="0"/>
          <p:nvPr/>
        </p:nvPicPr>
        <p:blipFill rotWithShape="1">
          <a:blip r:embed="rId5">
            <a:alphaModFix/>
          </a:blip>
          <a:srcRect b="0" l="4651" r="1750" t="13020"/>
          <a:stretch/>
        </p:blipFill>
        <p:spPr>
          <a:xfrm>
            <a:off x="4726225" y="1739975"/>
            <a:ext cx="4386576" cy="2520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11" name="Shape 211"/>
        <p:cNvGrpSpPr/>
        <p:nvPr/>
      </p:nvGrpSpPr>
      <p:grpSpPr>
        <a:xfrm>
          <a:off x="0" y="0"/>
          <a:ext cx="0" cy="0"/>
          <a:chOff x="0" y="0"/>
          <a:chExt cx="0" cy="0"/>
        </a:xfrm>
      </p:grpSpPr>
      <p:sp>
        <p:nvSpPr>
          <p:cNvPr id="212" name="Google Shape;212;p36"/>
          <p:cNvSpPr txBox="1"/>
          <p:nvPr>
            <p:ph type="title"/>
          </p:nvPr>
        </p:nvSpPr>
        <p:spPr>
          <a:xfrm>
            <a:off x="94625" y="1605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Participant Demographics - Employees</a:t>
            </a:r>
            <a:endParaRPr b="1">
              <a:solidFill>
                <a:srgbClr val="0A0A0A"/>
              </a:solidFill>
            </a:endParaRPr>
          </a:p>
        </p:txBody>
      </p:sp>
      <p:cxnSp>
        <p:nvCxnSpPr>
          <p:cNvPr id="213" name="Google Shape;213;p36"/>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214" name="Google Shape;214;p36"/>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cxnSp>
        <p:nvCxnSpPr>
          <p:cNvPr id="215" name="Google Shape;215;p36"/>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
        <p:nvSpPr>
          <p:cNvPr id="216" name="Google Shape;216;p36"/>
          <p:cNvSpPr txBox="1"/>
          <p:nvPr/>
        </p:nvSpPr>
        <p:spPr>
          <a:xfrm>
            <a:off x="1267350" y="1175425"/>
            <a:ext cx="2624700" cy="64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a:solidFill>
                  <a:srgbClr val="212121"/>
                </a:solidFill>
              </a:rPr>
              <a:t>Constituency Groups</a:t>
            </a:r>
            <a:endParaRPr b="1">
              <a:solidFill>
                <a:srgbClr val="212121"/>
              </a:solidFill>
            </a:endParaRPr>
          </a:p>
        </p:txBody>
      </p:sp>
      <p:sp>
        <p:nvSpPr>
          <p:cNvPr id="217" name="Google Shape;217;p36"/>
          <p:cNvSpPr txBox="1"/>
          <p:nvPr/>
        </p:nvSpPr>
        <p:spPr>
          <a:xfrm>
            <a:off x="5363267" y="1219958"/>
            <a:ext cx="2624700" cy="64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a:solidFill>
                  <a:srgbClr val="212121"/>
                </a:solidFill>
              </a:rPr>
              <a:t>Service Areas</a:t>
            </a:r>
            <a:endParaRPr b="1">
              <a:solidFill>
                <a:srgbClr val="212121"/>
              </a:solidFill>
            </a:endParaRPr>
          </a:p>
        </p:txBody>
      </p:sp>
      <p:pic>
        <p:nvPicPr>
          <p:cNvPr id="218" name="Google Shape;218;p36" title="Chart"/>
          <p:cNvPicPr preferRelativeResize="0"/>
          <p:nvPr/>
        </p:nvPicPr>
        <p:blipFill rotWithShape="1">
          <a:blip r:embed="rId4">
            <a:alphaModFix/>
          </a:blip>
          <a:srcRect b="0" l="8037" r="10442" t="12226"/>
          <a:stretch/>
        </p:blipFill>
        <p:spPr>
          <a:xfrm>
            <a:off x="57175" y="1609525"/>
            <a:ext cx="4235974" cy="2830050"/>
          </a:xfrm>
          <a:prstGeom prst="rect">
            <a:avLst/>
          </a:prstGeom>
          <a:noFill/>
          <a:ln>
            <a:noFill/>
          </a:ln>
        </p:spPr>
      </p:pic>
      <p:pic>
        <p:nvPicPr>
          <p:cNvPr id="219" name="Google Shape;219;p36" title="Chart"/>
          <p:cNvPicPr preferRelativeResize="0"/>
          <p:nvPr/>
        </p:nvPicPr>
        <p:blipFill rotWithShape="1">
          <a:blip r:embed="rId5">
            <a:alphaModFix/>
          </a:blip>
          <a:srcRect b="13760" l="9100" r="-751" t="14718"/>
          <a:stretch/>
        </p:blipFill>
        <p:spPr>
          <a:xfrm>
            <a:off x="4352325" y="1701050"/>
            <a:ext cx="4791675" cy="23199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23" name="Shape 223"/>
        <p:cNvGrpSpPr/>
        <p:nvPr/>
      </p:nvGrpSpPr>
      <p:grpSpPr>
        <a:xfrm>
          <a:off x="0" y="0"/>
          <a:ext cx="0" cy="0"/>
          <a:chOff x="0" y="0"/>
          <a:chExt cx="0" cy="0"/>
        </a:xfrm>
      </p:grpSpPr>
      <p:sp>
        <p:nvSpPr>
          <p:cNvPr id="224" name="Google Shape;224;p37"/>
          <p:cNvSpPr txBox="1"/>
          <p:nvPr>
            <p:ph type="title"/>
          </p:nvPr>
        </p:nvSpPr>
        <p:spPr>
          <a:xfrm>
            <a:off x="94625" y="1605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Participant Demographics - Students</a:t>
            </a:r>
            <a:endParaRPr b="1">
              <a:solidFill>
                <a:srgbClr val="0A0A0A"/>
              </a:solidFill>
            </a:endParaRPr>
          </a:p>
        </p:txBody>
      </p:sp>
      <p:cxnSp>
        <p:nvCxnSpPr>
          <p:cNvPr id="225" name="Google Shape;225;p37"/>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pic>
        <p:nvPicPr>
          <p:cNvPr id="226" name="Google Shape;226;p37"/>
          <p:cNvPicPr preferRelativeResize="0"/>
          <p:nvPr/>
        </p:nvPicPr>
        <p:blipFill rotWithShape="1">
          <a:blip r:embed="rId3">
            <a:alphaModFix/>
          </a:blip>
          <a:srcRect b="0" l="-4090" r="0" t="-4090"/>
          <a:stretch/>
        </p:blipFill>
        <p:spPr>
          <a:xfrm>
            <a:off x="7811625" y="4771750"/>
            <a:ext cx="1217600" cy="295950"/>
          </a:xfrm>
          <a:prstGeom prst="rect">
            <a:avLst/>
          </a:prstGeom>
          <a:noFill/>
          <a:ln>
            <a:noFill/>
          </a:ln>
        </p:spPr>
      </p:pic>
      <p:cxnSp>
        <p:nvCxnSpPr>
          <p:cNvPr id="227" name="Google Shape;227;p37"/>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
        <p:nvSpPr>
          <p:cNvPr id="228" name="Google Shape;228;p37"/>
          <p:cNvSpPr txBox="1"/>
          <p:nvPr/>
        </p:nvSpPr>
        <p:spPr>
          <a:xfrm>
            <a:off x="1668875" y="1175425"/>
            <a:ext cx="2624700" cy="64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a:solidFill>
                  <a:srgbClr val="212121"/>
                </a:solidFill>
              </a:rPr>
              <a:t>Race/Ethnicity </a:t>
            </a:r>
            <a:endParaRPr b="1">
              <a:solidFill>
                <a:srgbClr val="212121"/>
              </a:solidFill>
            </a:endParaRPr>
          </a:p>
        </p:txBody>
      </p:sp>
      <p:sp>
        <p:nvSpPr>
          <p:cNvPr id="229" name="Google Shape;229;p37"/>
          <p:cNvSpPr txBox="1"/>
          <p:nvPr/>
        </p:nvSpPr>
        <p:spPr>
          <a:xfrm>
            <a:off x="5607150" y="1175425"/>
            <a:ext cx="2624700" cy="645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a:solidFill>
                  <a:srgbClr val="212121"/>
                </a:solidFill>
              </a:rPr>
              <a:t>Gender</a:t>
            </a:r>
            <a:endParaRPr b="1">
              <a:solidFill>
                <a:srgbClr val="212121"/>
              </a:solidFill>
            </a:endParaRPr>
          </a:p>
        </p:txBody>
      </p:sp>
      <p:pic>
        <p:nvPicPr>
          <p:cNvPr id="230" name="Google Shape;230;p37" title="Chart"/>
          <p:cNvPicPr preferRelativeResize="0"/>
          <p:nvPr/>
        </p:nvPicPr>
        <p:blipFill rotWithShape="1">
          <a:blip r:embed="rId4">
            <a:alphaModFix/>
          </a:blip>
          <a:srcRect b="9398" l="4112" r="1575" t="11625"/>
          <a:stretch/>
        </p:blipFill>
        <p:spPr>
          <a:xfrm>
            <a:off x="17709" y="1548975"/>
            <a:ext cx="4602774" cy="2383274"/>
          </a:xfrm>
          <a:prstGeom prst="rect">
            <a:avLst/>
          </a:prstGeom>
          <a:noFill/>
          <a:ln>
            <a:noFill/>
          </a:ln>
        </p:spPr>
      </p:pic>
      <p:pic>
        <p:nvPicPr>
          <p:cNvPr id="231" name="Google Shape;231;p37" title="Chart"/>
          <p:cNvPicPr preferRelativeResize="0"/>
          <p:nvPr/>
        </p:nvPicPr>
        <p:blipFill rotWithShape="1">
          <a:blip r:embed="rId5">
            <a:alphaModFix/>
          </a:blip>
          <a:srcRect b="10597" l="2462" r="-965" t="11991"/>
          <a:stretch/>
        </p:blipFill>
        <p:spPr>
          <a:xfrm>
            <a:off x="4595675" y="1661662"/>
            <a:ext cx="4495329" cy="218451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35" name="Shape 235"/>
        <p:cNvGrpSpPr/>
        <p:nvPr/>
      </p:nvGrpSpPr>
      <p:grpSpPr>
        <a:xfrm>
          <a:off x="0" y="0"/>
          <a:ext cx="0" cy="0"/>
          <a:chOff x="0" y="0"/>
          <a:chExt cx="0" cy="0"/>
        </a:xfrm>
      </p:grpSpPr>
      <p:sp>
        <p:nvSpPr>
          <p:cNvPr id="236" name="Google Shape;236;p38"/>
          <p:cNvSpPr txBox="1"/>
          <p:nvPr>
            <p:ph type="title"/>
          </p:nvPr>
        </p:nvSpPr>
        <p:spPr>
          <a:xfrm>
            <a:off x="94625" y="1605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00000"/>
                </a:solidFill>
              </a:rPr>
              <a:t>Participant Demographics - Students</a:t>
            </a:r>
            <a:endParaRPr b="1">
              <a:solidFill>
                <a:srgbClr val="000000"/>
              </a:solidFill>
            </a:endParaRPr>
          </a:p>
        </p:txBody>
      </p:sp>
      <p:cxnSp>
        <p:nvCxnSpPr>
          <p:cNvPr id="237" name="Google Shape;237;p38"/>
          <p:cNvCxnSpPr/>
          <p:nvPr/>
        </p:nvCxnSpPr>
        <p:spPr>
          <a:xfrm>
            <a:off x="9350" y="714325"/>
            <a:ext cx="8489400" cy="0"/>
          </a:xfrm>
          <a:prstGeom prst="straightConnector1">
            <a:avLst/>
          </a:prstGeom>
          <a:noFill/>
          <a:ln cap="flat" cmpd="sng" w="9525">
            <a:solidFill>
              <a:srgbClr val="980000"/>
            </a:solidFill>
            <a:prstDash val="solid"/>
            <a:round/>
            <a:headEnd len="med" w="med" type="none"/>
            <a:tailEnd len="med" w="med" type="none"/>
          </a:ln>
        </p:spPr>
      </p:cxnSp>
      <p:cxnSp>
        <p:nvCxnSpPr>
          <p:cNvPr id="238" name="Google Shape;238;p38"/>
          <p:cNvCxnSpPr/>
          <p:nvPr/>
        </p:nvCxnSpPr>
        <p:spPr>
          <a:xfrm>
            <a:off x="9350" y="714325"/>
            <a:ext cx="8489400" cy="0"/>
          </a:xfrm>
          <a:prstGeom prst="straightConnector1">
            <a:avLst/>
          </a:prstGeom>
          <a:noFill/>
          <a:ln cap="flat" cmpd="sng" w="19050">
            <a:solidFill>
              <a:srgbClr val="8A0028"/>
            </a:solidFill>
            <a:prstDash val="solid"/>
            <a:round/>
            <a:headEnd len="med" w="med" type="none"/>
            <a:tailEnd len="med" w="med" type="none"/>
          </a:ln>
        </p:spPr>
      </p:cxnSp>
      <p:graphicFrame>
        <p:nvGraphicFramePr>
          <p:cNvPr id="239" name="Google Shape;239;p38"/>
          <p:cNvGraphicFramePr/>
          <p:nvPr/>
        </p:nvGraphicFramePr>
        <p:xfrm>
          <a:off x="144000" y="1035400"/>
          <a:ext cx="3000000" cy="3000000"/>
        </p:xfrm>
        <a:graphic>
          <a:graphicData uri="http://schemas.openxmlformats.org/drawingml/2006/table">
            <a:tbl>
              <a:tblPr>
                <a:noFill/>
                <a:tableStyleId>{A1F31239-BDF3-44C5-A02B-A86A189F31A3}</a:tableStyleId>
              </a:tblPr>
              <a:tblGrid>
                <a:gridCol w="2524125"/>
                <a:gridCol w="923925"/>
                <a:gridCol w="923925"/>
              </a:tblGrid>
              <a:tr h="209550">
                <a:tc>
                  <a:txBody>
                    <a:bodyPr/>
                    <a:lstStyle/>
                    <a:p>
                      <a:pPr indent="0" lvl="0" marL="0" rtl="0" algn="l">
                        <a:lnSpc>
                          <a:spcPct val="115000"/>
                        </a:lnSpc>
                        <a:spcBef>
                          <a:spcPts val="0"/>
                        </a:spcBef>
                        <a:spcAft>
                          <a:spcPts val="0"/>
                        </a:spcAft>
                        <a:buNone/>
                      </a:pPr>
                      <a:r>
                        <a:rPr b="1" lang="en"/>
                        <a:t>Student Educaional Goals</a:t>
                      </a:r>
                      <a:endParaRPr b="1"/>
                    </a:p>
                  </a:txBody>
                  <a:tcPr marT="19050" marB="19050" marR="28575" marL="28575" anchor="b">
                    <a:lnL cap="flat" cmpd="sng" w="5300">
                      <a:solidFill>
                        <a:srgbClr val="000000"/>
                      </a:solidFill>
                      <a:prstDash val="solid"/>
                      <a:round/>
                      <a:headEnd len="sm" w="sm" type="none"/>
                      <a:tailEnd len="sm" w="sm" type="none"/>
                    </a:lnL>
                    <a:lnR cap="flat" cmpd="sng" w="5300">
                      <a:solidFill>
                        <a:srgbClr val="000000"/>
                      </a:solidFill>
                      <a:prstDash val="solid"/>
                      <a:round/>
                      <a:headEnd len="sm" w="sm" type="none"/>
                      <a:tailEnd len="sm" w="sm" type="none"/>
                    </a:lnR>
                    <a:lnT cap="flat" cmpd="sng" w="53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D966"/>
                    </a:solidFill>
                  </a:tcPr>
                </a:tc>
                <a:tc>
                  <a:txBody>
                    <a:bodyPr/>
                    <a:lstStyle/>
                    <a:p>
                      <a:pPr indent="0" lvl="0" marL="0" rtl="0" algn="ctr">
                        <a:lnSpc>
                          <a:spcPct val="115000"/>
                        </a:lnSpc>
                        <a:spcBef>
                          <a:spcPts val="0"/>
                        </a:spcBef>
                        <a:spcAft>
                          <a:spcPts val="0"/>
                        </a:spcAft>
                        <a:buNone/>
                      </a:pPr>
                      <a:r>
                        <a:rPr b="1" lang="en"/>
                        <a:t>n</a:t>
                      </a:r>
                      <a:endParaRPr b="1"/>
                    </a:p>
                  </a:txBody>
                  <a:tcPr marT="19050" marB="19050" marR="28575" marL="28575" anchor="b">
                    <a:lnL cap="flat" cmpd="sng" w="5300">
                      <a:solidFill>
                        <a:srgbClr val="000000"/>
                      </a:solidFill>
                      <a:prstDash val="solid"/>
                      <a:round/>
                      <a:headEnd len="sm" w="sm" type="none"/>
                      <a:tailEnd len="sm" w="sm" type="none"/>
                    </a:lnL>
                    <a:lnR cap="flat" cmpd="sng" w="5300">
                      <a:solidFill>
                        <a:srgbClr val="000000"/>
                      </a:solidFill>
                      <a:prstDash val="solid"/>
                      <a:round/>
                      <a:headEnd len="sm" w="sm" type="none"/>
                      <a:tailEnd len="sm" w="sm" type="none"/>
                    </a:lnR>
                    <a:lnT cap="flat" cmpd="sng" w="53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D966"/>
                    </a:solidFill>
                  </a:tcPr>
                </a:tc>
                <a:tc>
                  <a:txBody>
                    <a:bodyPr/>
                    <a:lstStyle/>
                    <a:p>
                      <a:pPr indent="0" lvl="0" marL="0" rtl="0" algn="ctr">
                        <a:lnSpc>
                          <a:spcPct val="115000"/>
                        </a:lnSpc>
                        <a:spcBef>
                          <a:spcPts val="0"/>
                        </a:spcBef>
                        <a:spcAft>
                          <a:spcPts val="0"/>
                        </a:spcAft>
                        <a:buNone/>
                      </a:pPr>
                      <a:r>
                        <a:rPr b="1" lang="en"/>
                        <a:t>%</a:t>
                      </a:r>
                      <a:endParaRPr b="1"/>
                    </a:p>
                  </a:txBody>
                  <a:tcPr marT="19050" marB="19050" marR="28575" marL="28575" anchor="b">
                    <a:lnL cap="flat" cmpd="sng" w="5300">
                      <a:solidFill>
                        <a:srgbClr val="000000"/>
                      </a:solidFill>
                      <a:prstDash val="solid"/>
                      <a:round/>
                      <a:headEnd len="sm" w="sm" type="none"/>
                      <a:tailEnd len="sm" w="sm" type="none"/>
                    </a:lnL>
                    <a:lnR cap="flat" cmpd="sng" w="5300">
                      <a:solidFill>
                        <a:srgbClr val="000000"/>
                      </a:solidFill>
                      <a:prstDash val="solid"/>
                      <a:round/>
                      <a:headEnd len="sm" w="sm" type="none"/>
                      <a:tailEnd len="sm" w="sm" type="none"/>
                    </a:lnR>
                    <a:lnT cap="flat" cmpd="sng" w="5300">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solidFill>
                      <a:srgbClr val="FFD966"/>
                    </a:solidFill>
                  </a:tcPr>
                </a:tc>
              </a:tr>
              <a:tr h="277350">
                <a:tc>
                  <a:txBody>
                    <a:bodyPr/>
                    <a:lstStyle/>
                    <a:p>
                      <a:pPr indent="0" lvl="0" marL="0" rtl="0" algn="l">
                        <a:lnSpc>
                          <a:spcPct val="115000"/>
                        </a:lnSpc>
                        <a:spcBef>
                          <a:spcPts val="0"/>
                        </a:spcBef>
                        <a:spcAft>
                          <a:spcPts val="0"/>
                        </a:spcAft>
                        <a:buNone/>
                      </a:pPr>
                      <a:r>
                        <a:rPr lang="en" sz="1200"/>
                        <a:t>Earn an AA</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157</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26%</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Earn an AS</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121</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20%</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Earn an ADT</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129</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21%</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Earn a Certificate</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104</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17%</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Transfer to a 4-yr university</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247</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41%</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Earn Technical Skills for workforce</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58</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10%</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Explore and learn for personal enrichment</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79</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13%</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209550">
                <a:tc>
                  <a:txBody>
                    <a:bodyPr/>
                    <a:lstStyle/>
                    <a:p>
                      <a:pPr indent="0" lvl="0" marL="0" rtl="0" algn="l">
                        <a:lnSpc>
                          <a:spcPct val="115000"/>
                        </a:lnSpc>
                        <a:spcBef>
                          <a:spcPts val="0"/>
                        </a:spcBef>
                        <a:spcAft>
                          <a:spcPts val="0"/>
                        </a:spcAft>
                        <a:buNone/>
                      </a:pPr>
                      <a:r>
                        <a:rPr lang="en" sz="1200"/>
                        <a:t>To take classes for my 4 yr degree</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35</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ctr">
                        <a:lnSpc>
                          <a:spcPct val="115000"/>
                        </a:lnSpc>
                        <a:spcBef>
                          <a:spcPts val="0"/>
                        </a:spcBef>
                        <a:spcAft>
                          <a:spcPts val="0"/>
                        </a:spcAft>
                        <a:buNone/>
                      </a:pPr>
                      <a:r>
                        <a:rPr lang="en" sz="1200"/>
                        <a:t>6%</a:t>
                      </a:r>
                      <a:endParaRPr sz="1200"/>
                    </a:p>
                  </a:txBody>
                  <a:tcPr marT="19050" marB="19050" marR="28575" marL="28575" anchor="b">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240" name="Google Shape;240;p38" title="Chart"/>
          <p:cNvPicPr preferRelativeResize="0"/>
          <p:nvPr/>
        </p:nvPicPr>
        <p:blipFill rotWithShape="1">
          <a:blip r:embed="rId3">
            <a:alphaModFix/>
          </a:blip>
          <a:srcRect b="0" l="2527" r="1751" t="0"/>
          <a:stretch/>
        </p:blipFill>
        <p:spPr>
          <a:xfrm>
            <a:off x="4568584" y="885675"/>
            <a:ext cx="4600050" cy="297137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44" name="Shape 244"/>
        <p:cNvGrpSpPr/>
        <p:nvPr/>
      </p:nvGrpSpPr>
      <p:grpSpPr>
        <a:xfrm>
          <a:off x="0" y="0"/>
          <a:ext cx="0" cy="0"/>
          <a:chOff x="0" y="0"/>
          <a:chExt cx="0" cy="0"/>
        </a:xfrm>
      </p:grpSpPr>
      <p:sp>
        <p:nvSpPr>
          <p:cNvPr id="245" name="Google Shape;245;p39"/>
          <p:cNvSpPr txBox="1"/>
          <p:nvPr>
            <p:ph type="title"/>
          </p:nvPr>
        </p:nvSpPr>
        <p:spPr>
          <a:xfrm>
            <a:off x="311700" y="1402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Limitations</a:t>
            </a:r>
            <a:endParaRPr b="1">
              <a:solidFill>
                <a:srgbClr val="0A0A0A"/>
              </a:solidFill>
            </a:endParaRPr>
          </a:p>
        </p:txBody>
      </p:sp>
      <p:sp>
        <p:nvSpPr>
          <p:cNvPr id="246" name="Google Shape;246;p39"/>
          <p:cNvSpPr txBox="1"/>
          <p:nvPr>
            <p:ph idx="1" type="body"/>
          </p:nvPr>
        </p:nvSpPr>
        <p:spPr>
          <a:xfrm>
            <a:off x="311700" y="791075"/>
            <a:ext cx="8520600" cy="4700400"/>
          </a:xfrm>
          <a:prstGeom prst="rect">
            <a:avLst/>
          </a:prstGeom>
        </p:spPr>
        <p:txBody>
          <a:bodyPr anchorCtr="0" anchor="t" bIns="91425" lIns="91425" spcFirstLastPara="1" rIns="91425" wrap="square" tIns="91425">
            <a:spAutoFit/>
          </a:bodyPr>
          <a:lstStyle/>
          <a:p>
            <a:pPr indent="-327841" lvl="0" marL="457200" rtl="0" algn="l">
              <a:spcBef>
                <a:spcPts val="0"/>
              </a:spcBef>
              <a:spcAft>
                <a:spcPts val="0"/>
              </a:spcAft>
              <a:buClr>
                <a:srgbClr val="000000"/>
              </a:buClr>
              <a:buSzPts val="1563"/>
              <a:buChar char="●"/>
            </a:pPr>
            <a:r>
              <a:rPr b="1" lang="en" sz="1562">
                <a:solidFill>
                  <a:srgbClr val="000000"/>
                </a:solidFill>
              </a:rPr>
              <a:t>Gaps in information / limited access and engagement</a:t>
            </a:r>
            <a:endParaRPr b="1" sz="1562">
              <a:solidFill>
                <a:srgbClr val="000000"/>
              </a:solidFill>
            </a:endParaRPr>
          </a:p>
          <a:p>
            <a:pPr indent="0" lvl="0" marL="457200" rtl="0" algn="l">
              <a:spcBef>
                <a:spcPts val="0"/>
              </a:spcBef>
              <a:spcAft>
                <a:spcPts val="0"/>
              </a:spcAft>
              <a:buNone/>
            </a:pPr>
            <a:r>
              <a:t/>
            </a:r>
            <a:endParaRPr sz="1562">
              <a:solidFill>
                <a:srgbClr val="000000"/>
              </a:solidFill>
            </a:endParaRPr>
          </a:p>
          <a:p>
            <a:pPr indent="-302441" lvl="1" marL="914400" rtl="0" algn="l">
              <a:spcBef>
                <a:spcPts val="0"/>
              </a:spcBef>
              <a:spcAft>
                <a:spcPts val="0"/>
              </a:spcAft>
              <a:buClr>
                <a:srgbClr val="000000"/>
              </a:buClr>
              <a:buSzPts val="1163"/>
              <a:buChar char="○"/>
            </a:pPr>
            <a:r>
              <a:rPr lang="en" sz="1200">
                <a:solidFill>
                  <a:srgbClr val="000000"/>
                </a:solidFill>
              </a:rPr>
              <a:t>We appreciate the perspectives represented and recognize that receiving more employee survey responses, documents, and student participation in focus groups would have provided fuller picture of what it’s like at ARC.</a:t>
            </a:r>
            <a:r>
              <a:rPr lang="en" sz="1162">
                <a:solidFill>
                  <a:srgbClr val="000000"/>
                </a:solidFill>
              </a:rPr>
              <a:t> We can only review the information we have access to – whether information shared directly from ARC or information we found on our own. There may be gaps in our understanding of current processes or policies. </a:t>
            </a:r>
            <a:endParaRPr sz="1162">
              <a:solidFill>
                <a:srgbClr val="000000"/>
              </a:solidFill>
            </a:endParaRPr>
          </a:p>
          <a:p>
            <a:pPr indent="-302441" lvl="1" marL="914400" rtl="0" algn="l">
              <a:spcBef>
                <a:spcPts val="0"/>
              </a:spcBef>
              <a:spcAft>
                <a:spcPts val="0"/>
              </a:spcAft>
              <a:buClr>
                <a:srgbClr val="000000"/>
              </a:buClr>
              <a:buSzPts val="1163"/>
              <a:buChar char="○"/>
            </a:pPr>
            <a:r>
              <a:rPr lang="en" sz="1162">
                <a:solidFill>
                  <a:srgbClr val="000000"/>
                </a:solidFill>
              </a:rPr>
              <a:t>If you notice that our interpretation of the information we have is a bit off, dated, or missing, please let us know and feel free to share any updated information with us so that we can reassess. </a:t>
            </a:r>
            <a:endParaRPr sz="1162">
              <a:solidFill>
                <a:srgbClr val="000000"/>
              </a:solidFill>
            </a:endParaRPr>
          </a:p>
          <a:p>
            <a:pPr indent="0" lvl="0" marL="914400" rtl="0" algn="l">
              <a:spcBef>
                <a:spcPts val="0"/>
              </a:spcBef>
              <a:spcAft>
                <a:spcPts val="0"/>
              </a:spcAft>
              <a:buNone/>
            </a:pPr>
            <a:r>
              <a:t/>
            </a:r>
            <a:endParaRPr sz="1162">
              <a:solidFill>
                <a:srgbClr val="000000"/>
              </a:solidFill>
            </a:endParaRPr>
          </a:p>
          <a:p>
            <a:pPr indent="-327841" lvl="0" marL="457200" rtl="0" algn="l">
              <a:spcBef>
                <a:spcPts val="0"/>
              </a:spcBef>
              <a:spcAft>
                <a:spcPts val="0"/>
              </a:spcAft>
              <a:buClr>
                <a:srgbClr val="000000"/>
              </a:buClr>
              <a:buSzPts val="1563"/>
              <a:buChar char="●"/>
            </a:pPr>
            <a:r>
              <a:rPr b="1" lang="en" sz="1562">
                <a:solidFill>
                  <a:srgbClr val="000000"/>
                </a:solidFill>
              </a:rPr>
              <a:t>Surveys can only tell so much</a:t>
            </a:r>
            <a:endParaRPr b="1" sz="1562">
              <a:solidFill>
                <a:srgbClr val="000000"/>
              </a:solidFill>
            </a:endParaRPr>
          </a:p>
          <a:p>
            <a:pPr indent="-304800" lvl="1" marL="914400" rtl="0" algn="l">
              <a:spcBef>
                <a:spcPts val="0"/>
              </a:spcBef>
              <a:spcAft>
                <a:spcPts val="0"/>
              </a:spcAft>
              <a:buClr>
                <a:srgbClr val="000000"/>
              </a:buClr>
              <a:buSzPts val="1200"/>
              <a:buChar char="○"/>
            </a:pPr>
            <a:r>
              <a:rPr lang="en" sz="1200">
                <a:solidFill>
                  <a:srgbClr val="000000"/>
                </a:solidFill>
              </a:rPr>
              <a:t>The insights shared were helpful to get a sense of the experiences of employees and students on campus.  Surveys can sometimes tell us “what” but they might not always be able to explain the “why” or “how”.  </a:t>
            </a:r>
            <a:endParaRPr sz="1500">
              <a:solidFill>
                <a:srgbClr val="000000"/>
              </a:solidFill>
            </a:endParaRPr>
          </a:p>
          <a:p>
            <a:pPr indent="0" lvl="0" marL="0" rtl="0" algn="l">
              <a:spcBef>
                <a:spcPts val="0"/>
              </a:spcBef>
              <a:spcAft>
                <a:spcPts val="0"/>
              </a:spcAft>
              <a:buNone/>
            </a:pPr>
            <a:r>
              <a:t/>
            </a:r>
            <a:endParaRPr sz="1500">
              <a:solidFill>
                <a:srgbClr val="000000"/>
              </a:solidFill>
            </a:endParaRPr>
          </a:p>
          <a:p>
            <a:pPr indent="-327841" lvl="0" marL="457200" rtl="0" algn="l">
              <a:spcBef>
                <a:spcPts val="0"/>
              </a:spcBef>
              <a:spcAft>
                <a:spcPts val="0"/>
              </a:spcAft>
              <a:buClr>
                <a:srgbClr val="000000"/>
              </a:buClr>
              <a:buSzPts val="1563"/>
              <a:buChar char="●"/>
            </a:pPr>
            <a:r>
              <a:rPr b="1" lang="en" sz="1562">
                <a:solidFill>
                  <a:srgbClr val="000000"/>
                </a:solidFill>
              </a:rPr>
              <a:t>Timing</a:t>
            </a:r>
            <a:endParaRPr b="1" sz="1562">
              <a:solidFill>
                <a:srgbClr val="000000"/>
              </a:solidFill>
            </a:endParaRPr>
          </a:p>
          <a:p>
            <a:pPr indent="-302441" lvl="1" marL="914400" rtl="0" algn="l">
              <a:spcBef>
                <a:spcPts val="0"/>
              </a:spcBef>
              <a:spcAft>
                <a:spcPts val="0"/>
              </a:spcAft>
              <a:buClr>
                <a:srgbClr val="000000"/>
              </a:buClr>
              <a:buSzPts val="1163"/>
              <a:buChar char="○"/>
            </a:pPr>
            <a:r>
              <a:rPr lang="en" sz="1162">
                <a:solidFill>
                  <a:srgbClr val="000000"/>
                </a:solidFill>
              </a:rPr>
              <a:t>Some employees and students may not have yet had enough familiarity with the institution to answer the questions more broadly. The spring semester is also a very busy time and so we recognize the students and employees were having to navigate competing priorities and responsibilities. </a:t>
            </a:r>
            <a:endParaRPr sz="1162">
              <a:solidFill>
                <a:srgbClr val="000000"/>
              </a:solidFill>
            </a:endParaRPr>
          </a:p>
          <a:p>
            <a:pPr indent="0" lvl="0" marL="914400" rtl="0" algn="l">
              <a:spcBef>
                <a:spcPts val="0"/>
              </a:spcBef>
              <a:spcAft>
                <a:spcPts val="0"/>
              </a:spcAft>
              <a:buNone/>
            </a:pPr>
            <a:r>
              <a:t/>
            </a:r>
            <a:endParaRPr sz="1162">
              <a:solidFill>
                <a:srgbClr val="000000"/>
              </a:solidFill>
            </a:endParaRPr>
          </a:p>
          <a:p>
            <a:pPr indent="0" lvl="0" marL="457200" rtl="0" algn="l">
              <a:spcBef>
                <a:spcPts val="0"/>
              </a:spcBef>
              <a:spcAft>
                <a:spcPts val="0"/>
              </a:spcAft>
              <a:buNone/>
            </a:pPr>
            <a:r>
              <a:t/>
            </a:r>
            <a:endParaRPr sz="1500">
              <a:solidFill>
                <a:srgbClr val="000000"/>
              </a:solidFill>
            </a:endParaRPr>
          </a:p>
          <a:p>
            <a:pPr indent="0" lvl="0" marL="0" rtl="0" algn="l">
              <a:spcBef>
                <a:spcPts val="0"/>
              </a:spcBef>
              <a:spcAft>
                <a:spcPts val="0"/>
              </a:spcAft>
              <a:buNone/>
            </a:pPr>
            <a:r>
              <a:t/>
            </a:r>
            <a:endParaRPr sz="1100">
              <a:solidFill>
                <a:srgbClr val="000000"/>
              </a:solidFill>
            </a:endParaRPr>
          </a:p>
        </p:txBody>
      </p:sp>
      <p:cxnSp>
        <p:nvCxnSpPr>
          <p:cNvPr id="247" name="Google Shape;247;p39"/>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51" name="Shape 251"/>
        <p:cNvGrpSpPr/>
        <p:nvPr/>
      </p:nvGrpSpPr>
      <p:grpSpPr>
        <a:xfrm>
          <a:off x="0" y="0"/>
          <a:ext cx="0" cy="0"/>
          <a:chOff x="0" y="0"/>
          <a:chExt cx="0" cy="0"/>
        </a:xfrm>
      </p:grpSpPr>
      <p:sp>
        <p:nvSpPr>
          <p:cNvPr id="252" name="Google Shape;252;p40"/>
          <p:cNvSpPr/>
          <p:nvPr/>
        </p:nvSpPr>
        <p:spPr>
          <a:xfrm>
            <a:off x="2053000" y="991350"/>
            <a:ext cx="4856400" cy="2841900"/>
          </a:xfrm>
          <a:prstGeom prst="rect">
            <a:avLst/>
          </a:prstGeom>
          <a:solidFill>
            <a:srgbClr val="003058"/>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8A0028"/>
              </a:solidFill>
            </a:endParaRPr>
          </a:p>
        </p:txBody>
      </p:sp>
      <p:sp>
        <p:nvSpPr>
          <p:cNvPr id="253" name="Google Shape;253;p40"/>
          <p:cNvSpPr txBox="1"/>
          <p:nvPr>
            <p:ph type="title"/>
          </p:nvPr>
        </p:nvSpPr>
        <p:spPr>
          <a:xfrm>
            <a:off x="202575" y="1945100"/>
            <a:ext cx="8520600" cy="841800"/>
          </a:xfrm>
          <a:prstGeom prst="rect">
            <a:avLst/>
          </a:prstGeom>
          <a:effectLst>
            <a:outerShdw blurRad="57150" rotWithShape="0" algn="bl" dir="5400000" dist="19050">
              <a:srgbClr val="000000">
                <a:alpha val="50000"/>
              </a:srgbClr>
            </a:outerShdw>
          </a:effectLst>
        </p:spPr>
        <p:txBody>
          <a:bodyPr anchorCtr="0" anchor="ctr" bIns="91425" lIns="91425" spcFirstLastPara="1" rIns="91425" wrap="square" tIns="91425">
            <a:normAutofit fontScale="90000"/>
          </a:bodyPr>
          <a:lstStyle/>
          <a:p>
            <a:pPr indent="0" lvl="0" marL="0" rtl="0" algn="ctr">
              <a:spcBef>
                <a:spcPts val="0"/>
              </a:spcBef>
              <a:spcAft>
                <a:spcPts val="0"/>
              </a:spcAft>
              <a:buNone/>
            </a:pPr>
            <a:r>
              <a:rPr b="1" lang="en" sz="3800">
                <a:solidFill>
                  <a:srgbClr val="FFFFFF"/>
                </a:solidFill>
              </a:rPr>
              <a:t>Preview of</a:t>
            </a:r>
            <a:endParaRPr b="1" sz="3800">
              <a:solidFill>
                <a:srgbClr val="FFFFFF"/>
              </a:solidFill>
            </a:endParaRPr>
          </a:p>
          <a:p>
            <a:pPr indent="0" lvl="0" marL="0" rtl="0" algn="ctr">
              <a:spcBef>
                <a:spcPts val="0"/>
              </a:spcBef>
              <a:spcAft>
                <a:spcPts val="0"/>
              </a:spcAft>
              <a:buNone/>
            </a:pPr>
            <a:r>
              <a:rPr b="1" lang="en" sz="3800">
                <a:solidFill>
                  <a:srgbClr val="FFFFFF"/>
                </a:solidFill>
              </a:rPr>
              <a:t> Key</a:t>
            </a:r>
            <a:r>
              <a:rPr b="1" lang="en" sz="3800">
                <a:solidFill>
                  <a:srgbClr val="FFFFFF"/>
                </a:solidFill>
              </a:rPr>
              <a:t> Findings</a:t>
            </a:r>
            <a:endParaRPr b="1" sz="3800">
              <a:solidFill>
                <a:srgbClr val="FFFF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57" name="Shape 257"/>
        <p:cNvGrpSpPr/>
        <p:nvPr/>
      </p:nvGrpSpPr>
      <p:grpSpPr>
        <a:xfrm>
          <a:off x="0" y="0"/>
          <a:ext cx="0" cy="0"/>
          <a:chOff x="0" y="0"/>
          <a:chExt cx="0" cy="0"/>
        </a:xfrm>
      </p:grpSpPr>
      <p:sp>
        <p:nvSpPr>
          <p:cNvPr id="258" name="Google Shape;258;p41"/>
          <p:cNvSpPr txBox="1"/>
          <p:nvPr>
            <p:ph type="title"/>
          </p:nvPr>
        </p:nvSpPr>
        <p:spPr>
          <a:xfrm>
            <a:off x="235500" y="6402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000">
                <a:solidFill>
                  <a:srgbClr val="0A0A0A"/>
                </a:solidFill>
              </a:rPr>
              <a:t>Overarching Themes</a:t>
            </a:r>
            <a:endParaRPr b="1" sz="2000">
              <a:solidFill>
                <a:srgbClr val="0A0A0A"/>
              </a:solidFill>
            </a:endParaRPr>
          </a:p>
        </p:txBody>
      </p:sp>
      <p:sp>
        <p:nvSpPr>
          <p:cNvPr id="259" name="Google Shape;259;p41"/>
          <p:cNvSpPr txBox="1"/>
          <p:nvPr>
            <p:ph idx="1" type="body"/>
          </p:nvPr>
        </p:nvSpPr>
        <p:spPr>
          <a:xfrm>
            <a:off x="295750" y="714325"/>
            <a:ext cx="8706900" cy="3573000"/>
          </a:xfrm>
          <a:prstGeom prst="rect">
            <a:avLst/>
          </a:prstGeom>
        </p:spPr>
        <p:txBody>
          <a:bodyPr anchorCtr="0" anchor="t" bIns="91425" lIns="91425" spcFirstLastPara="1" rIns="91425" wrap="square" tIns="91425">
            <a:spAutoFit/>
          </a:bodyPr>
          <a:lstStyle/>
          <a:p>
            <a:pPr indent="0" lvl="0" marL="0" rtl="0" algn="l">
              <a:spcBef>
                <a:spcPts val="1200"/>
              </a:spcBef>
              <a:spcAft>
                <a:spcPts val="0"/>
              </a:spcAft>
              <a:buNone/>
            </a:pPr>
            <a:r>
              <a:rPr b="1" lang="en" sz="1200">
                <a:solidFill>
                  <a:srgbClr val="000000"/>
                </a:solidFill>
              </a:rPr>
              <a:t>Equity is a core value college-wide but inconsistent in practice</a:t>
            </a:r>
            <a:endParaRPr b="1" sz="1200">
              <a:solidFill>
                <a:srgbClr val="000000"/>
              </a:solidFill>
            </a:endParaRPr>
          </a:p>
          <a:p>
            <a:pPr indent="0" lvl="0" marL="0" rtl="0" algn="l">
              <a:spcBef>
                <a:spcPts val="1400"/>
              </a:spcBef>
              <a:spcAft>
                <a:spcPts val="0"/>
              </a:spcAft>
              <a:buNone/>
            </a:pPr>
            <a:r>
              <a:rPr lang="en" sz="1200">
                <a:solidFill>
                  <a:srgbClr val="000000"/>
                </a:solidFill>
              </a:rPr>
              <a:t>Equity was widely recognized as a core institutional value, yet its meaning and application varied significantly across employee groups. </a:t>
            </a:r>
            <a:endParaRPr sz="1100">
              <a:solidFill>
                <a:srgbClr val="000000"/>
              </a:solidFill>
            </a:endParaRPr>
          </a:p>
          <a:p>
            <a:pPr indent="0" lvl="0" marL="0" rtl="0" algn="l">
              <a:spcBef>
                <a:spcPts val="1800"/>
              </a:spcBef>
              <a:spcAft>
                <a:spcPts val="0"/>
              </a:spcAft>
              <a:buNone/>
            </a:pPr>
            <a:r>
              <a:rPr b="1" lang="en" sz="1200">
                <a:solidFill>
                  <a:srgbClr val="000000"/>
                </a:solidFill>
              </a:rPr>
              <a:t>Institutional bureaucracy as a barrier limiting equity implementation</a:t>
            </a:r>
            <a:endParaRPr b="1" sz="1200">
              <a:solidFill>
                <a:srgbClr val="000000"/>
              </a:solidFill>
            </a:endParaRPr>
          </a:p>
          <a:p>
            <a:pPr indent="0" lvl="0" marL="0" rtl="0" algn="l">
              <a:spcBef>
                <a:spcPts val="1400"/>
              </a:spcBef>
              <a:spcAft>
                <a:spcPts val="0"/>
              </a:spcAft>
              <a:buNone/>
            </a:pPr>
            <a:r>
              <a:rPr lang="en" sz="1200">
                <a:solidFill>
                  <a:srgbClr val="000000"/>
                </a:solidFill>
              </a:rPr>
              <a:t>Employees consistently identified institutional bureaucracy (e.g. procurement processes, outdated forms, and unclear communication) as a barrier to equity. Administrative systems, designed for compliance rather than flexibility, were perceived as incompatible with student-centered, equity-minded work.</a:t>
            </a:r>
            <a:endParaRPr sz="1200">
              <a:solidFill>
                <a:srgbClr val="000000"/>
              </a:solidFill>
            </a:endParaRPr>
          </a:p>
          <a:p>
            <a:pPr indent="0" lvl="0" marL="0" rtl="0" algn="l">
              <a:spcBef>
                <a:spcPts val="1800"/>
              </a:spcBef>
              <a:spcAft>
                <a:spcPts val="0"/>
              </a:spcAft>
              <a:buNone/>
            </a:pPr>
            <a:r>
              <a:rPr b="1" lang="en" sz="1200">
                <a:solidFill>
                  <a:srgbClr val="000000"/>
                </a:solidFill>
              </a:rPr>
              <a:t>Strengths in student support, gaps in connection</a:t>
            </a:r>
            <a:endParaRPr b="1" sz="1200">
              <a:solidFill>
                <a:srgbClr val="000000"/>
              </a:solidFill>
            </a:endParaRPr>
          </a:p>
          <a:p>
            <a:pPr indent="0" lvl="0" marL="0" rtl="0" algn="l">
              <a:spcBef>
                <a:spcPts val="600"/>
              </a:spcBef>
              <a:spcAft>
                <a:spcPts val="0"/>
              </a:spcAft>
              <a:buNone/>
            </a:pPr>
            <a:r>
              <a:rPr lang="en" sz="1200">
                <a:solidFill>
                  <a:srgbClr val="000000"/>
                </a:solidFill>
              </a:rPr>
              <a:t>Students view ARC as diverse, academically supportive, and largely welcoming (e.g. faculty care and relationships with instructors, peer connection and student support programs supported students’ sense of belonging). However, improvements can be made with institutional communication, service consistency, and cultivating social connection for students. </a:t>
            </a:r>
            <a:endParaRPr sz="1000">
              <a:solidFill>
                <a:srgbClr val="000000"/>
              </a:solidFill>
            </a:endParaRPr>
          </a:p>
          <a:p>
            <a:pPr indent="0" lvl="0" marL="457200" rtl="0" algn="l">
              <a:spcBef>
                <a:spcPts val="0"/>
              </a:spcBef>
              <a:spcAft>
                <a:spcPts val="0"/>
              </a:spcAft>
              <a:buNone/>
            </a:pPr>
            <a:r>
              <a:t/>
            </a:r>
            <a:endParaRPr sz="1000">
              <a:solidFill>
                <a:srgbClr val="000000"/>
              </a:solidFill>
            </a:endParaRPr>
          </a:p>
        </p:txBody>
      </p:sp>
      <p:cxnSp>
        <p:nvCxnSpPr>
          <p:cNvPr id="260" name="Google Shape;260;p41"/>
          <p:cNvCxnSpPr/>
          <p:nvPr/>
        </p:nvCxnSpPr>
        <p:spPr>
          <a:xfrm flipH="1" rot="10800000">
            <a:off x="23075" y="492700"/>
            <a:ext cx="9123600" cy="4200"/>
          </a:xfrm>
          <a:prstGeom prst="straightConnector1">
            <a:avLst/>
          </a:prstGeom>
          <a:noFill/>
          <a:ln cap="flat" cmpd="sng" w="19050">
            <a:solidFill>
              <a:srgbClr val="003058"/>
            </a:solidFill>
            <a:prstDash val="solid"/>
            <a:round/>
            <a:headEnd len="med" w="med" type="none"/>
            <a:tailEnd len="med" w="med"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64" name="Shape 264"/>
        <p:cNvGrpSpPr/>
        <p:nvPr/>
      </p:nvGrpSpPr>
      <p:grpSpPr>
        <a:xfrm>
          <a:off x="0" y="0"/>
          <a:ext cx="0" cy="0"/>
          <a:chOff x="0" y="0"/>
          <a:chExt cx="0" cy="0"/>
        </a:xfrm>
      </p:grpSpPr>
      <p:sp>
        <p:nvSpPr>
          <p:cNvPr id="265" name="Google Shape;265;p42"/>
          <p:cNvSpPr txBox="1"/>
          <p:nvPr>
            <p:ph type="title"/>
          </p:nvPr>
        </p:nvSpPr>
        <p:spPr>
          <a:xfrm>
            <a:off x="242400" y="141613"/>
            <a:ext cx="8520600" cy="572700"/>
          </a:xfrm>
          <a:prstGeom prst="rect">
            <a:avLst/>
          </a:prstGeom>
        </p:spPr>
        <p:txBody>
          <a:bodyPr anchorCtr="0" anchor="t" bIns="91425" lIns="91425" spcFirstLastPara="1" rIns="91425" wrap="square" tIns="91425">
            <a:noAutofit/>
          </a:bodyPr>
          <a:lstStyle/>
          <a:p>
            <a:pPr indent="0" lvl="0" marL="0" rtl="0" algn="l">
              <a:lnSpc>
                <a:spcPct val="80000"/>
              </a:lnSpc>
              <a:spcBef>
                <a:spcPts val="0"/>
              </a:spcBef>
              <a:spcAft>
                <a:spcPts val="0"/>
              </a:spcAft>
              <a:buSzPts val="990"/>
              <a:buNone/>
            </a:pPr>
            <a:r>
              <a:rPr b="1" lang="en" sz="2500">
                <a:solidFill>
                  <a:srgbClr val="0A0A0A"/>
                </a:solidFill>
              </a:rPr>
              <a:t>Key Findings - Student Ready (Institutional)</a:t>
            </a:r>
            <a:endParaRPr b="1" i="1" sz="2070">
              <a:solidFill>
                <a:srgbClr val="000000"/>
              </a:solidFill>
            </a:endParaRPr>
          </a:p>
        </p:txBody>
      </p:sp>
      <p:cxnSp>
        <p:nvCxnSpPr>
          <p:cNvPr id="266" name="Google Shape;266;p42"/>
          <p:cNvCxnSpPr/>
          <p:nvPr/>
        </p:nvCxnSpPr>
        <p:spPr>
          <a:xfrm>
            <a:off x="9350" y="638125"/>
            <a:ext cx="8489400" cy="0"/>
          </a:xfrm>
          <a:prstGeom prst="straightConnector1">
            <a:avLst/>
          </a:prstGeom>
          <a:noFill/>
          <a:ln cap="flat" cmpd="sng" w="19050">
            <a:solidFill>
              <a:srgbClr val="004C98"/>
            </a:solidFill>
            <a:prstDash val="solid"/>
            <a:round/>
            <a:headEnd len="med" w="med" type="none"/>
            <a:tailEnd len="med" w="med" type="none"/>
          </a:ln>
        </p:spPr>
      </p:cxnSp>
      <p:graphicFrame>
        <p:nvGraphicFramePr>
          <p:cNvPr id="267" name="Google Shape;267;p42"/>
          <p:cNvGraphicFramePr/>
          <p:nvPr/>
        </p:nvGraphicFramePr>
        <p:xfrm>
          <a:off x="65863" y="615225"/>
          <a:ext cx="3000000" cy="3000000"/>
        </p:xfrm>
        <a:graphic>
          <a:graphicData uri="http://schemas.openxmlformats.org/drawingml/2006/table">
            <a:tbl>
              <a:tblPr>
                <a:noFill/>
                <a:tableStyleId>{F31E9B9B-844E-4FAA-8C91-766E2E143F94}</a:tableStyleId>
              </a:tblPr>
              <a:tblGrid>
                <a:gridCol w="4345275"/>
              </a:tblGrid>
              <a:tr h="360300">
                <a:tc>
                  <a:txBody>
                    <a:bodyPr/>
                    <a:lstStyle/>
                    <a:p>
                      <a:pPr indent="0" lvl="0" marL="0" rtl="0" algn="ctr">
                        <a:spcBef>
                          <a:spcPts val="0"/>
                        </a:spcBef>
                        <a:spcAft>
                          <a:spcPts val="0"/>
                        </a:spcAft>
                        <a:buNone/>
                      </a:pPr>
                      <a:r>
                        <a:rPr b="1" lang="en"/>
                        <a:t>Highlights </a:t>
                      </a:r>
                      <a:endParaRPr b="1"/>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2709450">
                <a:tc>
                  <a:txBody>
                    <a:bodyPr/>
                    <a:lstStyle/>
                    <a:p>
                      <a:pPr indent="-298450" lvl="0" marL="457200" rtl="0" algn="l">
                        <a:lnSpc>
                          <a:spcPct val="100000"/>
                        </a:lnSpc>
                        <a:spcBef>
                          <a:spcPts val="0"/>
                        </a:spcBef>
                        <a:spcAft>
                          <a:spcPts val="0"/>
                        </a:spcAft>
                        <a:buSzPts val="1100"/>
                        <a:buChar char="●"/>
                      </a:pPr>
                      <a:r>
                        <a:rPr lang="en" sz="1100"/>
                        <a:t>Institutional plans strongly reflect equity-mindedness, racial equity,</a:t>
                      </a:r>
                      <a:r>
                        <a:rPr lang="en" sz="1100"/>
                        <a:t> and opportunities to improve outcomes for DI groups. </a:t>
                      </a:r>
                      <a:endParaRPr i="1" sz="1100"/>
                    </a:p>
                    <a:p>
                      <a:pPr indent="-298450" lvl="1" marL="914400" rtl="0" algn="l">
                        <a:lnSpc>
                          <a:spcPct val="100000"/>
                        </a:lnSpc>
                        <a:spcBef>
                          <a:spcPts val="0"/>
                        </a:spcBef>
                        <a:spcAft>
                          <a:spcPts val="0"/>
                        </a:spcAft>
                        <a:buSzPts val="1100"/>
                        <a:buChar char="○"/>
                      </a:pPr>
                      <a:r>
                        <a:rPr i="1" lang="en" sz="1100"/>
                        <a:t>ARC’s Equity Framework looking at the interconnectedness of personal, professional and institutional equity. </a:t>
                      </a:r>
                      <a:endParaRPr i="1" sz="1100"/>
                    </a:p>
                    <a:p>
                      <a:pPr indent="0" lvl="0" marL="914400" rtl="0" algn="l">
                        <a:lnSpc>
                          <a:spcPct val="100000"/>
                        </a:lnSpc>
                        <a:spcBef>
                          <a:spcPts val="0"/>
                        </a:spcBef>
                        <a:spcAft>
                          <a:spcPts val="0"/>
                        </a:spcAft>
                        <a:buNone/>
                      </a:pPr>
                      <a:r>
                        <a:t/>
                      </a:r>
                      <a:endParaRPr i="1" sz="1100"/>
                    </a:p>
                    <a:p>
                      <a:pPr indent="-298450" lvl="1" marL="914400" rtl="0" algn="l">
                        <a:lnSpc>
                          <a:spcPct val="100000"/>
                        </a:lnSpc>
                        <a:spcBef>
                          <a:spcPts val="0"/>
                        </a:spcBef>
                        <a:spcAft>
                          <a:spcPts val="0"/>
                        </a:spcAft>
                        <a:buSzPts val="1100"/>
                        <a:buChar char="○"/>
                      </a:pPr>
                      <a:r>
                        <a:rPr i="1" lang="en" sz="1100"/>
                        <a:t>22-25 Student Equity and Achievement Plan, Institutional Equity Plan, and Integrated Planning Guide</a:t>
                      </a:r>
                      <a:endParaRPr i="1" sz="1100"/>
                    </a:p>
                    <a:p>
                      <a:pPr indent="0" lvl="0" marL="0" rtl="0" algn="l">
                        <a:lnSpc>
                          <a:spcPct val="100000"/>
                        </a:lnSpc>
                        <a:spcBef>
                          <a:spcPts val="0"/>
                        </a:spcBef>
                        <a:spcAft>
                          <a:spcPts val="0"/>
                        </a:spcAft>
                        <a:buNone/>
                      </a:pPr>
                      <a:r>
                        <a:t/>
                      </a:r>
                      <a:endParaRPr i="1" sz="1100"/>
                    </a:p>
                    <a:p>
                      <a:pPr indent="-298450" lvl="0" marL="457200" rtl="0" algn="l">
                        <a:lnSpc>
                          <a:spcPct val="100000"/>
                        </a:lnSpc>
                        <a:spcBef>
                          <a:spcPts val="0"/>
                        </a:spcBef>
                        <a:spcAft>
                          <a:spcPts val="0"/>
                        </a:spcAft>
                        <a:buSzPts val="1100"/>
                        <a:buChar char="●"/>
                      </a:pPr>
                      <a:r>
                        <a:rPr lang="en" sz="1100"/>
                        <a:t>Leadership, culture and trust building show signs of progress.</a:t>
                      </a:r>
                      <a:endParaRPr sz="1100"/>
                    </a:p>
                    <a:p>
                      <a:pPr indent="-298450" lvl="1" marL="914400" rtl="0" algn="l">
                        <a:lnSpc>
                          <a:spcPct val="100000"/>
                        </a:lnSpc>
                        <a:spcBef>
                          <a:spcPts val="0"/>
                        </a:spcBef>
                        <a:spcAft>
                          <a:spcPts val="0"/>
                        </a:spcAft>
                        <a:buSzPts val="1100"/>
                        <a:buChar char="○"/>
                      </a:pPr>
                      <a:r>
                        <a:rPr lang="en" sz="1100"/>
                        <a:t>Example: Addressing Davies Hall incident </a:t>
                      </a:r>
                      <a:endParaRPr sz="1100"/>
                    </a:p>
                    <a:p>
                      <a:pPr indent="0" lvl="0" marL="914400" rtl="0" algn="l">
                        <a:lnSpc>
                          <a:spcPct val="100000"/>
                        </a:lnSpc>
                        <a:spcBef>
                          <a:spcPts val="0"/>
                        </a:spcBef>
                        <a:spcAft>
                          <a:spcPts val="0"/>
                        </a:spcAft>
                        <a:buNone/>
                      </a:pPr>
                      <a:r>
                        <a:rPr i="1" lang="en" sz="1100"/>
                        <a:t>“Our admin has been reaching out. They’ve been creating some opportunities to interact with departments and individuals and I think that’s been critical.” (Employee quote, focus group) </a:t>
                      </a:r>
                      <a:endParaRPr i="1" sz="1100"/>
                    </a:p>
                    <a:p>
                      <a:pPr indent="0" lvl="0" marL="0" rtl="0" algn="l">
                        <a:lnSpc>
                          <a:spcPct val="100000"/>
                        </a:lnSpc>
                        <a:spcBef>
                          <a:spcPts val="0"/>
                        </a:spcBef>
                        <a:spcAft>
                          <a:spcPts val="0"/>
                        </a:spcAft>
                        <a:buNone/>
                      </a:pPr>
                      <a:r>
                        <a:t/>
                      </a:r>
                      <a:endParaRPr i="1" sz="1100"/>
                    </a:p>
                    <a:p>
                      <a:pPr indent="0" lvl="0" marL="914400" rtl="0" algn="l">
                        <a:lnSpc>
                          <a:spcPct val="100000"/>
                        </a:lnSpc>
                        <a:spcBef>
                          <a:spcPts val="0"/>
                        </a:spcBef>
                        <a:spcAft>
                          <a:spcPts val="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1038125">
                <a:tc>
                  <a:txBody>
                    <a:bodyPr/>
                    <a:lstStyle/>
                    <a:p>
                      <a:pPr indent="0" lvl="0" marL="0" rtl="0" algn="l">
                        <a:lnSpc>
                          <a:spcPct val="115000"/>
                        </a:lnSpc>
                        <a:spcBef>
                          <a:spcPts val="0"/>
                        </a:spcBef>
                        <a:spcAft>
                          <a:spcPts val="0"/>
                        </a:spcAft>
                        <a:buNone/>
                      </a:pPr>
                      <a:r>
                        <a:t/>
                      </a:r>
                      <a:endParaRPr sz="10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graphicFrame>
        <p:nvGraphicFramePr>
          <p:cNvPr id="268" name="Google Shape;268;p42"/>
          <p:cNvGraphicFramePr/>
          <p:nvPr/>
        </p:nvGraphicFramePr>
        <p:xfrm>
          <a:off x="4266813" y="585677"/>
          <a:ext cx="3000000" cy="3000000"/>
        </p:xfrm>
        <a:graphic>
          <a:graphicData uri="http://schemas.openxmlformats.org/drawingml/2006/table">
            <a:tbl>
              <a:tblPr>
                <a:noFill/>
                <a:tableStyleId>{F31E9B9B-844E-4FAA-8C91-766E2E143F94}</a:tableStyleId>
              </a:tblPr>
              <a:tblGrid>
                <a:gridCol w="4804725"/>
              </a:tblGrid>
              <a:tr h="251475">
                <a:tc>
                  <a:txBody>
                    <a:bodyPr/>
                    <a:lstStyle/>
                    <a:p>
                      <a:pPr indent="0" lvl="0" marL="0" rtl="0" algn="ctr">
                        <a:spcBef>
                          <a:spcPts val="0"/>
                        </a:spcBef>
                        <a:spcAft>
                          <a:spcPts val="0"/>
                        </a:spcAft>
                        <a:buNone/>
                      </a:pPr>
                      <a:r>
                        <a:rPr b="1" lang="en"/>
                        <a:t>Areas of Growth/Opportunity</a:t>
                      </a:r>
                      <a:endParaRPr b="1"/>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3813350">
                <a:tc>
                  <a:txBody>
                    <a:bodyPr/>
                    <a:lstStyle/>
                    <a:p>
                      <a:pPr indent="-298450" lvl="0" marL="457200" rtl="0" algn="l">
                        <a:lnSpc>
                          <a:spcPct val="100000"/>
                        </a:lnSpc>
                        <a:spcBef>
                          <a:spcPts val="0"/>
                        </a:spcBef>
                        <a:spcAft>
                          <a:spcPts val="0"/>
                        </a:spcAft>
                        <a:buSzPts val="1100"/>
                        <a:buChar char="●"/>
                      </a:pPr>
                      <a:r>
                        <a:rPr lang="en" sz="1100"/>
                        <a:t>38% of employee respondents (n=70) disagreed with the statement, </a:t>
                      </a:r>
                      <a:r>
                        <a:rPr i="1" lang="en" sz="1100"/>
                        <a:t> “There is a culture of collaboration between instructional services, student services, and administrative services at ARC.”</a:t>
                      </a:r>
                      <a:endParaRPr i="1" sz="1100"/>
                    </a:p>
                    <a:p>
                      <a:pPr indent="-298450" lvl="1" marL="914400" rtl="0" algn="l">
                        <a:lnSpc>
                          <a:spcPct val="100000"/>
                        </a:lnSpc>
                        <a:spcBef>
                          <a:spcPts val="0"/>
                        </a:spcBef>
                        <a:spcAft>
                          <a:spcPts val="0"/>
                        </a:spcAft>
                        <a:buSzPts val="1100"/>
                        <a:buChar char="○"/>
                      </a:pPr>
                      <a:r>
                        <a:rPr i="1" lang="en" sz="1100">
                          <a:latin typeface="Helvetica Neue"/>
                          <a:ea typeface="Helvetica Neue"/>
                          <a:cs typeface="Helvetica Neue"/>
                          <a:sym typeface="Helvetica Neue"/>
                        </a:rPr>
                        <a:t>“</a:t>
                      </a:r>
                      <a:r>
                        <a:rPr i="1" lang="en" sz="1050">
                          <a:latin typeface="Helvetica Neue"/>
                          <a:ea typeface="Helvetica Neue"/>
                          <a:cs typeface="Helvetica Neue"/>
                          <a:sym typeface="Helvetica Neue"/>
                        </a:rPr>
                        <a:t>As a whole, I believe there is a general culture of collaboration between instructional, student services and administration -- BUT time and time again there has been reluctance from some instructional faculty to work collaboratively with DSPS with a thought process that we are giving students an unfair advantage over their non- disabled peers.</a:t>
                      </a:r>
                      <a:r>
                        <a:rPr i="1" lang="en" sz="1100">
                          <a:latin typeface="Helvetica Neue"/>
                          <a:ea typeface="Helvetica Neue"/>
                          <a:cs typeface="Helvetica Neue"/>
                          <a:sym typeface="Helvetica Neue"/>
                        </a:rPr>
                        <a:t>”  (Employee Quote, Survey) </a:t>
                      </a:r>
                      <a:endParaRPr i="1" sz="1100">
                        <a:latin typeface="Helvetica Neue"/>
                        <a:ea typeface="Helvetica Neue"/>
                        <a:cs typeface="Helvetica Neue"/>
                        <a:sym typeface="Helvetica Neue"/>
                      </a:endParaRPr>
                    </a:p>
                    <a:p>
                      <a:pPr indent="0" lvl="0" marL="914400" rtl="0" algn="l">
                        <a:lnSpc>
                          <a:spcPct val="100000"/>
                        </a:lnSpc>
                        <a:spcBef>
                          <a:spcPts val="0"/>
                        </a:spcBef>
                        <a:spcAft>
                          <a:spcPts val="0"/>
                        </a:spcAft>
                        <a:buNone/>
                      </a:pPr>
                      <a:r>
                        <a:t/>
                      </a:r>
                      <a:endParaRPr i="1" sz="1100">
                        <a:latin typeface="Helvetica Neue"/>
                        <a:ea typeface="Helvetica Neue"/>
                        <a:cs typeface="Helvetica Neue"/>
                        <a:sym typeface="Helvetica Neue"/>
                      </a:endParaRPr>
                    </a:p>
                    <a:p>
                      <a:pPr indent="-298450" lvl="0" marL="457200" marR="381000" rtl="0" algn="l">
                        <a:lnSpc>
                          <a:spcPct val="100000"/>
                        </a:lnSpc>
                        <a:spcBef>
                          <a:spcPts val="1200"/>
                        </a:spcBef>
                        <a:spcAft>
                          <a:spcPts val="0"/>
                        </a:spcAft>
                        <a:buSzPts val="1100"/>
                        <a:buChar char="●"/>
                      </a:pPr>
                      <a:r>
                        <a:rPr lang="en" sz="1100"/>
                        <a:t>Rigid business and administrative processes limit the institution’s ability to apply an intentional equity focus.</a:t>
                      </a:r>
                      <a:endParaRPr sz="1100"/>
                    </a:p>
                    <a:p>
                      <a:pPr indent="-298450" lvl="1" marL="914400" rtl="0" algn="l">
                        <a:lnSpc>
                          <a:spcPct val="100000"/>
                        </a:lnSpc>
                        <a:spcBef>
                          <a:spcPts val="0"/>
                        </a:spcBef>
                        <a:spcAft>
                          <a:spcPts val="0"/>
                        </a:spcAft>
                        <a:buSzPts val="1100"/>
                        <a:buFont typeface="Helvetica Neue"/>
                        <a:buChar char="○"/>
                      </a:pPr>
                      <a:r>
                        <a:rPr lang="en" sz="1100">
                          <a:latin typeface="Helvetica Neue"/>
                          <a:ea typeface="Helvetica Neue"/>
                          <a:cs typeface="Helvetica Neue"/>
                          <a:sym typeface="Helvetica Neue"/>
                        </a:rPr>
                        <a:t>Examples: Event planning, dependence on one-time grant funds, hiring and district office decisions. </a:t>
                      </a:r>
                      <a:endParaRPr sz="1100">
                        <a:latin typeface="Helvetica Neue"/>
                        <a:ea typeface="Helvetica Neue"/>
                        <a:cs typeface="Helvetica Neue"/>
                        <a:sym typeface="Helvetica Neue"/>
                      </a:endParaRPr>
                    </a:p>
                    <a:p>
                      <a:pPr indent="-298450" lvl="1" marL="914400" rtl="0" algn="l">
                        <a:lnSpc>
                          <a:spcPct val="100000"/>
                        </a:lnSpc>
                        <a:spcBef>
                          <a:spcPts val="0"/>
                        </a:spcBef>
                        <a:spcAft>
                          <a:spcPts val="0"/>
                        </a:spcAft>
                        <a:buSzPts val="1100"/>
                        <a:buFont typeface="Helvetica Neue"/>
                        <a:buChar char="○"/>
                      </a:pPr>
                      <a:r>
                        <a:rPr i="1" lang="en" sz="1100">
                          <a:latin typeface="Helvetica Neue"/>
                          <a:ea typeface="Helvetica Neue"/>
                          <a:cs typeface="Helvetica Neue"/>
                          <a:sym typeface="Helvetica Neue"/>
                        </a:rPr>
                        <a:t>“For us a lot of things are planned last minute because of all the different policies and procedures we have to follow.” (Employee quote, focus group)</a:t>
                      </a:r>
                      <a:endParaRPr i="1" sz="1100">
                        <a:latin typeface="Helvetica Neue"/>
                        <a:ea typeface="Helvetica Neue"/>
                        <a:cs typeface="Helvetica Neue"/>
                        <a:sym typeface="Helvetica Neue"/>
                      </a:endParaRPr>
                    </a:p>
                    <a:p>
                      <a:pPr indent="0" lvl="0" marL="914400" rtl="0" algn="l">
                        <a:lnSpc>
                          <a:spcPct val="100000"/>
                        </a:lnSpc>
                        <a:spcBef>
                          <a:spcPts val="0"/>
                        </a:spcBef>
                        <a:spcAft>
                          <a:spcPts val="0"/>
                        </a:spcAft>
                        <a:buNone/>
                      </a:pPr>
                      <a:r>
                        <a:t/>
                      </a:r>
                      <a:endParaRPr i="1" sz="1100">
                        <a:latin typeface="Helvetica Neue"/>
                        <a:ea typeface="Helvetica Neue"/>
                        <a:cs typeface="Helvetica Neue"/>
                        <a:sym typeface="Helvetica Neue"/>
                      </a:endParaRPr>
                    </a:p>
                    <a:p>
                      <a:pPr indent="0" lvl="0" marL="914400" rtl="0" algn="l">
                        <a:lnSpc>
                          <a:spcPct val="100000"/>
                        </a:lnSpc>
                        <a:spcBef>
                          <a:spcPts val="0"/>
                        </a:spcBef>
                        <a:spcAft>
                          <a:spcPts val="0"/>
                        </a:spcAft>
                        <a:buNone/>
                      </a:pPr>
                      <a:r>
                        <a:t/>
                      </a:r>
                      <a:endParaRPr i="1" sz="1100">
                        <a:latin typeface="Helvetica Neue"/>
                        <a:ea typeface="Helvetica Neue"/>
                        <a:cs typeface="Helvetica Neue"/>
                        <a:sym typeface="Helvetica Neue"/>
                      </a:endParaRPr>
                    </a:p>
                    <a:p>
                      <a:pPr indent="0" lvl="0" marL="457200" rtl="0" algn="l">
                        <a:lnSpc>
                          <a:spcPct val="100000"/>
                        </a:lnSpc>
                        <a:spcBef>
                          <a:spcPts val="0"/>
                        </a:spcBef>
                        <a:spcAft>
                          <a:spcPts val="0"/>
                        </a:spcAft>
                        <a:buNone/>
                      </a:pPr>
                      <a:r>
                        <a:t/>
                      </a:r>
                      <a:endParaRPr sz="1100">
                        <a:latin typeface="Helvetica Neue"/>
                        <a:ea typeface="Helvetica Neue"/>
                        <a:cs typeface="Helvetica Neue"/>
                        <a:sym typeface="Helvetica Neue"/>
                      </a:endParaRPr>
                    </a:p>
                    <a:p>
                      <a:pPr indent="0" lvl="0" marL="457200" rtl="0" algn="l">
                        <a:lnSpc>
                          <a:spcPct val="100000"/>
                        </a:lnSpc>
                        <a:spcBef>
                          <a:spcPts val="0"/>
                        </a:spcBef>
                        <a:spcAft>
                          <a:spcPts val="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701950">
                <a:tc>
                  <a:txBody>
                    <a:bodyPr/>
                    <a:lstStyle/>
                    <a:p>
                      <a:pPr indent="0" lvl="0" marL="0" rtl="0" algn="l">
                        <a:lnSpc>
                          <a:spcPct val="115000"/>
                        </a:lnSpc>
                        <a:spcBef>
                          <a:spcPts val="0"/>
                        </a:spcBef>
                        <a:spcAft>
                          <a:spcPts val="0"/>
                        </a:spcAft>
                        <a:buNone/>
                      </a:pPr>
                      <a:r>
                        <a:t/>
                      </a:r>
                      <a:endParaRPr sz="1000">
                        <a:latin typeface="Helvetica Neue"/>
                        <a:ea typeface="Helvetica Neue"/>
                        <a:cs typeface="Helvetica Neue"/>
                        <a:sym typeface="Helvetica Neue"/>
                      </a:endParaRPr>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6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72" name="Shape 272"/>
        <p:cNvGrpSpPr/>
        <p:nvPr/>
      </p:nvGrpSpPr>
      <p:grpSpPr>
        <a:xfrm>
          <a:off x="0" y="0"/>
          <a:ext cx="0" cy="0"/>
          <a:chOff x="0" y="0"/>
          <a:chExt cx="0" cy="0"/>
        </a:xfrm>
      </p:grpSpPr>
      <p:sp>
        <p:nvSpPr>
          <p:cNvPr id="273" name="Google Shape;273;p43"/>
          <p:cNvSpPr txBox="1"/>
          <p:nvPr>
            <p:ph type="title"/>
          </p:nvPr>
        </p:nvSpPr>
        <p:spPr>
          <a:xfrm>
            <a:off x="235500" y="81950"/>
            <a:ext cx="87174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500">
                <a:solidFill>
                  <a:srgbClr val="000000"/>
                </a:solidFill>
              </a:rPr>
              <a:t>Key Findings - Equity Minded </a:t>
            </a:r>
            <a:r>
              <a:rPr b="1" i="1" lang="en" sz="2500">
                <a:solidFill>
                  <a:srgbClr val="000000"/>
                </a:solidFill>
              </a:rPr>
              <a:t>(Individual)</a:t>
            </a:r>
            <a:endParaRPr b="1" i="1" sz="2500">
              <a:solidFill>
                <a:srgbClr val="000000"/>
              </a:solidFill>
            </a:endParaRPr>
          </a:p>
          <a:p>
            <a:pPr indent="0" lvl="0" marL="0" rtl="0" algn="l">
              <a:spcBef>
                <a:spcPts val="0"/>
              </a:spcBef>
              <a:spcAft>
                <a:spcPts val="0"/>
              </a:spcAft>
              <a:buSzPts val="990"/>
              <a:buNone/>
            </a:pPr>
            <a:r>
              <a:t/>
            </a:r>
            <a:endParaRPr b="1" sz="2000">
              <a:solidFill>
                <a:srgbClr val="0A0A0A"/>
              </a:solidFill>
            </a:endParaRPr>
          </a:p>
        </p:txBody>
      </p:sp>
      <p:cxnSp>
        <p:nvCxnSpPr>
          <p:cNvPr id="274" name="Google Shape;274;p43"/>
          <p:cNvCxnSpPr/>
          <p:nvPr/>
        </p:nvCxnSpPr>
        <p:spPr>
          <a:xfrm>
            <a:off x="9350" y="714325"/>
            <a:ext cx="8489400" cy="0"/>
          </a:xfrm>
          <a:prstGeom prst="straightConnector1">
            <a:avLst/>
          </a:prstGeom>
          <a:noFill/>
          <a:ln cap="flat" cmpd="sng" w="19050">
            <a:solidFill>
              <a:srgbClr val="004C98"/>
            </a:solidFill>
            <a:prstDash val="solid"/>
            <a:round/>
            <a:headEnd len="med" w="med" type="none"/>
            <a:tailEnd len="med" w="med" type="none"/>
          </a:ln>
        </p:spPr>
      </p:cxnSp>
      <p:graphicFrame>
        <p:nvGraphicFramePr>
          <p:cNvPr id="275" name="Google Shape;275;p43"/>
          <p:cNvGraphicFramePr/>
          <p:nvPr/>
        </p:nvGraphicFramePr>
        <p:xfrm>
          <a:off x="65863" y="828585"/>
          <a:ext cx="3000000" cy="3000000"/>
        </p:xfrm>
        <a:graphic>
          <a:graphicData uri="http://schemas.openxmlformats.org/drawingml/2006/table">
            <a:tbl>
              <a:tblPr>
                <a:noFill/>
                <a:tableStyleId>{F31E9B9B-844E-4FAA-8C91-766E2E143F94}</a:tableStyleId>
              </a:tblPr>
              <a:tblGrid>
                <a:gridCol w="4080225"/>
              </a:tblGrid>
              <a:tr h="320225">
                <a:tc>
                  <a:txBody>
                    <a:bodyPr/>
                    <a:lstStyle/>
                    <a:p>
                      <a:pPr indent="0" lvl="0" marL="0" rtl="0" algn="ctr">
                        <a:spcBef>
                          <a:spcPts val="0"/>
                        </a:spcBef>
                        <a:spcAft>
                          <a:spcPts val="0"/>
                        </a:spcAft>
                        <a:buNone/>
                      </a:pPr>
                      <a:r>
                        <a:rPr b="1" lang="en"/>
                        <a:t>Highlights </a:t>
                      </a:r>
                      <a:endParaRPr b="1"/>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1995425">
                <a:tc>
                  <a:txBody>
                    <a:bodyPr/>
                    <a:lstStyle/>
                    <a:p>
                      <a:pPr indent="-298450" lvl="0" marL="457200" rtl="0" algn="l">
                        <a:lnSpc>
                          <a:spcPct val="100000"/>
                        </a:lnSpc>
                        <a:spcBef>
                          <a:spcPts val="0"/>
                        </a:spcBef>
                        <a:spcAft>
                          <a:spcPts val="0"/>
                        </a:spcAft>
                        <a:buSzPts val="1100"/>
                        <a:buChar char="●"/>
                      </a:pPr>
                      <a:r>
                        <a:rPr lang="en" sz="1100"/>
                        <a:t>Employees demonstrated equity competencies: belief in students, creating a sense of welcome and belonging, and </a:t>
                      </a:r>
                      <a:r>
                        <a:rPr lang="en" sz="1100"/>
                        <a:t>being action oriented. </a:t>
                      </a:r>
                      <a:endParaRPr sz="1100"/>
                    </a:p>
                    <a:p>
                      <a:pPr indent="-298450" lvl="1" marL="914400" rtl="0" algn="l">
                        <a:lnSpc>
                          <a:spcPct val="100000"/>
                        </a:lnSpc>
                        <a:spcBef>
                          <a:spcPts val="0"/>
                        </a:spcBef>
                        <a:spcAft>
                          <a:spcPts val="0"/>
                        </a:spcAft>
                        <a:buSzPts val="1100"/>
                        <a:buChar char="○"/>
                      </a:pPr>
                      <a:r>
                        <a:rPr lang="en" sz="1100"/>
                        <a:t>85% (n=91) of </a:t>
                      </a:r>
                      <a:r>
                        <a:rPr lang="en" sz="1100"/>
                        <a:t>faculty respondents agreed with the statement, “</a:t>
                      </a:r>
                      <a:r>
                        <a:rPr i="1" lang="en" sz="1100"/>
                        <a:t>My course materials contain representations and stories of diverse individuals and communities.”</a:t>
                      </a:r>
                      <a:endParaRPr i="1" sz="1100"/>
                    </a:p>
                    <a:p>
                      <a:pPr indent="-298450" lvl="1" marL="914400" rtl="0" algn="l">
                        <a:lnSpc>
                          <a:spcPct val="100000"/>
                        </a:lnSpc>
                        <a:spcBef>
                          <a:spcPts val="0"/>
                        </a:spcBef>
                        <a:spcAft>
                          <a:spcPts val="0"/>
                        </a:spcAft>
                        <a:buSzPts val="1100"/>
                        <a:buChar char="○"/>
                      </a:pPr>
                      <a:r>
                        <a:rPr lang="en" sz="1100"/>
                        <a:t>98% (n=64) of Student Services and Support Professionals agreed with the statement, </a:t>
                      </a:r>
                      <a:r>
                        <a:rPr i="1" lang="en" sz="1100"/>
                        <a:t>“If I am not equipped to provide assistance to students, I locate resources to advise students appropriately.”</a:t>
                      </a:r>
                      <a:endParaRPr i="1" sz="1100"/>
                    </a:p>
                    <a:p>
                      <a:pPr indent="0" lvl="0" marL="0" rtl="0" algn="l">
                        <a:lnSpc>
                          <a:spcPct val="100000"/>
                        </a:lnSpc>
                        <a:spcBef>
                          <a:spcPts val="0"/>
                        </a:spcBef>
                        <a:spcAft>
                          <a:spcPts val="0"/>
                        </a:spcAft>
                        <a:buNone/>
                      </a:pPr>
                      <a:r>
                        <a:t/>
                      </a:r>
                      <a:endParaRPr sz="1100"/>
                    </a:p>
                    <a:p>
                      <a:pPr indent="-298450" lvl="0" marL="457200" rtl="0" algn="l">
                        <a:lnSpc>
                          <a:spcPct val="100000"/>
                        </a:lnSpc>
                        <a:spcBef>
                          <a:spcPts val="0"/>
                        </a:spcBef>
                        <a:spcAft>
                          <a:spcPts val="0"/>
                        </a:spcAft>
                        <a:buSzPts val="1100"/>
                        <a:buChar char="●"/>
                      </a:pPr>
                      <a:r>
                        <a:rPr lang="en" sz="1100"/>
                        <a:t>Employees demonstrated the ability to be self-reflective and an attitude of continuous improvement. </a:t>
                      </a:r>
                      <a:endParaRPr sz="1100"/>
                    </a:p>
                    <a:p>
                      <a:pPr indent="-298450" lvl="1" marL="914400" rtl="0" algn="l">
                        <a:lnSpc>
                          <a:spcPct val="100000"/>
                        </a:lnSpc>
                        <a:spcBef>
                          <a:spcPts val="0"/>
                        </a:spcBef>
                        <a:spcAft>
                          <a:spcPts val="0"/>
                        </a:spcAft>
                        <a:buSzPts val="1100"/>
                        <a:buChar char="○"/>
                      </a:pPr>
                      <a:r>
                        <a:rPr i="1" lang="en" sz="1100"/>
                        <a:t>97% (n=161) of employee respondents agreed with the statement, “</a:t>
                      </a:r>
                      <a:r>
                        <a:rPr i="1" lang="en" sz="1100">
                          <a:highlight>
                            <a:srgbClr val="FFFFFF"/>
                          </a:highlight>
                          <a:latin typeface="Helvetica Neue"/>
                          <a:ea typeface="Helvetica Neue"/>
                          <a:cs typeface="Helvetica Neue"/>
                          <a:sym typeface="Helvetica Neue"/>
                        </a:rPr>
                        <a:t>I have an attitude of continuous improvement when it comes to our department’s policies, processes, and procedures”</a:t>
                      </a:r>
                      <a:endParaRPr i="1" sz="1100">
                        <a:highlight>
                          <a:srgbClr val="FFFFFF"/>
                        </a:highlight>
                        <a:latin typeface="Helvetica Neue"/>
                        <a:ea typeface="Helvetica Neue"/>
                        <a:cs typeface="Helvetica Neue"/>
                        <a:sym typeface="Helvetica Neue"/>
                      </a:endParaRPr>
                    </a:p>
                    <a:p>
                      <a:pPr indent="0" lvl="0" marL="457200" rtl="0" algn="l">
                        <a:lnSpc>
                          <a:spcPct val="100000"/>
                        </a:lnSpc>
                        <a:spcBef>
                          <a:spcPts val="0"/>
                        </a:spcBef>
                        <a:spcAft>
                          <a:spcPts val="0"/>
                        </a:spcAft>
                        <a:buNone/>
                      </a:pPr>
                      <a:r>
                        <a:t/>
                      </a:r>
                      <a:endParaRPr sz="1100">
                        <a:highlight>
                          <a:srgbClr val="FFFFFF"/>
                        </a:highlight>
                        <a:latin typeface="Helvetica Neue"/>
                        <a:ea typeface="Helvetica Neue"/>
                        <a:cs typeface="Helvetica Neue"/>
                        <a:sym typeface="Helvetica Neue"/>
                      </a:endParaRPr>
                    </a:p>
                    <a:p>
                      <a:pPr indent="0" lvl="0" marL="0" rtl="0" algn="l">
                        <a:lnSpc>
                          <a:spcPct val="100000"/>
                        </a:lnSpc>
                        <a:spcBef>
                          <a:spcPts val="0"/>
                        </a:spcBef>
                        <a:spcAft>
                          <a:spcPts val="0"/>
                        </a:spcAft>
                        <a:buNone/>
                      </a:pPr>
                      <a:r>
                        <a:t/>
                      </a:r>
                      <a:endParaRPr sz="1100"/>
                    </a:p>
                    <a:p>
                      <a:pPr indent="0" lvl="0" marL="0" rtl="0" algn="l">
                        <a:lnSpc>
                          <a:spcPct val="100000"/>
                        </a:lnSpc>
                        <a:spcBef>
                          <a:spcPts val="0"/>
                        </a:spcBef>
                        <a:spcAft>
                          <a:spcPts val="0"/>
                        </a:spcAft>
                        <a:buNone/>
                      </a:pPr>
                      <a:r>
                        <a:t/>
                      </a:r>
                      <a:endParaRPr sz="1100"/>
                    </a:p>
                    <a:p>
                      <a:pPr indent="0" lvl="0" marL="457200" rtl="0" algn="l">
                        <a:lnSpc>
                          <a:spcPct val="100000"/>
                        </a:lnSpc>
                        <a:spcBef>
                          <a:spcPts val="0"/>
                        </a:spcBef>
                        <a:spcAft>
                          <a:spcPts val="0"/>
                        </a:spcAft>
                        <a:buNone/>
                      </a:pPr>
                      <a:r>
                        <a:t/>
                      </a:r>
                      <a:endParaRPr sz="1100"/>
                    </a:p>
                    <a:p>
                      <a:pPr indent="0" lvl="0" marL="457200" rtl="0" algn="l">
                        <a:lnSpc>
                          <a:spcPct val="100000"/>
                        </a:lnSpc>
                        <a:spcBef>
                          <a:spcPts val="0"/>
                        </a:spcBef>
                        <a:spcAft>
                          <a:spcPts val="0"/>
                        </a:spcAft>
                        <a:buNone/>
                      </a:pPr>
                      <a:r>
                        <a:t/>
                      </a:r>
                      <a:endParaRPr i="1"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1995425">
                <a:tc>
                  <a:txBody>
                    <a:bodyPr/>
                    <a:lstStyle/>
                    <a:p>
                      <a:pPr indent="0" lvl="0" marL="0" rtl="0" algn="l">
                        <a:spcBef>
                          <a:spcPts val="0"/>
                        </a:spcBef>
                        <a:spcAft>
                          <a:spcPts val="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graphicFrame>
        <p:nvGraphicFramePr>
          <p:cNvPr id="276" name="Google Shape;276;p43"/>
          <p:cNvGraphicFramePr/>
          <p:nvPr/>
        </p:nvGraphicFramePr>
        <p:xfrm>
          <a:off x="4146088" y="807050"/>
          <a:ext cx="3000000" cy="3000000"/>
        </p:xfrm>
        <a:graphic>
          <a:graphicData uri="http://schemas.openxmlformats.org/drawingml/2006/table">
            <a:tbl>
              <a:tblPr>
                <a:noFill/>
                <a:tableStyleId>{F31E9B9B-844E-4FAA-8C91-766E2E143F94}</a:tableStyleId>
              </a:tblPr>
              <a:tblGrid>
                <a:gridCol w="4851275"/>
              </a:tblGrid>
              <a:tr h="397500">
                <a:tc>
                  <a:txBody>
                    <a:bodyPr/>
                    <a:lstStyle/>
                    <a:p>
                      <a:pPr indent="0" lvl="0" marL="0" rtl="0" algn="ctr">
                        <a:spcBef>
                          <a:spcPts val="0"/>
                        </a:spcBef>
                        <a:spcAft>
                          <a:spcPts val="0"/>
                        </a:spcAft>
                        <a:buNone/>
                      </a:pPr>
                      <a:r>
                        <a:rPr b="1" lang="en"/>
                        <a:t>Areas of Growth/Opportunity </a:t>
                      </a:r>
                      <a:endParaRPr b="1"/>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4233850">
                <a:tc>
                  <a:txBody>
                    <a:bodyPr/>
                    <a:lstStyle/>
                    <a:p>
                      <a:pPr indent="-298450" lvl="0" marL="457200" rtl="0" algn="l">
                        <a:lnSpc>
                          <a:spcPct val="100000"/>
                        </a:lnSpc>
                        <a:spcBef>
                          <a:spcPts val="1200"/>
                        </a:spcBef>
                        <a:spcAft>
                          <a:spcPts val="0"/>
                        </a:spcAft>
                        <a:buSzPts val="1100"/>
                        <a:buChar char="●"/>
                      </a:pPr>
                      <a:r>
                        <a:rPr lang="en" sz="1100"/>
                        <a:t>Equity is widely affirmed as a core value, but its practical meaning and application vary.  </a:t>
                      </a:r>
                      <a:endParaRPr i="1" sz="1100">
                        <a:latin typeface="Helvetica Neue"/>
                        <a:ea typeface="Helvetica Neue"/>
                        <a:cs typeface="Helvetica Neue"/>
                        <a:sym typeface="Helvetica Neue"/>
                      </a:endParaRPr>
                    </a:p>
                    <a:p>
                      <a:pPr indent="-298450" lvl="1" marL="914400" rtl="0" algn="l">
                        <a:lnSpc>
                          <a:spcPct val="100000"/>
                        </a:lnSpc>
                        <a:spcBef>
                          <a:spcPts val="0"/>
                        </a:spcBef>
                        <a:spcAft>
                          <a:spcPts val="0"/>
                        </a:spcAft>
                        <a:buSzPts val="1100"/>
                        <a:buChar char="○"/>
                      </a:pPr>
                      <a:r>
                        <a:rPr i="1" lang="en" sz="1100">
                          <a:latin typeface="Helvetica Neue"/>
                          <a:ea typeface="Helvetica Neue"/>
                          <a:cs typeface="Helvetica Neue"/>
                          <a:sym typeface="Helvetica Neue"/>
                        </a:rPr>
                        <a:t>36% (n=34) of faculty respondents disagreed with the statement, “Faculty have a shared understanding of what equity means.”</a:t>
                      </a:r>
                      <a:endParaRPr i="1" sz="1100">
                        <a:latin typeface="Helvetica Neue"/>
                        <a:ea typeface="Helvetica Neue"/>
                        <a:cs typeface="Helvetica Neue"/>
                        <a:sym typeface="Helvetica Neue"/>
                      </a:endParaRPr>
                    </a:p>
                    <a:p>
                      <a:pPr indent="-298450" lvl="1" marL="914400" rtl="0" algn="l">
                        <a:lnSpc>
                          <a:spcPct val="100000"/>
                        </a:lnSpc>
                        <a:spcBef>
                          <a:spcPts val="0"/>
                        </a:spcBef>
                        <a:spcAft>
                          <a:spcPts val="0"/>
                        </a:spcAft>
                        <a:buSzPts val="1100"/>
                        <a:buChar char="○"/>
                      </a:pPr>
                      <a:r>
                        <a:rPr i="1" lang="en" sz="1100">
                          <a:latin typeface="Helvetica Neue"/>
                          <a:ea typeface="Helvetica Neue"/>
                          <a:cs typeface="Helvetica Neue"/>
                          <a:sym typeface="Helvetica Neue"/>
                        </a:rPr>
                        <a:t>“Equity is not commonly used to define how we do our day- to-day tasks. There are little to no examples of how Equity practices are actually implemented on campus.”      (Employee Quote, Survey) </a:t>
                      </a:r>
                      <a:endParaRPr i="1" sz="1100">
                        <a:latin typeface="Helvetica Neue"/>
                        <a:ea typeface="Helvetica Neue"/>
                        <a:cs typeface="Helvetica Neue"/>
                        <a:sym typeface="Helvetica Neue"/>
                      </a:endParaRPr>
                    </a:p>
                    <a:p>
                      <a:pPr indent="0" lvl="0" marL="914400" rtl="0" algn="l">
                        <a:lnSpc>
                          <a:spcPct val="100000"/>
                        </a:lnSpc>
                        <a:spcBef>
                          <a:spcPts val="0"/>
                        </a:spcBef>
                        <a:spcAft>
                          <a:spcPts val="0"/>
                        </a:spcAft>
                        <a:buNone/>
                      </a:pPr>
                      <a:r>
                        <a:t/>
                      </a:r>
                      <a:endParaRPr i="1" sz="1100">
                        <a:latin typeface="Helvetica Neue"/>
                        <a:ea typeface="Helvetica Neue"/>
                        <a:cs typeface="Helvetica Neue"/>
                        <a:sym typeface="Helvetica Neue"/>
                      </a:endParaRPr>
                    </a:p>
                    <a:p>
                      <a:pPr indent="-298450" lvl="0" marL="457200" rtl="0" algn="l">
                        <a:lnSpc>
                          <a:spcPct val="100000"/>
                        </a:lnSpc>
                        <a:spcBef>
                          <a:spcPts val="0"/>
                        </a:spcBef>
                        <a:spcAft>
                          <a:spcPts val="0"/>
                        </a:spcAft>
                        <a:buSzPts val="1100"/>
                        <a:buChar char="●"/>
                      </a:pPr>
                      <a:r>
                        <a:rPr lang="en" sz="1100"/>
                        <a:t>There’s a minority of students and employees who do not align with ARC’s diversity, equity, and inclusion values.</a:t>
                      </a:r>
                      <a:endParaRPr sz="1100"/>
                    </a:p>
                    <a:p>
                      <a:pPr indent="0" lvl="0" marL="457200" rtl="0" algn="l">
                        <a:lnSpc>
                          <a:spcPct val="100000"/>
                        </a:lnSpc>
                        <a:spcBef>
                          <a:spcPts val="0"/>
                        </a:spcBef>
                        <a:spcAft>
                          <a:spcPts val="0"/>
                        </a:spcAft>
                        <a:buNone/>
                      </a:pPr>
                      <a:r>
                        <a:t/>
                      </a:r>
                      <a:endParaRPr i="1" sz="1100"/>
                    </a:p>
                    <a:p>
                      <a:pPr indent="-298450" lvl="1" marL="914400" rtl="0" algn="l">
                        <a:lnSpc>
                          <a:spcPct val="100000"/>
                        </a:lnSpc>
                        <a:spcBef>
                          <a:spcPts val="0"/>
                        </a:spcBef>
                        <a:spcAft>
                          <a:spcPts val="0"/>
                        </a:spcAft>
                        <a:buSzPts val="1100"/>
                        <a:buChar char="○"/>
                      </a:pPr>
                      <a:r>
                        <a:rPr i="1" lang="en" sz="1100"/>
                        <a:t>32% (n=142) of student respondents reported often hearing others express the </a:t>
                      </a:r>
                      <a:r>
                        <a:rPr i="1" lang="en" sz="1100"/>
                        <a:t>statement</a:t>
                      </a:r>
                      <a:r>
                        <a:rPr i="1" lang="en" sz="1100"/>
                        <a:t>, “</a:t>
                      </a:r>
                      <a:r>
                        <a:rPr i="1" lang="en" sz="1100">
                          <a:highlight>
                            <a:srgbClr val="FFFFFF"/>
                          </a:highlight>
                        </a:rPr>
                        <a:t>I don’t see color, I just see people”</a:t>
                      </a:r>
                      <a:endParaRPr i="1" sz="1100">
                        <a:highlight>
                          <a:srgbClr val="FFFFFF"/>
                        </a:highlight>
                      </a:endParaRPr>
                    </a:p>
                    <a:p>
                      <a:pPr indent="-298450" lvl="1" marL="914400" rtl="0" algn="l">
                        <a:lnSpc>
                          <a:spcPct val="100000"/>
                        </a:lnSpc>
                        <a:spcBef>
                          <a:spcPts val="0"/>
                        </a:spcBef>
                        <a:spcAft>
                          <a:spcPts val="0"/>
                        </a:spcAft>
                        <a:buSzPts val="1100"/>
                        <a:buChar char="○"/>
                      </a:pPr>
                      <a:r>
                        <a:rPr i="1" lang="en" sz="1100">
                          <a:highlight>
                            <a:srgbClr val="FFFFFF"/>
                          </a:highlight>
                        </a:rPr>
                        <a:t>34% (n=54) of </a:t>
                      </a:r>
                      <a:r>
                        <a:rPr i="1" lang="en" sz="1100">
                          <a:highlight>
                            <a:srgbClr val="FFFFFF"/>
                          </a:highlight>
                        </a:rPr>
                        <a:t>employees</a:t>
                      </a:r>
                      <a:r>
                        <a:rPr i="1" lang="en" sz="1100">
                          <a:highlight>
                            <a:srgbClr val="FFFFFF"/>
                          </a:highlight>
                        </a:rPr>
                        <a:t> </a:t>
                      </a:r>
                      <a:r>
                        <a:rPr i="1" lang="en" sz="1100">
                          <a:highlight>
                            <a:srgbClr val="FFFFFF"/>
                          </a:highlight>
                        </a:rPr>
                        <a:t>reports</a:t>
                      </a:r>
                      <a:r>
                        <a:rPr i="1" lang="en" sz="1100">
                          <a:highlight>
                            <a:srgbClr val="FFFFFF"/>
                          </a:highlight>
                        </a:rPr>
                        <a:t> often hearing </a:t>
                      </a:r>
                      <a:r>
                        <a:rPr i="1" lang="en" sz="1100"/>
                        <a:t>others express the statement, “</a:t>
                      </a:r>
                      <a:r>
                        <a:rPr i="1" lang="en" sz="1100">
                          <a:highlight>
                            <a:srgbClr val="FFFFFF"/>
                          </a:highlight>
                        </a:rPr>
                        <a:t>I am here to provide opportunities for students but ultimately, students are solely responsible for their success at the college.”</a:t>
                      </a:r>
                      <a:endParaRPr i="1" sz="1100">
                        <a:highlight>
                          <a:srgbClr val="FFFFFF"/>
                        </a:highlight>
                      </a:endParaRPr>
                    </a:p>
                    <a:p>
                      <a:pPr indent="0" lvl="0" marL="0" rtl="0" algn="l">
                        <a:lnSpc>
                          <a:spcPct val="100000"/>
                        </a:lnSpc>
                        <a:spcBef>
                          <a:spcPts val="0"/>
                        </a:spcBef>
                        <a:spcAft>
                          <a:spcPts val="0"/>
                        </a:spcAft>
                        <a:buNone/>
                      </a:pPr>
                      <a:r>
                        <a:t/>
                      </a:r>
                      <a:endParaRPr i="1" sz="1000"/>
                    </a:p>
                    <a:p>
                      <a:pPr indent="0" lvl="0" marL="914400" rtl="0" algn="l">
                        <a:lnSpc>
                          <a:spcPct val="100000"/>
                        </a:lnSpc>
                        <a:spcBef>
                          <a:spcPts val="0"/>
                        </a:spcBef>
                        <a:spcAft>
                          <a:spcPts val="0"/>
                        </a:spcAft>
                        <a:buNone/>
                      </a:pPr>
                      <a:r>
                        <a:t/>
                      </a:r>
                      <a:endParaRPr b="1" sz="1000"/>
                    </a:p>
                    <a:p>
                      <a:pPr indent="0" lvl="0" marL="0" rtl="0" algn="l">
                        <a:lnSpc>
                          <a:spcPct val="100000"/>
                        </a:lnSpc>
                        <a:spcBef>
                          <a:spcPts val="0"/>
                        </a:spcBef>
                        <a:spcAft>
                          <a:spcPts val="0"/>
                        </a:spcAft>
                        <a:buNone/>
                      </a:pPr>
                      <a:r>
                        <a:t/>
                      </a:r>
                      <a:endParaRPr b="1" sz="10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2657925">
                <a:tc>
                  <a:txBody>
                    <a:bodyPr/>
                    <a:lstStyle/>
                    <a:p>
                      <a:pPr indent="0" lvl="0" marL="0" rtl="0" algn="l">
                        <a:lnSpc>
                          <a:spcPct val="115000"/>
                        </a:lnSpc>
                        <a:spcBef>
                          <a:spcPts val="0"/>
                        </a:spcBef>
                        <a:spcAft>
                          <a:spcPts val="0"/>
                        </a:spcAft>
                        <a:buNone/>
                      </a:pPr>
                      <a:r>
                        <a:t/>
                      </a:r>
                      <a:endParaRPr sz="10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1000"/>
                                        <p:tgtEl>
                                          <p:spTgt spid="2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80" name="Shape 280"/>
        <p:cNvGrpSpPr/>
        <p:nvPr/>
      </p:nvGrpSpPr>
      <p:grpSpPr>
        <a:xfrm>
          <a:off x="0" y="0"/>
          <a:ext cx="0" cy="0"/>
          <a:chOff x="0" y="0"/>
          <a:chExt cx="0" cy="0"/>
        </a:xfrm>
      </p:grpSpPr>
      <p:sp>
        <p:nvSpPr>
          <p:cNvPr id="281" name="Google Shape;281;p44"/>
          <p:cNvSpPr txBox="1"/>
          <p:nvPr>
            <p:ph type="title"/>
          </p:nvPr>
        </p:nvSpPr>
        <p:spPr>
          <a:xfrm>
            <a:off x="304080" y="-32362"/>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rgbClr val="000000"/>
                </a:solidFill>
              </a:rPr>
              <a:t>Key Findings - Transformative </a:t>
            </a:r>
            <a:r>
              <a:rPr b="1" i="1" lang="en" sz="2000">
                <a:solidFill>
                  <a:srgbClr val="000000"/>
                </a:solidFill>
              </a:rPr>
              <a:t>(Service)</a:t>
            </a:r>
            <a:endParaRPr b="1" i="1" sz="2000">
              <a:solidFill>
                <a:srgbClr val="000000"/>
              </a:solidFill>
            </a:endParaRPr>
          </a:p>
          <a:p>
            <a:pPr indent="0" lvl="0" marL="0" rtl="0" algn="l">
              <a:spcBef>
                <a:spcPts val="0"/>
              </a:spcBef>
              <a:spcAft>
                <a:spcPts val="0"/>
              </a:spcAft>
              <a:buSzPts val="990"/>
              <a:buNone/>
            </a:pPr>
            <a:r>
              <a:t/>
            </a:r>
            <a:endParaRPr b="1" sz="2070">
              <a:solidFill>
                <a:srgbClr val="000000"/>
              </a:solidFill>
            </a:endParaRPr>
          </a:p>
        </p:txBody>
      </p:sp>
      <p:cxnSp>
        <p:nvCxnSpPr>
          <p:cNvPr id="282" name="Google Shape;282;p44"/>
          <p:cNvCxnSpPr/>
          <p:nvPr/>
        </p:nvCxnSpPr>
        <p:spPr>
          <a:xfrm>
            <a:off x="9350" y="432385"/>
            <a:ext cx="8489400" cy="0"/>
          </a:xfrm>
          <a:prstGeom prst="straightConnector1">
            <a:avLst/>
          </a:prstGeom>
          <a:noFill/>
          <a:ln cap="flat" cmpd="sng" w="19050">
            <a:solidFill>
              <a:srgbClr val="004C98"/>
            </a:solidFill>
            <a:prstDash val="solid"/>
            <a:round/>
            <a:headEnd len="med" w="med" type="none"/>
            <a:tailEnd len="med" w="med" type="none"/>
          </a:ln>
        </p:spPr>
      </p:cxnSp>
      <p:graphicFrame>
        <p:nvGraphicFramePr>
          <p:cNvPr id="283" name="Google Shape;283;p44"/>
          <p:cNvGraphicFramePr/>
          <p:nvPr/>
        </p:nvGraphicFramePr>
        <p:xfrm>
          <a:off x="372713" y="372710"/>
          <a:ext cx="3000000" cy="3000000"/>
        </p:xfrm>
        <a:graphic>
          <a:graphicData uri="http://schemas.openxmlformats.org/drawingml/2006/table">
            <a:tbl>
              <a:tblPr>
                <a:noFill/>
                <a:tableStyleId>{F31E9B9B-844E-4FAA-8C91-766E2E143F94}</a:tableStyleId>
              </a:tblPr>
              <a:tblGrid>
                <a:gridCol w="3743075"/>
              </a:tblGrid>
              <a:tr h="100000">
                <a:tc>
                  <a:txBody>
                    <a:bodyPr/>
                    <a:lstStyle/>
                    <a:p>
                      <a:pPr indent="0" lvl="0" marL="0" rtl="0" algn="ctr">
                        <a:spcBef>
                          <a:spcPts val="0"/>
                        </a:spcBef>
                        <a:spcAft>
                          <a:spcPts val="0"/>
                        </a:spcAft>
                        <a:buNone/>
                      </a:pPr>
                      <a:r>
                        <a:rPr b="1" lang="en" sz="1300"/>
                        <a:t>Highlights </a:t>
                      </a:r>
                      <a:endParaRPr b="1" sz="13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1995425">
                <a:tc>
                  <a:txBody>
                    <a:bodyPr/>
                    <a:lstStyle/>
                    <a:p>
                      <a:pPr indent="-298450" lvl="0" marL="457200" rtl="0" algn="l">
                        <a:spcBef>
                          <a:spcPts val="0"/>
                        </a:spcBef>
                        <a:spcAft>
                          <a:spcPts val="0"/>
                        </a:spcAft>
                        <a:buSzPts val="1100"/>
                        <a:buChar char="●"/>
                      </a:pPr>
                      <a:r>
                        <a:rPr lang="en" sz="1100"/>
                        <a:t>A majority of students indicated feeling supported, valued and satisfied with the college’s instruction, services, and commitment to diversity, equity and inclusion.</a:t>
                      </a:r>
                      <a:endParaRPr sz="1100"/>
                    </a:p>
                    <a:p>
                      <a:pPr indent="-298450" lvl="1" marL="914400" rtl="0" algn="l">
                        <a:spcBef>
                          <a:spcPts val="0"/>
                        </a:spcBef>
                        <a:spcAft>
                          <a:spcPts val="0"/>
                        </a:spcAft>
                        <a:buSzPts val="1100"/>
                        <a:buChar char="○"/>
                      </a:pPr>
                      <a:r>
                        <a:rPr i="1" lang="en" sz="1100"/>
                        <a:t>79% of students (n=489) reported they feel valued by staff on campus </a:t>
                      </a:r>
                      <a:endParaRPr i="1" sz="1100"/>
                    </a:p>
                    <a:p>
                      <a:pPr indent="-298450" lvl="1" marL="914400" rtl="0" algn="l">
                        <a:spcBef>
                          <a:spcPts val="0"/>
                        </a:spcBef>
                        <a:spcAft>
                          <a:spcPts val="0"/>
                        </a:spcAft>
                        <a:buSzPts val="1100"/>
                        <a:buChar char="○"/>
                      </a:pPr>
                      <a:r>
                        <a:rPr i="1" lang="en" sz="1100"/>
                        <a:t>86% of students (n=460) reported they feel valued by instructors.</a:t>
                      </a:r>
                      <a:endParaRPr i="1" sz="1100"/>
                    </a:p>
                    <a:p>
                      <a:pPr indent="-298450" lvl="1" marL="914400" rtl="0" algn="l">
                        <a:spcBef>
                          <a:spcPts val="0"/>
                        </a:spcBef>
                        <a:spcAft>
                          <a:spcPts val="0"/>
                        </a:spcAft>
                        <a:buSzPts val="1100"/>
                        <a:buChar char="○"/>
                      </a:pPr>
                      <a:r>
                        <a:rPr i="1" lang="en" sz="1100"/>
                        <a:t>“</a:t>
                      </a:r>
                      <a:r>
                        <a:rPr i="1" lang="en" sz="1100">
                          <a:latin typeface="Helvetica Neue"/>
                          <a:ea typeface="Helvetica Neue"/>
                          <a:cs typeface="Helvetica Neue"/>
                          <a:sym typeface="Helvetica Neue"/>
                        </a:rPr>
                        <a:t>Quality of welding instructors is incredible! These guys have tons of experience to share.</a:t>
                      </a:r>
                      <a:r>
                        <a:rPr i="1" lang="en" sz="1100"/>
                        <a:t>”                        (Student Quote, Survey)  </a:t>
                      </a:r>
                      <a:endParaRPr sz="1100"/>
                    </a:p>
                    <a:p>
                      <a:pPr indent="0" lvl="0" marL="0" rtl="0" algn="l">
                        <a:lnSpc>
                          <a:spcPct val="100000"/>
                        </a:lnSpc>
                        <a:spcBef>
                          <a:spcPts val="1200"/>
                        </a:spcBef>
                        <a:spcAft>
                          <a:spcPts val="0"/>
                        </a:spcAft>
                        <a:buNone/>
                      </a:pPr>
                      <a:r>
                        <a:t/>
                      </a:r>
                      <a:endParaRPr sz="1100"/>
                    </a:p>
                    <a:p>
                      <a:pPr indent="-298450" lvl="0" marL="457200" rtl="0" algn="l">
                        <a:lnSpc>
                          <a:spcPct val="100000"/>
                        </a:lnSpc>
                        <a:spcBef>
                          <a:spcPts val="0"/>
                        </a:spcBef>
                        <a:spcAft>
                          <a:spcPts val="0"/>
                        </a:spcAft>
                        <a:buSzPts val="1100"/>
                        <a:buChar char="●"/>
                      </a:pPr>
                      <a:r>
                        <a:rPr lang="en" sz="1100"/>
                        <a:t>Peer connection, campus community engagement and support services.</a:t>
                      </a:r>
                      <a:endParaRPr sz="1100"/>
                    </a:p>
                    <a:p>
                      <a:pPr indent="-298450" lvl="1" marL="914400" rtl="0" algn="l">
                        <a:lnSpc>
                          <a:spcPct val="100000"/>
                        </a:lnSpc>
                        <a:spcBef>
                          <a:spcPts val="0"/>
                        </a:spcBef>
                        <a:spcAft>
                          <a:spcPts val="0"/>
                        </a:spcAft>
                        <a:buSzPts val="1100"/>
                        <a:buChar char="○"/>
                      </a:pPr>
                      <a:r>
                        <a:rPr i="1" lang="en" sz="1100">
                          <a:highlight>
                            <a:srgbClr val="FFFFFF"/>
                          </a:highlight>
                          <a:latin typeface="Helvetica Neue"/>
                          <a:ea typeface="Helvetica Neue"/>
                          <a:cs typeface="Helvetica Neue"/>
                          <a:sym typeface="Helvetica Neue"/>
                        </a:rPr>
                        <a:t>“Everyone has been welcoming and helpful, especially in group discussions and class activities. Attending workshops and using student resources like tutoring and the library have also made me feel like I'm part of a community that wants to see me succeed.”                                        (Student Quote, Survey) </a:t>
                      </a:r>
                      <a:endParaRPr i="1" sz="1100"/>
                    </a:p>
                    <a:p>
                      <a:pPr indent="0" lvl="0" marL="0" rtl="0" algn="l">
                        <a:lnSpc>
                          <a:spcPct val="100000"/>
                        </a:lnSpc>
                        <a:spcBef>
                          <a:spcPts val="0"/>
                        </a:spcBef>
                        <a:spcAft>
                          <a:spcPts val="0"/>
                        </a:spcAft>
                        <a:buNone/>
                      </a:pPr>
                      <a:r>
                        <a:t/>
                      </a:r>
                      <a:endParaRPr sz="1100"/>
                    </a:p>
                    <a:p>
                      <a:pPr indent="0" lvl="0" marL="457200" rtl="0" algn="l">
                        <a:lnSpc>
                          <a:spcPct val="100000"/>
                        </a:lnSpc>
                        <a:spcBef>
                          <a:spcPts val="0"/>
                        </a:spcBef>
                        <a:spcAft>
                          <a:spcPts val="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1995425">
                <a:tc>
                  <a:txBody>
                    <a:bodyPr/>
                    <a:lstStyle/>
                    <a:p>
                      <a:pPr indent="-228600" lvl="0" marL="457200" rtl="0" algn="l">
                        <a:lnSpc>
                          <a:spcPct val="100000"/>
                        </a:lnSpc>
                        <a:spcBef>
                          <a:spcPts val="0"/>
                        </a:spcBef>
                        <a:spcAft>
                          <a:spcPts val="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graphicFrame>
        <p:nvGraphicFramePr>
          <p:cNvPr id="284" name="Google Shape;284;p44"/>
          <p:cNvGraphicFramePr/>
          <p:nvPr/>
        </p:nvGraphicFramePr>
        <p:xfrm>
          <a:off x="4206213" y="376478"/>
          <a:ext cx="3000000" cy="3000000"/>
        </p:xfrm>
        <a:graphic>
          <a:graphicData uri="http://schemas.openxmlformats.org/drawingml/2006/table">
            <a:tbl>
              <a:tblPr>
                <a:noFill/>
                <a:tableStyleId>{F31E9B9B-844E-4FAA-8C91-766E2E143F94}</a:tableStyleId>
              </a:tblPr>
              <a:tblGrid>
                <a:gridCol w="4863250"/>
              </a:tblGrid>
              <a:tr h="329150">
                <a:tc>
                  <a:txBody>
                    <a:bodyPr/>
                    <a:lstStyle/>
                    <a:p>
                      <a:pPr indent="0" lvl="0" marL="0" rtl="0" algn="ctr">
                        <a:spcBef>
                          <a:spcPts val="0"/>
                        </a:spcBef>
                        <a:spcAft>
                          <a:spcPts val="0"/>
                        </a:spcAft>
                        <a:buNone/>
                      </a:pPr>
                      <a:r>
                        <a:rPr b="1" lang="en" sz="1300"/>
                        <a:t>Areas of Growth/Opportunity</a:t>
                      </a:r>
                      <a:endParaRPr b="1" sz="13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4417000">
                <a:tc>
                  <a:txBody>
                    <a:bodyPr/>
                    <a:lstStyle/>
                    <a:p>
                      <a:pPr indent="-298450" lvl="0" marL="457200" rtl="0" algn="l">
                        <a:spcBef>
                          <a:spcPts val="1200"/>
                        </a:spcBef>
                        <a:spcAft>
                          <a:spcPts val="0"/>
                        </a:spcAft>
                        <a:buSzPts val="1100"/>
                        <a:buChar char="●"/>
                      </a:pPr>
                      <a:r>
                        <a:rPr lang="en" sz="1100"/>
                        <a:t>Across classified and faculty groups, many reported unsustainable workloads, unclear role expectations, and limited recognition for extra efforts.</a:t>
                      </a:r>
                      <a:endParaRPr sz="1100"/>
                    </a:p>
                    <a:p>
                      <a:pPr indent="-298450" lvl="1" marL="914400" rtl="0" algn="l">
                        <a:lnSpc>
                          <a:spcPct val="100000"/>
                        </a:lnSpc>
                        <a:spcBef>
                          <a:spcPts val="0"/>
                        </a:spcBef>
                        <a:spcAft>
                          <a:spcPts val="0"/>
                        </a:spcAft>
                        <a:buSzPts val="1100"/>
                        <a:buChar char="○"/>
                      </a:pPr>
                      <a:r>
                        <a:rPr i="1" lang="en" sz="1100"/>
                        <a:t>39% (n=59) of employee respondents disagreed with the statement, “My workload is manageable given the hours I’m scheduled to work.” </a:t>
                      </a:r>
                      <a:endParaRPr i="1" sz="1100"/>
                    </a:p>
                    <a:p>
                      <a:pPr indent="-298450" lvl="1" marL="914400" rtl="0" algn="l">
                        <a:lnSpc>
                          <a:spcPct val="100000"/>
                        </a:lnSpc>
                        <a:spcBef>
                          <a:spcPts val="0"/>
                        </a:spcBef>
                        <a:spcAft>
                          <a:spcPts val="0"/>
                        </a:spcAft>
                        <a:buSzPts val="1100"/>
                        <a:buChar char="○"/>
                      </a:pPr>
                      <a:r>
                        <a:rPr i="1" lang="en" sz="1100"/>
                        <a:t>“My one area of improvement is our bandwidth as an institution related to workload is spread really really really thin.” (Employee quote, focus group) </a:t>
                      </a:r>
                      <a:endParaRPr i="1" sz="1100"/>
                    </a:p>
                    <a:p>
                      <a:pPr indent="0" lvl="0" marL="914400" rtl="0" algn="l">
                        <a:lnSpc>
                          <a:spcPct val="100000"/>
                        </a:lnSpc>
                        <a:spcBef>
                          <a:spcPts val="1200"/>
                        </a:spcBef>
                        <a:spcAft>
                          <a:spcPts val="0"/>
                        </a:spcAft>
                        <a:buNone/>
                      </a:pPr>
                      <a:r>
                        <a:t/>
                      </a:r>
                      <a:endParaRPr i="1" sz="1100"/>
                    </a:p>
                    <a:p>
                      <a:pPr indent="-298450" lvl="0" marL="457200" marR="381000" rtl="0" algn="l">
                        <a:spcBef>
                          <a:spcPts val="1400"/>
                        </a:spcBef>
                        <a:spcAft>
                          <a:spcPts val="0"/>
                        </a:spcAft>
                        <a:buSzPts val="1100"/>
                        <a:buChar char="●"/>
                      </a:pPr>
                      <a:r>
                        <a:rPr lang="en" sz="1100"/>
                        <a:t>Students reported a lack of accurate, responsive and supportive communication from employees. </a:t>
                      </a:r>
                      <a:endParaRPr sz="1100"/>
                    </a:p>
                    <a:p>
                      <a:pPr indent="-292100" lvl="1" marL="914400" rtl="0" algn="l">
                        <a:lnSpc>
                          <a:spcPct val="100000"/>
                        </a:lnSpc>
                        <a:spcBef>
                          <a:spcPts val="0"/>
                        </a:spcBef>
                        <a:spcAft>
                          <a:spcPts val="0"/>
                        </a:spcAft>
                        <a:buSzPts val="1000"/>
                        <a:buChar char="○"/>
                      </a:pPr>
                      <a:r>
                        <a:rPr i="1" lang="en" sz="1000"/>
                        <a:t>“I have emailed Professors asking for help or for further explanation to no avail, I have yet to receive any correspondence from them.” </a:t>
                      </a:r>
                      <a:r>
                        <a:rPr i="1" lang="en" sz="1000">
                          <a:highlight>
                            <a:srgbClr val="FFFFFF"/>
                          </a:highlight>
                        </a:rPr>
                        <a:t>(Student Quote, Survey) </a:t>
                      </a:r>
                      <a:endParaRPr i="1" sz="1000">
                        <a:highlight>
                          <a:srgbClr val="FFFFFF"/>
                        </a:highlight>
                      </a:endParaRPr>
                    </a:p>
                    <a:p>
                      <a:pPr indent="0" lvl="0" marL="914400" rtl="0" algn="l">
                        <a:lnSpc>
                          <a:spcPct val="100000"/>
                        </a:lnSpc>
                        <a:spcBef>
                          <a:spcPts val="0"/>
                        </a:spcBef>
                        <a:spcAft>
                          <a:spcPts val="0"/>
                        </a:spcAft>
                        <a:buNone/>
                      </a:pPr>
                      <a:r>
                        <a:t/>
                      </a:r>
                      <a:endParaRPr i="1" sz="1000">
                        <a:highlight>
                          <a:srgbClr val="FFFFFF"/>
                        </a:highlight>
                      </a:endParaRPr>
                    </a:p>
                    <a:p>
                      <a:pPr indent="-292100" lvl="1" marL="914400" rtl="0" algn="l">
                        <a:lnSpc>
                          <a:spcPct val="100000"/>
                        </a:lnSpc>
                        <a:spcBef>
                          <a:spcPts val="0"/>
                        </a:spcBef>
                        <a:spcAft>
                          <a:spcPts val="0"/>
                        </a:spcAft>
                        <a:buSzPts val="1000"/>
                        <a:buChar char="○"/>
                      </a:pPr>
                      <a:r>
                        <a:rPr i="1" lang="en" sz="1000"/>
                        <a:t>“No one has told me much of ANYTHING about this campus and I have been enrolled with ARC going on a year. I even dropped classes at one point because I did not have the materials needed like wifi and laptop. After the class was dropped they called me roughly 6 months later and told me that there were laptops in the library. WHY DID YOU NOT TELL ME SOONER?” </a:t>
                      </a:r>
                      <a:endParaRPr i="1" sz="1000"/>
                    </a:p>
                    <a:p>
                      <a:pPr indent="0" lvl="0" marL="457200" rtl="0" algn="l">
                        <a:lnSpc>
                          <a:spcPct val="100000"/>
                        </a:lnSpc>
                        <a:spcBef>
                          <a:spcPts val="0"/>
                        </a:spcBef>
                        <a:spcAft>
                          <a:spcPts val="0"/>
                        </a:spcAft>
                        <a:buNone/>
                      </a:pPr>
                      <a:r>
                        <a:rPr i="1" lang="en" sz="1000">
                          <a:highlight>
                            <a:srgbClr val="FFFFFF"/>
                          </a:highlight>
                        </a:rPr>
                        <a:t>             </a:t>
                      </a:r>
                      <a:r>
                        <a:rPr i="1" lang="en" sz="1000">
                          <a:highlight>
                            <a:srgbClr val="FFFFFF"/>
                          </a:highlight>
                        </a:rPr>
                        <a:t>(Student Quote, Survey) </a:t>
                      </a:r>
                      <a:endParaRPr i="1" sz="1000"/>
                    </a:p>
                    <a:p>
                      <a:pPr indent="0" lvl="0" marL="0" rtl="0" algn="l">
                        <a:lnSpc>
                          <a:spcPct val="100000"/>
                        </a:lnSpc>
                        <a:spcBef>
                          <a:spcPts val="0"/>
                        </a:spcBef>
                        <a:spcAft>
                          <a:spcPts val="0"/>
                        </a:spcAft>
                        <a:buNone/>
                      </a:pPr>
                      <a:r>
                        <a:rPr lang="en" sz="1100">
                          <a:solidFill>
                            <a:srgbClr val="333E48"/>
                          </a:solidFill>
                        </a:rPr>
                        <a:t> </a:t>
                      </a:r>
                      <a:endParaRPr sz="1100">
                        <a:solidFill>
                          <a:srgbClr val="333E48"/>
                        </a:solidFill>
                      </a:endParaRPr>
                    </a:p>
                    <a:p>
                      <a:pPr indent="0" lvl="0" marL="457200" rtl="0" algn="l">
                        <a:lnSpc>
                          <a:spcPct val="100000"/>
                        </a:lnSpc>
                        <a:spcBef>
                          <a:spcPts val="0"/>
                        </a:spcBef>
                        <a:spcAft>
                          <a:spcPts val="0"/>
                        </a:spcAft>
                        <a:buNone/>
                      </a:pPr>
                      <a:r>
                        <a:t/>
                      </a:r>
                      <a:endParaRPr sz="1100"/>
                    </a:p>
                    <a:p>
                      <a:pPr indent="0" lvl="0" marL="457200" rtl="0" algn="l">
                        <a:lnSpc>
                          <a:spcPct val="100000"/>
                        </a:lnSpc>
                        <a:spcBef>
                          <a:spcPts val="0"/>
                        </a:spcBef>
                        <a:spcAft>
                          <a:spcPts val="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r h="4417000">
                <a:tc>
                  <a:txBody>
                    <a:bodyPr/>
                    <a:lstStyle/>
                    <a:p>
                      <a:pPr indent="0" lvl="0" marL="0" rtl="0" algn="l">
                        <a:lnSpc>
                          <a:spcPct val="115000"/>
                        </a:lnSpc>
                        <a:spcBef>
                          <a:spcPts val="1200"/>
                        </a:spcBef>
                        <a:spcAft>
                          <a:spcPts val="1200"/>
                        </a:spcAft>
                        <a:buNone/>
                      </a:pPr>
                      <a:r>
                        <a:t/>
                      </a:r>
                      <a:endParaRPr sz="1100"/>
                    </a:p>
                  </a:txBody>
                  <a:tcPr marT="91425" marB="91425" marR="91425" marL="91425">
                    <a:lnL cap="flat" cmpd="sng" w="9525">
                      <a:solidFill>
                        <a:srgbClr val="9E9E9E">
                          <a:alpha val="0"/>
                        </a:srgbClr>
                      </a:solidFill>
                      <a:prstDash val="solid"/>
                      <a:round/>
                      <a:headEnd len="sm" w="sm" type="none"/>
                      <a:tailEnd len="sm" w="sm" type="none"/>
                    </a:lnL>
                    <a:lnR cap="flat" cmpd="sng" w="9525">
                      <a:solidFill>
                        <a:srgbClr val="9E9E9E">
                          <a:alpha val="0"/>
                        </a:srgbClr>
                      </a:solidFill>
                      <a:prstDash val="solid"/>
                      <a:round/>
                      <a:headEnd len="sm" w="sm" type="none"/>
                      <a:tailEnd len="sm" w="sm" type="none"/>
                    </a:lnR>
                    <a:lnT cap="flat" cmpd="sng" w="9525">
                      <a:solidFill>
                        <a:srgbClr val="9E9E9E">
                          <a:alpha val="0"/>
                        </a:srgbClr>
                      </a:solidFill>
                      <a:prstDash val="solid"/>
                      <a:round/>
                      <a:headEnd len="sm" w="sm" type="none"/>
                      <a:tailEnd len="sm" w="sm" type="none"/>
                    </a:lnT>
                    <a:lnB cap="flat" cmpd="sng" w="9525">
                      <a:solidFill>
                        <a:srgbClr val="9E9E9E">
                          <a:alpha val="0"/>
                        </a:srgbClr>
                      </a:solidFill>
                      <a:prstDash val="solid"/>
                      <a:round/>
                      <a:headEnd len="sm" w="sm" type="none"/>
                      <a:tailEnd len="sm" w="sm" type="none"/>
                    </a:lnB>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88" name="Shape 288"/>
        <p:cNvGrpSpPr/>
        <p:nvPr/>
      </p:nvGrpSpPr>
      <p:grpSpPr>
        <a:xfrm>
          <a:off x="0" y="0"/>
          <a:ext cx="0" cy="0"/>
          <a:chOff x="0" y="0"/>
          <a:chExt cx="0" cy="0"/>
        </a:xfrm>
      </p:grpSpPr>
      <p:sp>
        <p:nvSpPr>
          <p:cNvPr id="289" name="Google Shape;289;p45"/>
          <p:cNvSpPr/>
          <p:nvPr/>
        </p:nvSpPr>
        <p:spPr>
          <a:xfrm>
            <a:off x="2053000" y="991350"/>
            <a:ext cx="4856400" cy="2841900"/>
          </a:xfrm>
          <a:prstGeom prst="rect">
            <a:avLst/>
          </a:prstGeom>
          <a:solidFill>
            <a:srgbClr val="003058"/>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45"/>
          <p:cNvSpPr txBox="1"/>
          <p:nvPr>
            <p:ph type="title"/>
          </p:nvPr>
        </p:nvSpPr>
        <p:spPr>
          <a:xfrm>
            <a:off x="278775" y="1945100"/>
            <a:ext cx="8520600" cy="841800"/>
          </a:xfrm>
          <a:prstGeom prst="rect">
            <a:avLst/>
          </a:prstGeom>
          <a:effectLst>
            <a:outerShdw blurRad="57150" rotWithShape="0" algn="bl" dir="5400000" dist="19050">
              <a:srgbClr val="000000">
                <a:alpha val="50000"/>
              </a:srgbClr>
            </a:outerShdw>
          </a:effectLst>
        </p:spPr>
        <p:txBody>
          <a:bodyPr anchorCtr="0" anchor="ctr" bIns="91425" lIns="91425" spcFirstLastPara="1" rIns="91425" wrap="square" tIns="91425">
            <a:normAutofit/>
          </a:bodyPr>
          <a:lstStyle/>
          <a:p>
            <a:pPr indent="0" lvl="0" marL="0" rtl="0" algn="ctr">
              <a:spcBef>
                <a:spcPts val="0"/>
              </a:spcBef>
              <a:spcAft>
                <a:spcPts val="0"/>
              </a:spcAft>
              <a:buNone/>
            </a:pPr>
            <a:r>
              <a:rPr b="1" lang="en" sz="3500">
                <a:solidFill>
                  <a:srgbClr val="FFFFFF"/>
                </a:solidFill>
              </a:rPr>
              <a:t>A Way Forward</a:t>
            </a:r>
            <a:endParaRPr b="1" sz="3500">
              <a:solidFill>
                <a:srgbClr val="FFFFFF"/>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94" name="Shape 294"/>
        <p:cNvGrpSpPr/>
        <p:nvPr/>
      </p:nvGrpSpPr>
      <p:grpSpPr>
        <a:xfrm>
          <a:off x="0" y="0"/>
          <a:ext cx="0" cy="0"/>
          <a:chOff x="0" y="0"/>
          <a:chExt cx="0" cy="0"/>
        </a:xfrm>
      </p:grpSpPr>
      <p:sp>
        <p:nvSpPr>
          <p:cNvPr id="295" name="Google Shape;295;p46"/>
          <p:cNvSpPr txBox="1"/>
          <p:nvPr>
            <p:ph type="title"/>
          </p:nvPr>
        </p:nvSpPr>
        <p:spPr>
          <a:xfrm>
            <a:off x="276275" y="-5436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00000"/>
                </a:solidFill>
              </a:rPr>
              <a:t>A Way Forward - Student Ready (Institutional) </a:t>
            </a:r>
            <a:endParaRPr b="1" sz="2300">
              <a:solidFill>
                <a:srgbClr val="000000"/>
              </a:solidFill>
            </a:endParaRPr>
          </a:p>
        </p:txBody>
      </p:sp>
      <p:graphicFrame>
        <p:nvGraphicFramePr>
          <p:cNvPr id="296" name="Google Shape;296;p46"/>
          <p:cNvGraphicFramePr/>
          <p:nvPr/>
        </p:nvGraphicFramePr>
        <p:xfrm>
          <a:off x="125875" y="432385"/>
          <a:ext cx="3000000" cy="3000000"/>
        </p:xfrm>
        <a:graphic>
          <a:graphicData uri="http://schemas.openxmlformats.org/drawingml/2006/table">
            <a:tbl>
              <a:tblPr>
                <a:noFill/>
                <a:tableStyleId>{2ED5BE60-1D33-4E43-8079-D5323C86AD42}</a:tableStyleId>
              </a:tblPr>
              <a:tblGrid>
                <a:gridCol w="7562075"/>
                <a:gridCol w="459325"/>
                <a:gridCol w="775475"/>
              </a:tblGrid>
              <a:tr h="421450">
                <a:tc>
                  <a:txBody>
                    <a:bodyPr/>
                    <a:lstStyle/>
                    <a:p>
                      <a:pPr indent="0" lvl="0" marL="0" rtl="0" algn="ctr">
                        <a:spcBef>
                          <a:spcPts val="0"/>
                        </a:spcBef>
                        <a:spcAft>
                          <a:spcPts val="0"/>
                        </a:spcAft>
                        <a:buNone/>
                      </a:pPr>
                      <a:r>
                        <a:rPr b="1" lang="en" sz="1300">
                          <a:latin typeface="Helvetica Neue"/>
                          <a:ea typeface="Helvetica Neue"/>
                          <a:cs typeface="Helvetica Neue"/>
                          <a:sym typeface="Helvetica Neue"/>
                        </a:rPr>
                        <a:t>Recommendation</a:t>
                      </a:r>
                      <a:endParaRPr b="1" sz="13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100">
                          <a:latin typeface="Helvetica Neue"/>
                          <a:ea typeface="Helvetica Neue"/>
                          <a:cs typeface="Helvetica Neue"/>
                          <a:sym typeface="Helvetica Neue"/>
                        </a:rPr>
                        <a:t>SP</a:t>
                      </a:r>
                      <a:r>
                        <a:rPr b="1" lang="en" sz="1100">
                          <a:latin typeface="Helvetica Neue"/>
                          <a:ea typeface="Helvetica Neue"/>
                          <a:cs typeface="Helvetica Neue"/>
                          <a:sym typeface="Helvetica Neue"/>
                        </a:rPr>
                        <a:t> Goal</a:t>
                      </a:r>
                      <a:endParaRPr b="1" sz="11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100">
                          <a:latin typeface="Helvetica Neue"/>
                          <a:ea typeface="Helvetica Neue"/>
                          <a:cs typeface="Helvetica Neue"/>
                          <a:sym typeface="Helvetica Neue"/>
                        </a:rPr>
                        <a:t>Strategic Body</a:t>
                      </a:r>
                      <a:endParaRPr b="1" sz="11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r>
              <a:tr h="925450">
                <a:tc>
                  <a:txBody>
                    <a:bodyPr/>
                    <a:lstStyle/>
                    <a:p>
                      <a:pPr indent="0" lvl="0" marL="0" rtl="0" algn="l">
                        <a:lnSpc>
                          <a:spcPct val="100000"/>
                        </a:lnSpc>
                        <a:spcBef>
                          <a:spcPts val="0"/>
                        </a:spcBef>
                        <a:spcAft>
                          <a:spcPts val="0"/>
                        </a:spcAft>
                        <a:buNone/>
                      </a:pPr>
                      <a:r>
                        <a:rPr lang="en" sz="1100"/>
                        <a:t>Host collaboration “cafe” opportunities with across the college to bridge information and communication gaps between instruction, student services, and administrative services. These cafes can be structures to highlight a specific office, program, or function and educate the broader ARC community to become more aware the work colleagues outside of one’s immediate area are doing to support students.</a:t>
                      </a:r>
                      <a:endParaRPr sz="1100"/>
                    </a:p>
                    <a:p>
                      <a:pPr indent="0" lvl="0" marL="0" rtl="0" algn="l">
                        <a:lnSpc>
                          <a:spcPct val="100000"/>
                        </a:lnSpc>
                        <a:spcBef>
                          <a:spcPts val="0"/>
                        </a:spcBef>
                        <a:spcAft>
                          <a:spcPts val="0"/>
                        </a:spcAft>
                        <a:buNone/>
                      </a:pPr>
                      <a:r>
                        <a:t/>
                      </a:r>
                      <a:endParaRPr sz="11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a:t>1-4</a:t>
                      </a:r>
                      <a:endParaRPr/>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0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25450">
                <a:tc>
                  <a:txBody>
                    <a:bodyPr/>
                    <a:lstStyle/>
                    <a:p>
                      <a:pPr indent="0" lvl="0" marL="0" rtl="0" algn="l">
                        <a:lnSpc>
                          <a:spcPct val="100000"/>
                        </a:lnSpc>
                        <a:spcBef>
                          <a:spcPts val="0"/>
                        </a:spcBef>
                        <a:spcAft>
                          <a:spcPts val="0"/>
                        </a:spcAft>
                        <a:buNone/>
                      </a:pPr>
                      <a:r>
                        <a:rPr lang="en" sz="1100"/>
                        <a:t>Ensure that all campus constituents are able to participate in professional development activities, especially those that are focused on equity, announcing campus wide initiatives, and equity advancing practices.  Identify ways in which Flex Day schedules can be more inclusive of stakeholder groups across campus, both in content shared and presenters of key information.</a:t>
                      </a:r>
                      <a:endParaRPr sz="1100"/>
                    </a:p>
                    <a:p>
                      <a:pPr indent="0" lvl="0" marL="0" rtl="0" algn="l">
                        <a:lnSpc>
                          <a:spcPct val="100000"/>
                        </a:lnSpc>
                        <a:spcBef>
                          <a:spcPts val="0"/>
                        </a:spcBef>
                        <a:spcAft>
                          <a:spcPts val="0"/>
                        </a:spcAft>
                        <a:buNone/>
                      </a:pPr>
                      <a:r>
                        <a:t/>
                      </a:r>
                      <a:endParaRPr sz="11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a:t>1,3</a:t>
                      </a:r>
                      <a:endParaRPr/>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0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36500">
                <a:tc>
                  <a:txBody>
                    <a:bodyPr/>
                    <a:lstStyle/>
                    <a:p>
                      <a:pPr indent="0" lvl="0" marL="0" rtl="0" algn="l">
                        <a:lnSpc>
                          <a:spcPct val="100000"/>
                        </a:lnSpc>
                        <a:spcBef>
                          <a:spcPts val="1200"/>
                        </a:spcBef>
                        <a:spcAft>
                          <a:spcPts val="1200"/>
                        </a:spcAft>
                        <a:buNone/>
                      </a:pPr>
                      <a:r>
                        <a:rPr lang="en" sz="1100"/>
                        <a:t>Modernize administrative systems and procedures to balance compliance with flexibility, ensuring that equity and student success work can be implemented efficiently and without placing financial or administrative burden on students or employees. (i.e. </a:t>
                      </a:r>
                      <a:r>
                        <a:rPr lang="en" sz="1100">
                          <a:latin typeface="Helvetica Neue"/>
                          <a:ea typeface="Helvetica Neue"/>
                          <a:cs typeface="Helvetica Neue"/>
                          <a:sym typeface="Helvetica Neue"/>
                        </a:rPr>
                        <a:t>Create pro-card for Student Life and Activities Office and the UNITE Center to remove burden of incurring personal financial burden.)</a:t>
                      </a:r>
                      <a:endParaRPr sz="11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a:t>1-4</a:t>
                      </a:r>
                      <a:endParaRPr/>
                    </a:p>
                    <a:p>
                      <a:pPr indent="0" lvl="0" marL="0" rtl="0" algn="ctr">
                        <a:spcBef>
                          <a:spcPts val="0"/>
                        </a:spcBef>
                        <a:spcAft>
                          <a:spcPts val="0"/>
                        </a:spcAft>
                        <a:buNone/>
                      </a:pPr>
                      <a:r>
                        <a:t/>
                      </a:r>
                      <a:endParaRPr/>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0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51075">
                <a:tc>
                  <a:txBody>
                    <a:bodyPr/>
                    <a:lstStyle/>
                    <a:p>
                      <a:pPr indent="0" lvl="0" marL="0" marR="381000" rtl="0" algn="l">
                        <a:lnSpc>
                          <a:spcPct val="115000"/>
                        </a:lnSpc>
                        <a:spcBef>
                          <a:spcPts val="1200"/>
                        </a:spcBef>
                        <a:spcAft>
                          <a:spcPts val="1200"/>
                        </a:spcAft>
                        <a:buNone/>
                      </a:pPr>
                      <a:r>
                        <a:rPr lang="en" sz="1100"/>
                        <a:t>Develop programming that increases campus-wide understanding of institutional plans, including how they are coordinated, implemented, and tracked, using the equity ecosystem to support awareness and meaningful engagement.</a:t>
                      </a:r>
                      <a:endParaRPr sz="1100">
                        <a:latin typeface="Helvetica Neue"/>
                        <a:ea typeface="Helvetica Neue"/>
                        <a:cs typeface="Helvetica Neue"/>
                        <a:sym typeface="Helvetica Neue"/>
                      </a:endParaRPr>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a:t>1,4</a:t>
                      </a:r>
                      <a:endParaRPr/>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0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cxnSp>
        <p:nvCxnSpPr>
          <p:cNvPr id="297" name="Google Shape;297;p46"/>
          <p:cNvCxnSpPr/>
          <p:nvPr/>
        </p:nvCxnSpPr>
        <p:spPr>
          <a:xfrm flipH="1" rot="10800000">
            <a:off x="9350" y="440425"/>
            <a:ext cx="9092700" cy="720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01" name="Shape 301"/>
        <p:cNvGrpSpPr/>
        <p:nvPr/>
      </p:nvGrpSpPr>
      <p:grpSpPr>
        <a:xfrm>
          <a:off x="0" y="0"/>
          <a:ext cx="0" cy="0"/>
          <a:chOff x="0" y="0"/>
          <a:chExt cx="0" cy="0"/>
        </a:xfrm>
      </p:grpSpPr>
      <p:sp>
        <p:nvSpPr>
          <p:cNvPr id="302" name="Google Shape;302;p47"/>
          <p:cNvSpPr txBox="1"/>
          <p:nvPr>
            <p:ph type="title"/>
          </p:nvPr>
        </p:nvSpPr>
        <p:spPr>
          <a:xfrm>
            <a:off x="276275" y="-5436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00000"/>
                </a:solidFill>
              </a:rPr>
              <a:t>A Way Forward - Student Ready (Institutional) </a:t>
            </a:r>
            <a:endParaRPr b="1" sz="2300">
              <a:solidFill>
                <a:srgbClr val="000000"/>
              </a:solidFill>
            </a:endParaRPr>
          </a:p>
        </p:txBody>
      </p:sp>
      <p:graphicFrame>
        <p:nvGraphicFramePr>
          <p:cNvPr id="303" name="Google Shape;303;p47"/>
          <p:cNvGraphicFramePr/>
          <p:nvPr/>
        </p:nvGraphicFramePr>
        <p:xfrm>
          <a:off x="125875" y="432385"/>
          <a:ext cx="3000000" cy="3000000"/>
        </p:xfrm>
        <a:graphic>
          <a:graphicData uri="http://schemas.openxmlformats.org/drawingml/2006/table">
            <a:tbl>
              <a:tblPr>
                <a:noFill/>
                <a:tableStyleId>{2ED5BE60-1D33-4E43-8079-D5323C86AD42}</a:tableStyleId>
              </a:tblPr>
              <a:tblGrid>
                <a:gridCol w="7644150"/>
                <a:gridCol w="464300"/>
                <a:gridCol w="783900"/>
              </a:tblGrid>
              <a:tr h="425500">
                <a:tc>
                  <a:txBody>
                    <a:bodyPr/>
                    <a:lstStyle/>
                    <a:p>
                      <a:pPr indent="0" lvl="0" marL="0" rtl="0" algn="ctr">
                        <a:spcBef>
                          <a:spcPts val="0"/>
                        </a:spcBef>
                        <a:spcAft>
                          <a:spcPts val="0"/>
                        </a:spcAft>
                        <a:buNone/>
                      </a:pPr>
                      <a:r>
                        <a:rPr b="1" lang="en" sz="1100">
                          <a:latin typeface="Helvetica Neue"/>
                          <a:ea typeface="Helvetica Neue"/>
                          <a:cs typeface="Helvetica Neue"/>
                          <a:sym typeface="Helvetica Neue"/>
                        </a:rPr>
                        <a:t>Recommendation</a:t>
                      </a:r>
                      <a:endParaRPr b="1" sz="11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100">
                          <a:latin typeface="Helvetica Neue"/>
                          <a:ea typeface="Helvetica Neue"/>
                          <a:cs typeface="Helvetica Neue"/>
                          <a:sym typeface="Helvetica Neue"/>
                        </a:rPr>
                        <a:t>SP Goal</a:t>
                      </a:r>
                      <a:endParaRPr b="1" sz="11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100">
                          <a:latin typeface="Helvetica Neue"/>
                          <a:ea typeface="Helvetica Neue"/>
                          <a:cs typeface="Helvetica Neue"/>
                          <a:sym typeface="Helvetica Neue"/>
                        </a:rPr>
                        <a:t>Strategic Body</a:t>
                      </a:r>
                      <a:endParaRPr b="1" sz="11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r>
              <a:tr h="799250">
                <a:tc>
                  <a:txBody>
                    <a:bodyPr/>
                    <a:lstStyle/>
                    <a:p>
                      <a:pPr indent="0" lvl="0" marL="0" rtl="0" algn="l">
                        <a:lnSpc>
                          <a:spcPct val="100000"/>
                        </a:lnSpc>
                        <a:spcBef>
                          <a:spcPts val="1200"/>
                        </a:spcBef>
                        <a:spcAft>
                          <a:spcPts val="1200"/>
                        </a:spcAft>
                        <a:buNone/>
                      </a:pPr>
                      <a:r>
                        <a:rPr lang="en" sz="1200"/>
                        <a:t>Improve existing hiring committee processes and create new ones that provide clarity and support for applicants. Committee participants should receive clear instructions for participating in an equitable search process including: providing consistent welcome remarks, accommodating applicants and committee members with disabilities, and incorporating gudielines for rating responses to interview questions.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99250">
                <a:tc>
                  <a:txBody>
                    <a:bodyPr/>
                    <a:lstStyle/>
                    <a:p>
                      <a:pPr indent="0" lvl="0" marL="0" rtl="0" algn="l">
                        <a:spcBef>
                          <a:spcPts val="1200"/>
                        </a:spcBef>
                        <a:spcAft>
                          <a:spcPts val="0"/>
                        </a:spcAft>
                        <a:buNone/>
                      </a:pPr>
                      <a:r>
                        <a:rPr lang="en" sz="1200"/>
                        <a:t>Communicate regular updates on coordination and tracking of institutional plans college-wide.</a:t>
                      </a:r>
                      <a:endParaRPr sz="1200">
                        <a:latin typeface="Helvetica Neue"/>
                        <a:ea typeface="Helvetica Neue"/>
                        <a:cs typeface="Helvetica Neue"/>
                        <a:sym typeface="Helvetica Neue"/>
                      </a:endParaRPr>
                    </a:p>
                    <a:p>
                      <a:pPr indent="0" lvl="0" marL="0" rtl="0" algn="l">
                        <a:spcBef>
                          <a:spcPts val="1200"/>
                        </a:spcBef>
                        <a:spcAft>
                          <a:spcPts val="0"/>
                        </a:spcAft>
                        <a:buNone/>
                      </a:pPr>
                      <a:r>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99250">
                <a:tc>
                  <a:txBody>
                    <a:bodyPr/>
                    <a:lstStyle/>
                    <a:p>
                      <a:pPr indent="0" lvl="0" marL="0" rtl="0" algn="l">
                        <a:spcBef>
                          <a:spcPts val="0"/>
                        </a:spcBef>
                        <a:spcAft>
                          <a:spcPts val="0"/>
                        </a:spcAft>
                        <a:buNone/>
                      </a:pPr>
                      <a:r>
                        <a:rPr lang="en" sz="1200"/>
                        <a:t>J</a:t>
                      </a:r>
                      <a:r>
                        <a:rPr lang="en" sz="1200"/>
                        <a:t>ob descriptions should be updated to specify the ARC's student demographics, priorities for closing equity gaps, and the expectation that new employees apply their skills, knowledge, and experiences to support these goals.</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99250">
                <a:tc>
                  <a:txBody>
                    <a:bodyPr/>
                    <a:lstStyle/>
                    <a:p>
                      <a:pPr indent="0" lvl="0" marL="0" rtl="0" algn="l">
                        <a:spcBef>
                          <a:spcPts val="1200"/>
                        </a:spcBef>
                        <a:spcAft>
                          <a:spcPts val="1200"/>
                        </a:spcAft>
                        <a:buNone/>
                      </a:pPr>
                      <a:r>
                        <a:rPr lang="en" sz="1200"/>
                        <a:t>Develop more “third spaces” hybrid community spaces (physical lounges + online communities) and invest in virtual engagement tools to bridge on-campus and online students.</a:t>
                      </a:r>
                      <a:endParaRPr sz="1200">
                        <a:latin typeface="Helvetica Neue"/>
                        <a:ea typeface="Helvetica Neue"/>
                        <a:cs typeface="Helvetica Neue"/>
                        <a:sym typeface="Helvetica Neue"/>
                      </a:endParaRPr>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cxnSp>
        <p:nvCxnSpPr>
          <p:cNvPr id="304" name="Google Shape;304;p47"/>
          <p:cNvCxnSpPr/>
          <p:nvPr/>
        </p:nvCxnSpPr>
        <p:spPr>
          <a:xfrm flipH="1" rot="10800000">
            <a:off x="9350" y="440425"/>
            <a:ext cx="9092700" cy="720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08" name="Shape 308"/>
        <p:cNvGrpSpPr/>
        <p:nvPr/>
      </p:nvGrpSpPr>
      <p:grpSpPr>
        <a:xfrm>
          <a:off x="0" y="0"/>
          <a:ext cx="0" cy="0"/>
          <a:chOff x="0" y="0"/>
          <a:chExt cx="0" cy="0"/>
        </a:xfrm>
      </p:grpSpPr>
      <p:sp>
        <p:nvSpPr>
          <p:cNvPr id="309" name="Google Shape;309;p48"/>
          <p:cNvSpPr txBox="1"/>
          <p:nvPr>
            <p:ph type="title"/>
          </p:nvPr>
        </p:nvSpPr>
        <p:spPr>
          <a:xfrm>
            <a:off x="235500" y="-4113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A0A0A"/>
                </a:solidFill>
              </a:rPr>
              <a:t>A Way Forward - Equity Minded (Individual) </a:t>
            </a:r>
            <a:endParaRPr b="1" sz="2300">
              <a:solidFill>
                <a:srgbClr val="0A0A0A"/>
              </a:solidFill>
            </a:endParaRPr>
          </a:p>
        </p:txBody>
      </p:sp>
      <p:graphicFrame>
        <p:nvGraphicFramePr>
          <p:cNvPr id="310" name="Google Shape;310;p48"/>
          <p:cNvGraphicFramePr/>
          <p:nvPr/>
        </p:nvGraphicFramePr>
        <p:xfrm>
          <a:off x="202475" y="408125"/>
          <a:ext cx="3000000" cy="3000000"/>
        </p:xfrm>
        <a:graphic>
          <a:graphicData uri="http://schemas.openxmlformats.org/drawingml/2006/table">
            <a:tbl>
              <a:tblPr>
                <a:noFill/>
                <a:tableStyleId>{2ED5BE60-1D33-4E43-8079-D5323C86AD42}</a:tableStyleId>
              </a:tblPr>
              <a:tblGrid>
                <a:gridCol w="7263850"/>
                <a:gridCol w="463900"/>
                <a:gridCol w="915750"/>
              </a:tblGrid>
              <a:tr h="469125">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Recommendation</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SP Goal</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Strategic Body</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r>
              <a:tr h="877200">
                <a:tc>
                  <a:txBody>
                    <a:bodyPr/>
                    <a:lstStyle/>
                    <a:p>
                      <a:pPr indent="0" lvl="0" marL="0" rtl="0" algn="l">
                        <a:lnSpc>
                          <a:spcPct val="100000"/>
                        </a:lnSpc>
                        <a:spcBef>
                          <a:spcPts val="0"/>
                        </a:spcBef>
                        <a:spcAft>
                          <a:spcPts val="0"/>
                        </a:spcAft>
                        <a:buNone/>
                      </a:pPr>
                      <a:r>
                        <a:rPr lang="en" sz="1200"/>
                        <a:t>Establish a college-wide cohorted learning experience focused on supporting </a:t>
                      </a:r>
                      <a:r>
                        <a:rPr lang="en" sz="1200"/>
                        <a:t>disproportionately</a:t>
                      </a:r>
                      <a:r>
                        <a:rPr lang="en" sz="1200"/>
                        <a:t> impacted students. The program </a:t>
                      </a:r>
                      <a:r>
                        <a:rPr lang="en" sz="1200"/>
                        <a:t>should</a:t>
                      </a:r>
                      <a:r>
                        <a:rPr lang="en" sz="1200"/>
                        <a:t> feature subject matter experts who support a </a:t>
                      </a:r>
                      <a:r>
                        <a:rPr lang="en" sz="1200"/>
                        <a:t>cross section of campus </a:t>
                      </a:r>
                      <a:r>
                        <a:rPr lang="en" sz="1200"/>
                        <a:t>in the practical application of equity, incorporating self </a:t>
                      </a:r>
                      <a:r>
                        <a:rPr lang="en" sz="1200"/>
                        <a:t>reflection</a:t>
                      </a:r>
                      <a:r>
                        <a:rPr lang="en" sz="1200"/>
                        <a:t> of individual practices, scenario based problem solving, and collaboration with colleagues.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1,3</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97475">
                <a:tc>
                  <a:txBody>
                    <a:bodyPr/>
                    <a:lstStyle/>
                    <a:p>
                      <a:pPr indent="0" lvl="0" marL="0" rtl="0" algn="l">
                        <a:spcBef>
                          <a:spcPts val="1200"/>
                        </a:spcBef>
                        <a:spcAft>
                          <a:spcPts val="1200"/>
                        </a:spcAft>
                        <a:buNone/>
                      </a:pPr>
                      <a:r>
                        <a:rPr lang="en" sz="1200"/>
                        <a:t>Implement a college-wide requirement to participate Disability Justice training and fundamental practices in order to create a culture and climate inclusive to people with Disabilities. This topic should also be included in the cohorted learning program recommendation.</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1,3</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97475">
                <a:tc>
                  <a:txBody>
                    <a:bodyPr/>
                    <a:lstStyle/>
                    <a:p>
                      <a:pPr indent="0" lvl="0" marL="0" rtl="0" algn="l">
                        <a:lnSpc>
                          <a:spcPct val="100000"/>
                        </a:lnSpc>
                        <a:spcBef>
                          <a:spcPts val="1200"/>
                        </a:spcBef>
                        <a:spcAft>
                          <a:spcPts val="1200"/>
                        </a:spcAft>
                        <a:buNone/>
                      </a:pPr>
                      <a:r>
                        <a:rPr lang="en" sz="1200"/>
                        <a:t>Provide space and support for leadership to regularly engage in deep equity and student success professional learning and development so managers understand how to leverage their locus of control.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a:t>
                      </a:r>
                      <a:endParaRPr sz="1200"/>
                    </a:p>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797475">
                <a:tc>
                  <a:txBody>
                    <a:bodyPr/>
                    <a:lstStyle/>
                    <a:p>
                      <a:pPr indent="0" lvl="0" marL="0" rtl="0" algn="l">
                        <a:lnSpc>
                          <a:spcPct val="100000"/>
                        </a:lnSpc>
                        <a:spcBef>
                          <a:spcPts val="1200"/>
                        </a:spcBef>
                        <a:spcAft>
                          <a:spcPts val="1200"/>
                        </a:spcAft>
                        <a:buNone/>
                      </a:pPr>
                      <a:r>
                        <a:rPr lang="en" sz="1200"/>
                        <a:t>Develop campus wide leadership training (modules/workshops) for students leaders &amp; student employees, so they are prepared to create a welcoming environment for their peers.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1,3</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cxnSp>
        <p:nvCxnSpPr>
          <p:cNvPr id="311" name="Google Shape;311;p48"/>
          <p:cNvCxnSpPr/>
          <p:nvPr/>
        </p:nvCxnSpPr>
        <p:spPr>
          <a:xfrm flipH="1" rot="10800000">
            <a:off x="9350" y="417565"/>
            <a:ext cx="9092700" cy="720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15" name="Shape 315"/>
        <p:cNvGrpSpPr/>
        <p:nvPr/>
      </p:nvGrpSpPr>
      <p:grpSpPr>
        <a:xfrm>
          <a:off x="0" y="0"/>
          <a:ext cx="0" cy="0"/>
          <a:chOff x="0" y="0"/>
          <a:chExt cx="0" cy="0"/>
        </a:xfrm>
      </p:grpSpPr>
      <p:sp>
        <p:nvSpPr>
          <p:cNvPr id="316" name="Google Shape;316;p49"/>
          <p:cNvSpPr txBox="1"/>
          <p:nvPr>
            <p:ph type="title"/>
          </p:nvPr>
        </p:nvSpPr>
        <p:spPr>
          <a:xfrm>
            <a:off x="235500" y="-41135"/>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A0A0A"/>
                </a:solidFill>
              </a:rPr>
              <a:t>A Way Forward - Equity Minded (Individual) </a:t>
            </a:r>
            <a:endParaRPr b="1" sz="2300">
              <a:solidFill>
                <a:srgbClr val="0A0A0A"/>
              </a:solidFill>
            </a:endParaRPr>
          </a:p>
        </p:txBody>
      </p:sp>
      <p:graphicFrame>
        <p:nvGraphicFramePr>
          <p:cNvPr id="317" name="Google Shape;317;p49"/>
          <p:cNvGraphicFramePr/>
          <p:nvPr/>
        </p:nvGraphicFramePr>
        <p:xfrm>
          <a:off x="202475" y="408125"/>
          <a:ext cx="3000000" cy="3000000"/>
        </p:xfrm>
        <a:graphic>
          <a:graphicData uri="http://schemas.openxmlformats.org/drawingml/2006/table">
            <a:tbl>
              <a:tblPr>
                <a:noFill/>
                <a:tableStyleId>{2ED5BE60-1D33-4E43-8079-D5323C86AD42}</a:tableStyleId>
              </a:tblPr>
              <a:tblGrid>
                <a:gridCol w="7263850"/>
                <a:gridCol w="463900"/>
                <a:gridCol w="915750"/>
              </a:tblGrid>
              <a:tr h="469125">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Recommendation</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SP Goal</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Strategic Body</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r>
              <a:tr h="877200">
                <a:tc>
                  <a:txBody>
                    <a:bodyPr/>
                    <a:lstStyle/>
                    <a:p>
                      <a:pPr indent="0" lvl="0" marL="0" rtl="0" algn="l">
                        <a:lnSpc>
                          <a:spcPct val="100000"/>
                        </a:lnSpc>
                        <a:spcBef>
                          <a:spcPts val="1200"/>
                        </a:spcBef>
                        <a:spcAft>
                          <a:spcPts val="1200"/>
                        </a:spcAft>
                        <a:buNone/>
                      </a:pPr>
                      <a:r>
                        <a:rPr lang="en" sz="1200"/>
                        <a:t>Develop an onboarding process for new administrators that dedicates significant time to developing positive relationships with key stakeholders, learning the administrative support structure, departmental priorities and functions, and effective communication practices.</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935175">
                <a:tc>
                  <a:txBody>
                    <a:bodyPr/>
                    <a:lstStyle/>
                    <a:p>
                      <a:pPr indent="0" lvl="0" marL="0" rtl="0" algn="l">
                        <a:lnSpc>
                          <a:spcPct val="100000"/>
                        </a:lnSpc>
                        <a:spcBef>
                          <a:spcPts val="1200"/>
                        </a:spcBef>
                        <a:spcAft>
                          <a:spcPts val="1200"/>
                        </a:spcAft>
                        <a:buNone/>
                      </a:pPr>
                      <a:r>
                        <a:rPr lang="en" sz="1200"/>
                        <a:t>Integrate concepts and historical context from Institutional Equity Plan into college communications. Examples: campus updates, professional development materials and outreach, etc.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cxnSp>
        <p:nvCxnSpPr>
          <p:cNvPr id="318" name="Google Shape;318;p49"/>
          <p:cNvCxnSpPr/>
          <p:nvPr/>
        </p:nvCxnSpPr>
        <p:spPr>
          <a:xfrm flipH="1" rot="10800000">
            <a:off x="9350" y="417565"/>
            <a:ext cx="9092700" cy="720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22" name="Shape 322"/>
        <p:cNvGrpSpPr/>
        <p:nvPr/>
      </p:nvGrpSpPr>
      <p:grpSpPr>
        <a:xfrm>
          <a:off x="0" y="0"/>
          <a:ext cx="0" cy="0"/>
          <a:chOff x="0" y="0"/>
          <a:chExt cx="0" cy="0"/>
        </a:xfrm>
      </p:grpSpPr>
      <p:sp>
        <p:nvSpPr>
          <p:cNvPr id="323" name="Google Shape;323;p50"/>
          <p:cNvSpPr txBox="1"/>
          <p:nvPr>
            <p:ph type="title"/>
          </p:nvPr>
        </p:nvSpPr>
        <p:spPr>
          <a:xfrm>
            <a:off x="277200" y="3905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A0A0A"/>
                </a:solidFill>
              </a:rPr>
              <a:t>A Way Forward - Transformative (Service) </a:t>
            </a:r>
            <a:endParaRPr b="1" sz="2300">
              <a:solidFill>
                <a:srgbClr val="0A0A0A"/>
              </a:solidFill>
            </a:endParaRPr>
          </a:p>
        </p:txBody>
      </p:sp>
      <p:graphicFrame>
        <p:nvGraphicFramePr>
          <p:cNvPr id="324" name="Google Shape;324;p50"/>
          <p:cNvGraphicFramePr/>
          <p:nvPr/>
        </p:nvGraphicFramePr>
        <p:xfrm>
          <a:off x="239088" y="576567"/>
          <a:ext cx="3000000" cy="3000000"/>
        </p:xfrm>
        <a:graphic>
          <a:graphicData uri="http://schemas.openxmlformats.org/drawingml/2006/table">
            <a:tbl>
              <a:tblPr>
                <a:noFill/>
                <a:tableStyleId>{2ED5BE60-1D33-4E43-8079-D5323C86AD42}</a:tableStyleId>
              </a:tblPr>
              <a:tblGrid>
                <a:gridCol w="7480225"/>
                <a:gridCol w="493050"/>
                <a:gridCol w="808175"/>
              </a:tblGrid>
              <a:tr h="445950">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Recommendation</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SP Goal</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Strategic Body</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r>
              <a:tr h="463325">
                <a:tc>
                  <a:txBody>
                    <a:bodyPr/>
                    <a:lstStyle/>
                    <a:p>
                      <a:pPr indent="0" lvl="0" marL="0" rtl="0" algn="l">
                        <a:lnSpc>
                          <a:spcPct val="115000"/>
                        </a:lnSpc>
                        <a:spcBef>
                          <a:spcPts val="0"/>
                        </a:spcBef>
                        <a:spcAft>
                          <a:spcPts val="0"/>
                        </a:spcAft>
                        <a:buNone/>
                      </a:pPr>
                      <a:r>
                        <a:rPr lang="en" sz="1200"/>
                        <a:t>Integrate break-out sessions at convocation to discuss how individuals, in their work group, demonstrate a particular strategy or action that supports equity or student success. </a:t>
                      </a:r>
                      <a:endParaRPr sz="1200"/>
                    </a:p>
                    <a:p>
                      <a:pPr indent="0" lvl="0" marL="0" rtl="0" algn="l">
                        <a:lnSpc>
                          <a:spcPct val="115000"/>
                        </a:lnSpc>
                        <a:spcBef>
                          <a:spcPts val="0"/>
                        </a:spcBef>
                        <a:spcAft>
                          <a:spcPts val="0"/>
                        </a:spcAft>
                        <a:buNone/>
                      </a:pPr>
                      <a:r>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100"/>
                        <a:t>1-4</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463325">
                <a:tc>
                  <a:txBody>
                    <a:bodyPr/>
                    <a:lstStyle/>
                    <a:p>
                      <a:pPr indent="0" lvl="0" marL="0" rtl="0" algn="l">
                        <a:lnSpc>
                          <a:spcPct val="115000"/>
                        </a:lnSpc>
                        <a:spcBef>
                          <a:spcPts val="0"/>
                        </a:spcBef>
                        <a:spcAft>
                          <a:spcPts val="0"/>
                        </a:spcAft>
                        <a:buNone/>
                      </a:pPr>
                      <a:r>
                        <a:rPr lang="en" sz="1200"/>
                        <a:t>Increase visibility of the UNITE center to increase engagement from disportionately impacted communities and intentionally promote the center as a space that enriches all students’ learning experience.  </a:t>
                      </a:r>
                      <a:endParaRPr sz="1200"/>
                    </a:p>
                    <a:p>
                      <a:pPr indent="0" lvl="0" marL="0" rtl="0" algn="l">
                        <a:lnSpc>
                          <a:spcPct val="115000"/>
                        </a:lnSpc>
                        <a:spcBef>
                          <a:spcPts val="0"/>
                        </a:spcBef>
                        <a:spcAft>
                          <a:spcPts val="0"/>
                        </a:spcAft>
                        <a:buNone/>
                      </a:pPr>
                      <a:r>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1-3</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rgbClr val="000000"/>
                      </a:solidFill>
                      <a:prstDash val="solid"/>
                      <a:round/>
                      <a:headEnd len="sm" w="sm" type="none"/>
                      <a:tailEnd len="sm" w="sm" type="none"/>
                    </a:lnT>
                  </a:tcPr>
                </a:tc>
              </a:tr>
              <a:tr h="463325">
                <a:tc>
                  <a:txBody>
                    <a:bodyPr/>
                    <a:lstStyle/>
                    <a:p>
                      <a:pPr indent="0" lvl="0" marL="0" rtl="0" algn="l">
                        <a:lnSpc>
                          <a:spcPct val="115000"/>
                        </a:lnSpc>
                        <a:spcBef>
                          <a:spcPts val="0"/>
                        </a:spcBef>
                        <a:spcAft>
                          <a:spcPts val="0"/>
                        </a:spcAft>
                        <a:buNone/>
                      </a:pPr>
                      <a:r>
                        <a:rPr lang="en" sz="1200"/>
                        <a:t>Identify structural and operational improvements to ensure all students are receiving communication about support services and receiving timely responses.</a:t>
                      </a:r>
                      <a:endParaRPr sz="1200"/>
                    </a:p>
                    <a:p>
                      <a:pPr indent="0" lvl="0" marL="0" rtl="0" algn="l">
                        <a:lnSpc>
                          <a:spcPct val="115000"/>
                        </a:lnSpc>
                        <a:spcBef>
                          <a:spcPts val="0"/>
                        </a:spcBef>
                        <a:spcAft>
                          <a:spcPts val="0"/>
                        </a:spcAft>
                        <a:buNone/>
                      </a:pPr>
                      <a:r>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1-3</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r h="862950">
                <a:tc>
                  <a:txBody>
                    <a:bodyPr/>
                    <a:lstStyle/>
                    <a:p>
                      <a:pPr indent="0" lvl="0" marL="0" rtl="0" algn="l">
                        <a:spcBef>
                          <a:spcPts val="1200"/>
                        </a:spcBef>
                        <a:spcAft>
                          <a:spcPts val="1200"/>
                        </a:spcAft>
                        <a:buNone/>
                      </a:pPr>
                      <a:r>
                        <a:rPr lang="en" sz="1200"/>
                        <a:t>Establish a process for employees to launch community of practice allyship spaces where those who do not identify within a marginalized group are educating themselves and others to address the salient issues affecting campus climate.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1-3</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r h="463325">
                <a:tc>
                  <a:txBody>
                    <a:bodyPr/>
                    <a:lstStyle/>
                    <a:p>
                      <a:pPr indent="0" lvl="0" marL="0" rtl="0" algn="l">
                        <a:lnSpc>
                          <a:spcPct val="115000"/>
                        </a:lnSpc>
                        <a:spcBef>
                          <a:spcPts val="0"/>
                        </a:spcBef>
                        <a:spcAft>
                          <a:spcPts val="0"/>
                        </a:spcAft>
                        <a:buNone/>
                      </a:pPr>
                      <a:r>
                        <a:rPr lang="en" sz="1200"/>
                        <a:t>Utilize time within Department/Division meetings to facilitate dialogue with staff, faculty, and administrators for sharing best practices and how to implement culturally sustaining practices within their work.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lang="en" sz="1200"/>
                        <a:t>1-4</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2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bl>
          </a:graphicData>
        </a:graphic>
      </p:graphicFrame>
      <p:cxnSp>
        <p:nvCxnSpPr>
          <p:cNvPr id="325" name="Google Shape;325;p50"/>
          <p:cNvCxnSpPr/>
          <p:nvPr/>
        </p:nvCxnSpPr>
        <p:spPr>
          <a:xfrm flipH="1" rot="10800000">
            <a:off x="-8850" y="516600"/>
            <a:ext cx="9092700" cy="720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29" name="Shape 329"/>
        <p:cNvGrpSpPr/>
        <p:nvPr/>
      </p:nvGrpSpPr>
      <p:grpSpPr>
        <a:xfrm>
          <a:off x="0" y="0"/>
          <a:ext cx="0" cy="0"/>
          <a:chOff x="0" y="0"/>
          <a:chExt cx="0" cy="0"/>
        </a:xfrm>
      </p:grpSpPr>
      <p:sp>
        <p:nvSpPr>
          <p:cNvPr id="330" name="Google Shape;330;p51"/>
          <p:cNvSpPr txBox="1"/>
          <p:nvPr>
            <p:ph type="title"/>
          </p:nvPr>
        </p:nvSpPr>
        <p:spPr>
          <a:xfrm>
            <a:off x="277200" y="3905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A0A0A"/>
                </a:solidFill>
              </a:rPr>
              <a:t>A Way Forward - Transformative (Service) </a:t>
            </a:r>
            <a:endParaRPr b="1" sz="2300">
              <a:solidFill>
                <a:srgbClr val="0A0A0A"/>
              </a:solidFill>
            </a:endParaRPr>
          </a:p>
        </p:txBody>
      </p:sp>
      <p:graphicFrame>
        <p:nvGraphicFramePr>
          <p:cNvPr id="331" name="Google Shape;331;p51"/>
          <p:cNvGraphicFramePr/>
          <p:nvPr/>
        </p:nvGraphicFramePr>
        <p:xfrm>
          <a:off x="239088" y="576567"/>
          <a:ext cx="3000000" cy="3000000"/>
        </p:xfrm>
        <a:graphic>
          <a:graphicData uri="http://schemas.openxmlformats.org/drawingml/2006/table">
            <a:tbl>
              <a:tblPr>
                <a:noFill/>
                <a:tableStyleId>{2ED5BE60-1D33-4E43-8079-D5323C86AD42}</a:tableStyleId>
              </a:tblPr>
              <a:tblGrid>
                <a:gridCol w="7480225"/>
                <a:gridCol w="493050"/>
                <a:gridCol w="808175"/>
              </a:tblGrid>
              <a:tr h="465650">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Recommendation</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SP Goal</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Strategic Body</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r>
              <a:tr h="1100625">
                <a:tc>
                  <a:txBody>
                    <a:bodyPr/>
                    <a:lstStyle/>
                    <a:p>
                      <a:pPr indent="0" lvl="0" marL="0" rtl="0" algn="l">
                        <a:spcBef>
                          <a:spcPts val="1200"/>
                        </a:spcBef>
                        <a:spcAft>
                          <a:spcPts val="1200"/>
                        </a:spcAft>
                        <a:buNone/>
                      </a:pPr>
                      <a:r>
                        <a:rPr lang="en" sz="1200"/>
                        <a:t>Facilitate cross training and preparation opportunities within departments and teams that are understaffed and need a system to allow relief from regular operational duties to attending or facilitating professional development opportunities, take vacation and sick leave, and provide support for colleagues who cannot take on additional duties. </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100"/>
                        <a:t>1-3</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r h="520075">
                <a:tc>
                  <a:txBody>
                    <a:bodyPr/>
                    <a:lstStyle/>
                    <a:p>
                      <a:pPr indent="0" lvl="0" marL="0" rtl="0" algn="l">
                        <a:lnSpc>
                          <a:spcPct val="115000"/>
                        </a:lnSpc>
                        <a:spcBef>
                          <a:spcPts val="0"/>
                        </a:spcBef>
                        <a:spcAft>
                          <a:spcPts val="0"/>
                        </a:spcAft>
                        <a:buNone/>
                      </a:pPr>
                      <a:r>
                        <a:rPr lang="en" sz="1200"/>
                        <a:t>Review marketing materials, websites, and onboarding materials for student support programs, learning communities, and learning centers to ensure the centering of program benefits rather than technical jargon.</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100"/>
                        <a:t>1-3</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r h="638000">
                <a:tc>
                  <a:txBody>
                    <a:bodyPr/>
                    <a:lstStyle/>
                    <a:p>
                      <a:pPr indent="0" lvl="0" marL="0" rtl="0" algn="l">
                        <a:spcBef>
                          <a:spcPts val="0"/>
                        </a:spcBef>
                        <a:spcAft>
                          <a:spcPts val="0"/>
                        </a:spcAft>
                        <a:buNone/>
                      </a:pPr>
                      <a:r>
                        <a:rPr lang="en" sz="1200"/>
                        <a:t>Establish a process to review and revise course syllabi and canvas pages on a regular basis.  While syllabi can be viewed as contracts from the student to the instructor, they can, and should, also be viewed as a communication tool and resource between the instructor and the student.</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 sz="1100"/>
                        <a:t>1-3</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r h="810350">
                <a:tc>
                  <a:txBody>
                    <a:bodyPr/>
                    <a:lstStyle/>
                    <a:p>
                      <a:pPr indent="0" lvl="0" marL="0" rtl="0" algn="l">
                        <a:lnSpc>
                          <a:spcPct val="115000"/>
                        </a:lnSpc>
                        <a:spcBef>
                          <a:spcPts val="1200"/>
                        </a:spcBef>
                        <a:spcAft>
                          <a:spcPts val="1200"/>
                        </a:spcAft>
                        <a:buNone/>
                      </a:pPr>
                      <a:r>
                        <a:rPr lang="en" sz="1200">
                          <a:latin typeface="Helvetica Neue"/>
                          <a:ea typeface="Helvetica Neue"/>
                          <a:cs typeface="Helvetica Neue"/>
                          <a:sym typeface="Helvetica Neue"/>
                        </a:rPr>
                        <a:t>Develop a centralized and accessible brochure with all of the services and support programs that </a:t>
                      </a:r>
                      <a:r>
                        <a:rPr lang="en" sz="1200">
                          <a:latin typeface="Helvetica Neue"/>
                          <a:ea typeface="Helvetica Neue"/>
                          <a:cs typeface="Helvetica Neue"/>
                          <a:sym typeface="Helvetica Neue"/>
                        </a:rPr>
                        <a:t>employees</a:t>
                      </a:r>
                      <a:r>
                        <a:rPr lang="en" sz="1200">
                          <a:latin typeface="Helvetica Neue"/>
                          <a:ea typeface="Helvetica Neue"/>
                          <a:cs typeface="Helvetica Neue"/>
                          <a:sym typeface="Helvetica Neue"/>
                        </a:rPr>
                        <a:t> use so that all individual programs aren’t solely responsible for advertising their work.</a:t>
                      </a:r>
                      <a:endParaRPr sz="1200"/>
                    </a:p>
                  </a:txBody>
                  <a:tcPr marT="63500" marB="63500" marR="63500" marL="63500" anchor="ctr">
                    <a:lnL cap="flat" cmpd="sng" w="12700">
                      <a:solidFill>
                        <a:srgbClr val="000000">
                          <a:alpha val="0"/>
                        </a:srgbClr>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t/>
                      </a:r>
                      <a:endParaRPr sz="1100"/>
                    </a:p>
                  </a:txBody>
                  <a:tcPr marT="63500" marB="63500" marR="63500" marL="63500" anchor="ctr">
                    <a:lnL cap="flat" cmpd="sng" w="12700">
                      <a:solidFill>
                        <a:srgbClr val="000000"/>
                      </a:solidFill>
                      <a:prstDash val="solid"/>
                      <a:round/>
                      <a:headEnd len="sm" w="sm" type="none"/>
                      <a:tailEnd len="sm" w="sm" type="none"/>
                    </a:lnL>
                    <a:lnR cap="flat" cmpd="sng" w="12700">
                      <a:solidFill>
                        <a:schemeClr val="dk1"/>
                      </a:solidFill>
                      <a:prstDash val="solid"/>
                      <a:round/>
                      <a:headEnd len="sm" w="sm" type="none"/>
                      <a:tailEnd len="sm" w="sm" type="none"/>
                    </a:lnR>
                  </a:tcPr>
                </a:tc>
              </a:tr>
            </a:tbl>
          </a:graphicData>
        </a:graphic>
      </p:graphicFrame>
      <p:cxnSp>
        <p:nvCxnSpPr>
          <p:cNvPr id="332" name="Google Shape;332;p51"/>
          <p:cNvCxnSpPr/>
          <p:nvPr/>
        </p:nvCxnSpPr>
        <p:spPr>
          <a:xfrm flipH="1" rot="10800000">
            <a:off x="-8850" y="516600"/>
            <a:ext cx="9092700" cy="720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36" name="Shape 336"/>
        <p:cNvGrpSpPr/>
        <p:nvPr/>
      </p:nvGrpSpPr>
      <p:grpSpPr>
        <a:xfrm>
          <a:off x="0" y="0"/>
          <a:ext cx="0" cy="0"/>
          <a:chOff x="0" y="0"/>
          <a:chExt cx="0" cy="0"/>
        </a:xfrm>
      </p:grpSpPr>
      <p:sp>
        <p:nvSpPr>
          <p:cNvPr id="337" name="Google Shape;337;p52"/>
          <p:cNvSpPr/>
          <p:nvPr/>
        </p:nvSpPr>
        <p:spPr>
          <a:xfrm>
            <a:off x="4874525" y="1152475"/>
            <a:ext cx="3736200" cy="2598900"/>
          </a:xfrm>
          <a:prstGeom prst="rect">
            <a:avLst/>
          </a:prstGeom>
          <a:solidFill>
            <a:srgbClr val="003058"/>
          </a:solidFill>
          <a:ln>
            <a:noFill/>
          </a:ln>
          <a:effectLst>
            <a:outerShdw blurRad="57150" rotWithShape="0" algn="bl" dir="5400000" dist="19050">
              <a:srgbClr val="000000">
                <a:alpha val="5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52"/>
          <p:cNvSpPr txBox="1"/>
          <p:nvPr>
            <p:ph type="title"/>
          </p:nvPr>
        </p:nvSpPr>
        <p:spPr>
          <a:xfrm>
            <a:off x="311700" y="2164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0A0A0A"/>
                </a:solidFill>
              </a:rPr>
              <a:t>Next Steps</a:t>
            </a:r>
            <a:endParaRPr b="1">
              <a:solidFill>
                <a:srgbClr val="0A0A0A"/>
              </a:solidFill>
            </a:endParaRPr>
          </a:p>
        </p:txBody>
      </p:sp>
      <p:sp>
        <p:nvSpPr>
          <p:cNvPr id="339" name="Google Shape;339;p52"/>
          <p:cNvSpPr txBox="1"/>
          <p:nvPr>
            <p:ph idx="1" type="body"/>
          </p:nvPr>
        </p:nvSpPr>
        <p:spPr>
          <a:xfrm>
            <a:off x="159300" y="1152475"/>
            <a:ext cx="4583700" cy="34164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Clr>
                <a:srgbClr val="000000"/>
              </a:buClr>
              <a:buSzPts val="1800"/>
              <a:buChar char="●"/>
            </a:pPr>
            <a:r>
              <a:rPr lang="en">
                <a:solidFill>
                  <a:srgbClr val="000000"/>
                </a:solidFill>
              </a:rPr>
              <a:t>Share the findings and recommendations with campus constituents and receive feedback</a:t>
            </a:r>
            <a:endParaRPr>
              <a:solidFill>
                <a:srgbClr val="000000"/>
              </a:solidFill>
            </a:endParaRPr>
          </a:p>
          <a:p>
            <a:pPr indent="-342900" lvl="0" marL="457200" rtl="0" algn="l">
              <a:spcBef>
                <a:spcPts val="0"/>
              </a:spcBef>
              <a:spcAft>
                <a:spcPts val="0"/>
              </a:spcAft>
              <a:buClr>
                <a:srgbClr val="000000"/>
              </a:buClr>
              <a:buSzPts val="1800"/>
              <a:buChar char="●"/>
            </a:pPr>
            <a:r>
              <a:rPr lang="en">
                <a:solidFill>
                  <a:srgbClr val="000000"/>
                </a:solidFill>
              </a:rPr>
              <a:t>Identify the recommendations that are most meaningful for your campus as it comes to addressing potential equity gaps</a:t>
            </a:r>
            <a:endParaRPr>
              <a:solidFill>
                <a:srgbClr val="000000"/>
              </a:solidFill>
            </a:endParaRPr>
          </a:p>
          <a:p>
            <a:pPr indent="-342900" lvl="0" marL="457200" rtl="0" algn="l">
              <a:spcBef>
                <a:spcPts val="0"/>
              </a:spcBef>
              <a:spcAft>
                <a:spcPts val="0"/>
              </a:spcAft>
              <a:buClr>
                <a:srgbClr val="000000"/>
              </a:buClr>
              <a:buSzPts val="1800"/>
              <a:buChar char="●"/>
            </a:pPr>
            <a:r>
              <a:rPr lang="en">
                <a:solidFill>
                  <a:srgbClr val="000000"/>
                </a:solidFill>
              </a:rPr>
              <a:t>Incorporate the recommendations into the strategic planning process</a:t>
            </a:r>
            <a:endParaRPr>
              <a:solidFill>
                <a:srgbClr val="000000"/>
              </a:solidFill>
            </a:endParaRPr>
          </a:p>
          <a:p>
            <a:pPr indent="-342900" lvl="0" marL="457200" rtl="0" algn="l">
              <a:spcBef>
                <a:spcPts val="0"/>
              </a:spcBef>
              <a:spcAft>
                <a:spcPts val="0"/>
              </a:spcAft>
              <a:buClr>
                <a:srgbClr val="000000"/>
              </a:buClr>
              <a:buSzPts val="1800"/>
              <a:buChar char="●"/>
            </a:pPr>
            <a:r>
              <a:rPr lang="en">
                <a:solidFill>
                  <a:srgbClr val="000000"/>
                </a:solidFill>
              </a:rPr>
              <a:t>Establish a system of accountability with recommended next steps</a:t>
            </a:r>
            <a:endParaRPr>
              <a:solidFill>
                <a:srgbClr val="000000"/>
              </a:solidFill>
            </a:endParaRPr>
          </a:p>
        </p:txBody>
      </p:sp>
      <p:pic>
        <p:nvPicPr>
          <p:cNvPr id="340" name="Google Shape;340;p52"/>
          <p:cNvPicPr preferRelativeResize="0"/>
          <p:nvPr/>
        </p:nvPicPr>
        <p:blipFill>
          <a:blip r:embed="rId3">
            <a:alphaModFix/>
          </a:blip>
          <a:stretch>
            <a:fillRect/>
          </a:stretch>
        </p:blipFill>
        <p:spPr>
          <a:xfrm>
            <a:off x="5034300" y="1289800"/>
            <a:ext cx="3423900" cy="2283715"/>
          </a:xfrm>
          <a:prstGeom prst="rect">
            <a:avLst/>
          </a:prstGeom>
          <a:noFill/>
          <a:ln>
            <a:noFill/>
          </a:ln>
          <a:effectLst>
            <a:outerShdw blurRad="57150" rotWithShape="0" algn="bl" dir="5400000" dist="19050">
              <a:srgbClr val="000000">
                <a:alpha val="50000"/>
              </a:srgbClr>
            </a:outerShdw>
          </a:effectLst>
        </p:spPr>
      </p:pic>
      <p:cxnSp>
        <p:nvCxnSpPr>
          <p:cNvPr id="341" name="Google Shape;341;p52"/>
          <p:cNvCxnSpPr/>
          <p:nvPr/>
        </p:nvCxnSpPr>
        <p:spPr>
          <a:xfrm>
            <a:off x="9350" y="714325"/>
            <a:ext cx="8489400" cy="0"/>
          </a:xfrm>
          <a:prstGeom prst="straightConnector1">
            <a:avLst/>
          </a:prstGeom>
          <a:noFill/>
          <a:ln cap="flat" cmpd="sng" w="19050">
            <a:solidFill>
              <a:srgbClr val="003058"/>
            </a:solidFill>
            <a:prstDash val="solid"/>
            <a:round/>
            <a:headEnd len="med" w="med" type="none"/>
            <a:tailEnd len="med" w="med" type="none"/>
          </a:ln>
        </p:spPr>
      </p:cxnSp>
      <p:pic>
        <p:nvPicPr>
          <p:cNvPr id="342" name="Google Shape;342;p52"/>
          <p:cNvPicPr preferRelativeResize="0"/>
          <p:nvPr/>
        </p:nvPicPr>
        <p:blipFill rotWithShape="1">
          <a:blip r:embed="rId4">
            <a:alphaModFix/>
          </a:blip>
          <a:srcRect b="0" l="-4090" r="0" t="-4090"/>
          <a:stretch/>
        </p:blipFill>
        <p:spPr>
          <a:xfrm>
            <a:off x="7811625" y="4771750"/>
            <a:ext cx="1217600" cy="2959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46" name="Shape 346"/>
        <p:cNvGrpSpPr/>
        <p:nvPr/>
      </p:nvGrpSpPr>
      <p:grpSpPr>
        <a:xfrm>
          <a:off x="0" y="0"/>
          <a:ext cx="0" cy="0"/>
          <a:chOff x="0" y="0"/>
          <a:chExt cx="0" cy="0"/>
        </a:xfrm>
      </p:grpSpPr>
      <p:sp>
        <p:nvSpPr>
          <p:cNvPr id="347" name="Google Shape;347;p53"/>
          <p:cNvSpPr txBox="1"/>
          <p:nvPr>
            <p:ph type="title"/>
          </p:nvPr>
        </p:nvSpPr>
        <p:spPr>
          <a:xfrm>
            <a:off x="277200" y="191450"/>
            <a:ext cx="8520600" cy="5727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b="1" lang="en" sz="2300">
                <a:solidFill>
                  <a:srgbClr val="0A0A0A"/>
                </a:solidFill>
              </a:rPr>
              <a:t>A Way Forward - EXAMPLE </a:t>
            </a:r>
            <a:endParaRPr b="1" sz="2300">
              <a:solidFill>
                <a:srgbClr val="0A0A0A"/>
              </a:solidFill>
            </a:endParaRPr>
          </a:p>
        </p:txBody>
      </p:sp>
      <p:graphicFrame>
        <p:nvGraphicFramePr>
          <p:cNvPr id="348" name="Google Shape;348;p53"/>
          <p:cNvGraphicFramePr/>
          <p:nvPr/>
        </p:nvGraphicFramePr>
        <p:xfrm>
          <a:off x="277200" y="1171988"/>
          <a:ext cx="3000000" cy="3000000"/>
        </p:xfrm>
        <a:graphic>
          <a:graphicData uri="http://schemas.openxmlformats.org/drawingml/2006/table">
            <a:tbl>
              <a:tblPr>
                <a:noFill/>
                <a:tableStyleId>{2ED5BE60-1D33-4E43-8079-D5323C86AD42}</a:tableStyleId>
              </a:tblPr>
              <a:tblGrid>
                <a:gridCol w="1864625"/>
                <a:gridCol w="822875"/>
                <a:gridCol w="1074000"/>
                <a:gridCol w="1059150"/>
                <a:gridCol w="1171075"/>
                <a:gridCol w="1231825"/>
                <a:gridCol w="1202675"/>
              </a:tblGrid>
              <a:tr h="641125">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Recommendation</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SP Goal</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Strategic Body - Responsible</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Accountable</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Consulted</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Informed</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c>
                  <a:txBody>
                    <a:bodyPr/>
                    <a:lstStyle/>
                    <a:p>
                      <a:pPr indent="0" lvl="0" marL="0" rtl="0" algn="ctr">
                        <a:spcBef>
                          <a:spcPts val="0"/>
                        </a:spcBef>
                        <a:spcAft>
                          <a:spcPts val="0"/>
                        </a:spcAft>
                        <a:buNone/>
                      </a:pPr>
                      <a:r>
                        <a:rPr b="1" lang="en" sz="1200">
                          <a:latin typeface="Helvetica Neue"/>
                          <a:ea typeface="Helvetica Neue"/>
                          <a:cs typeface="Helvetica Neue"/>
                          <a:sym typeface="Helvetica Neue"/>
                        </a:rPr>
                        <a:t>Timeline</a:t>
                      </a:r>
                      <a:endParaRPr b="1" sz="1200">
                        <a:latin typeface="Helvetica Neue"/>
                        <a:ea typeface="Helvetica Neue"/>
                        <a:cs typeface="Helvetica Neue"/>
                        <a:sym typeface="Helvetica Neue"/>
                      </a:endParaRPr>
                    </a:p>
                  </a:txBody>
                  <a:tcPr marT="63500" marB="63500" marR="63500" marL="63500">
                    <a:lnL cap="flat" cmpd="sng" w="12700">
                      <a:solidFill>
                        <a:srgbClr val="000000">
                          <a:alpha val="0"/>
                        </a:srgbClr>
                      </a:solidFill>
                      <a:prstDash val="solid"/>
                      <a:round/>
                      <a:headEnd len="sm" w="sm" type="none"/>
                      <a:tailEnd len="sm" w="sm" type="none"/>
                    </a:lnL>
                    <a:lnR cap="flat" cmpd="sng" w="12700">
                      <a:solidFill>
                        <a:srgbClr val="000000">
                          <a:alpha val="0"/>
                        </a:srgbClr>
                      </a:solidFill>
                      <a:prstDash val="solid"/>
                      <a:round/>
                      <a:headEnd len="sm" w="sm" type="none"/>
                      <a:tailEnd len="sm" w="sm" type="none"/>
                    </a:lnR>
                    <a:lnT cap="flat" cmpd="sng" w="12700">
                      <a:solidFill>
                        <a:srgbClr val="000000">
                          <a:alpha val="0"/>
                        </a:srgbClr>
                      </a:solidFill>
                      <a:prstDash val="solid"/>
                      <a:round/>
                      <a:headEnd len="sm" w="sm" type="none"/>
                      <a:tailEnd len="sm" w="sm" type="none"/>
                    </a:lnT>
                  </a:tcPr>
                </a:tc>
              </a:tr>
              <a:tr h="2919950">
                <a:tc>
                  <a:txBody>
                    <a:bodyPr/>
                    <a:lstStyle/>
                    <a:p>
                      <a:pPr indent="0" lvl="0" marL="0" rtl="0" algn="l">
                        <a:spcBef>
                          <a:spcPts val="0"/>
                        </a:spcBef>
                        <a:spcAft>
                          <a:spcPts val="0"/>
                        </a:spcAft>
                        <a:buNone/>
                      </a:pPr>
                      <a:r>
                        <a:rPr lang="en" sz="1100"/>
                        <a:t>Establish a college-wide cohorted learning experience focused on supporting disproportionately impacted students. The program should feature subject matter experts who support a cross section of campus in the practical application of equity, incorporating self reflection of individual practices, scenario based problem solving, and collaboration with colleagues. </a:t>
                      </a:r>
                      <a:endParaRPr sz="1000"/>
                    </a:p>
                    <a:p>
                      <a:pPr indent="0" lvl="0" marL="0" rtl="0" algn="l">
                        <a:spcBef>
                          <a:spcPts val="0"/>
                        </a:spcBef>
                        <a:spcAft>
                          <a:spcPts val="0"/>
                        </a:spcAft>
                        <a:buNone/>
                      </a:pPr>
                      <a:r>
                        <a:t/>
                      </a:r>
                      <a:endParaRPr sz="1200"/>
                    </a:p>
                  </a:txBody>
                  <a:tcPr marT="63500" marB="63500" marR="63500" marL="63500" anchor="ctr">
                    <a:lnL cap="flat" cmpd="sng" w="12700">
                      <a:solidFill>
                        <a:srgbClr val="000000">
                          <a:alpha val="0"/>
                        </a:srgbClr>
                      </a:solidFill>
                      <a:prstDash val="solid"/>
                      <a:round/>
                      <a:headEnd len="sm" w="sm" type="none"/>
                      <a:tailEnd len="sm" w="sm" type="none"/>
                    </a:lnL>
                  </a:tcPr>
                </a:tc>
                <a:tc>
                  <a:txBody>
                    <a:bodyPr/>
                    <a:lstStyle/>
                    <a:p>
                      <a:pPr indent="0" lvl="0" marL="0" rtl="0" algn="ctr">
                        <a:spcBef>
                          <a:spcPts val="0"/>
                        </a:spcBef>
                        <a:spcAft>
                          <a:spcPts val="0"/>
                        </a:spcAft>
                        <a:buNone/>
                      </a:pPr>
                      <a:r>
                        <a:rPr lang="en"/>
                        <a:t>1,3</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p>
                      <a:pPr indent="0" lvl="0" marL="0" rtl="0" algn="ctr">
                        <a:spcBef>
                          <a:spcPts val="0"/>
                        </a:spcBef>
                        <a:spcAft>
                          <a:spcPts val="0"/>
                        </a:spcAft>
                        <a:buNone/>
                      </a:pPr>
                      <a:r>
                        <a:t/>
                      </a:r>
                      <a:endParaRPr/>
                    </a:p>
                  </a:txBody>
                  <a:tcPr marT="63500" marB="63500" marR="63500" marL="63500" anchor="ctr"/>
                </a:tc>
                <a:tc>
                  <a:txBody>
                    <a:bodyPr/>
                    <a:lstStyle/>
                    <a:p>
                      <a:pPr indent="0" lvl="0" marL="0" rtl="0" algn="ctr">
                        <a:spcBef>
                          <a:spcPts val="0"/>
                        </a:spcBef>
                        <a:spcAft>
                          <a:spcPts val="0"/>
                        </a:spcAft>
                        <a:buNone/>
                      </a:pPr>
                      <a:r>
                        <a:rPr lang="en" sz="1200"/>
                        <a:t>Professional development committees</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rPr lang="en" sz="1200"/>
                        <a:t>Management</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txBody>
                  <a:tcPr marT="63500" marB="63500" marR="63500" marL="63500" anchor="ctr"/>
                </a:tc>
                <a:tc>
                  <a:txBody>
                    <a:bodyPr/>
                    <a:lstStyle/>
                    <a:p>
                      <a:pPr indent="0" lvl="0" marL="0" rtl="0" algn="ctr">
                        <a:spcBef>
                          <a:spcPts val="0"/>
                        </a:spcBef>
                        <a:spcAft>
                          <a:spcPts val="0"/>
                        </a:spcAft>
                        <a:buNone/>
                      </a:pPr>
                      <a:r>
                        <a:t/>
                      </a:r>
                      <a:endParaRPr sz="1200"/>
                    </a:p>
                    <a:p>
                      <a:pPr indent="0" lvl="0" marL="0" rtl="0" algn="ctr">
                        <a:spcBef>
                          <a:spcPts val="0"/>
                        </a:spcBef>
                        <a:spcAft>
                          <a:spcPts val="0"/>
                        </a:spcAft>
                        <a:buNone/>
                      </a:pPr>
                      <a:r>
                        <a:rPr lang="en" sz="1200"/>
                        <a:t>Professional development committees</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rPr lang="en" sz="1200"/>
                        <a:t>Management</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txBody>
                  <a:tcPr marT="63500" marB="63500" marR="63500" marL="63500" anchor="ctr"/>
                </a:tc>
                <a:tc>
                  <a:txBody>
                    <a:bodyPr/>
                    <a:lstStyle/>
                    <a:p>
                      <a:pPr indent="0" lvl="0" marL="0" rtl="0" algn="ctr">
                        <a:spcBef>
                          <a:spcPts val="0"/>
                        </a:spcBef>
                        <a:spcAft>
                          <a:spcPts val="0"/>
                        </a:spcAft>
                        <a:buNone/>
                      </a:pPr>
                      <a:r>
                        <a:t/>
                      </a:r>
                      <a:endParaRPr sz="1200"/>
                    </a:p>
                    <a:p>
                      <a:pPr indent="0" lvl="0" marL="0" rtl="0" algn="ctr">
                        <a:spcBef>
                          <a:spcPts val="0"/>
                        </a:spcBef>
                        <a:spcAft>
                          <a:spcPts val="0"/>
                        </a:spcAft>
                        <a:buNone/>
                      </a:pPr>
                      <a:r>
                        <a:rPr lang="en" sz="1200"/>
                        <a:t>Academic Senate, LRCFT</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rPr lang="en" sz="1200"/>
                        <a:t>Classified Senate,</a:t>
                      </a:r>
                      <a:endParaRPr sz="1200"/>
                    </a:p>
                    <a:p>
                      <a:pPr indent="0" lvl="0" marL="0" rtl="0" algn="ctr">
                        <a:spcBef>
                          <a:spcPts val="0"/>
                        </a:spcBef>
                        <a:spcAft>
                          <a:spcPts val="0"/>
                        </a:spcAft>
                        <a:buNone/>
                      </a:pPr>
                      <a:r>
                        <a:rPr lang="en" sz="1200"/>
                        <a:t>LRCEA</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txBody>
                  <a:tcPr marT="63500" marB="63500" marR="63500" marL="63500" anchor="ctr"/>
                </a:tc>
                <a:tc>
                  <a:txBody>
                    <a:bodyPr/>
                    <a:lstStyle/>
                    <a:p>
                      <a:pPr indent="0" lvl="0" marL="0" rtl="0" algn="ctr">
                        <a:spcBef>
                          <a:spcPts val="0"/>
                        </a:spcBef>
                        <a:spcAft>
                          <a:spcPts val="0"/>
                        </a:spcAft>
                        <a:buNone/>
                      </a:pPr>
                      <a:r>
                        <a:rPr lang="en" sz="1200"/>
                        <a:t>All governance groups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p>
                      <a:pPr indent="0" lvl="0" marL="0" rtl="0" algn="ctr">
                        <a:spcBef>
                          <a:spcPts val="0"/>
                        </a:spcBef>
                        <a:spcAft>
                          <a:spcPts val="0"/>
                        </a:spcAft>
                        <a:buNone/>
                      </a:pPr>
                      <a:r>
                        <a:t/>
                      </a:r>
                      <a:endParaRPr sz="1200"/>
                    </a:p>
                  </a:txBody>
                  <a:tcPr marT="63500" marB="63500" marR="63500" marL="63500" anchor="ctr"/>
                </a:tc>
                <a:tc>
                  <a:txBody>
                    <a:bodyPr/>
                    <a:lstStyle/>
                    <a:p>
                      <a:pPr indent="0" lvl="0" marL="0" rtl="0" algn="ctr">
                        <a:spcBef>
                          <a:spcPts val="0"/>
                        </a:spcBef>
                        <a:spcAft>
                          <a:spcPts val="0"/>
                        </a:spcAft>
                        <a:buNone/>
                      </a:pPr>
                      <a:r>
                        <a:t/>
                      </a:r>
                      <a:endParaRPr sz="1000"/>
                    </a:p>
                  </a:txBody>
                  <a:tcPr marT="63500" marB="63500" marR="63500" marL="63500" anchor="ctr">
                    <a:lnR cap="flat" cmpd="sng" w="12700">
                      <a:solidFill>
                        <a:schemeClr val="dk1"/>
                      </a:solidFill>
                      <a:prstDash val="solid"/>
                      <a:round/>
                      <a:headEnd len="sm" w="sm" type="none"/>
                      <a:tailEnd len="sm" w="sm" type="none"/>
                    </a:lnR>
                  </a:tcPr>
                </a:tc>
              </a:tr>
            </a:tbl>
          </a:graphicData>
        </a:graphic>
      </p:graphicFrame>
      <p:cxnSp>
        <p:nvCxnSpPr>
          <p:cNvPr id="349" name="Google Shape;349;p53"/>
          <p:cNvCxnSpPr/>
          <p:nvPr/>
        </p:nvCxnSpPr>
        <p:spPr>
          <a:xfrm>
            <a:off x="9350" y="714325"/>
            <a:ext cx="8489400" cy="0"/>
          </a:xfrm>
          <a:prstGeom prst="straightConnector1">
            <a:avLst/>
          </a:prstGeom>
          <a:noFill/>
          <a:ln cap="flat" cmpd="sng" w="19050">
            <a:solidFill>
              <a:srgbClr val="004C98"/>
            </a:solidFill>
            <a:prstDash val="solid"/>
            <a:round/>
            <a:headEnd len="med" w="med" type="none"/>
            <a:tailEnd len="med" w="med" type="none"/>
          </a:ln>
        </p:spPr>
      </p:cxn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53" name="Shape 353"/>
        <p:cNvGrpSpPr/>
        <p:nvPr/>
      </p:nvGrpSpPr>
      <p:grpSpPr>
        <a:xfrm>
          <a:off x="0" y="0"/>
          <a:ext cx="0" cy="0"/>
          <a:chOff x="0" y="0"/>
          <a:chExt cx="0" cy="0"/>
        </a:xfrm>
      </p:grpSpPr>
      <p:sp>
        <p:nvSpPr>
          <p:cNvPr id="354" name="Google Shape;354;p54"/>
          <p:cNvSpPr txBox="1"/>
          <p:nvPr>
            <p:ph type="title"/>
          </p:nvPr>
        </p:nvSpPr>
        <p:spPr>
          <a:xfrm>
            <a:off x="490250" y="450150"/>
            <a:ext cx="4081800" cy="40908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solidFill>
                  <a:srgbClr val="000000"/>
                </a:solidFill>
              </a:rPr>
              <a:t>Questions</a:t>
            </a:r>
            <a:endParaRPr>
              <a:solidFill>
                <a:srgbClr val="000000"/>
              </a:solidFill>
            </a:endParaRPr>
          </a:p>
          <a:p>
            <a:pPr indent="0" lvl="0" marL="0" rtl="0" algn="ctr">
              <a:spcBef>
                <a:spcPts val="0"/>
              </a:spcBef>
              <a:spcAft>
                <a:spcPts val="0"/>
              </a:spcAft>
              <a:buNone/>
            </a:pPr>
            <a:r>
              <a:rPr lang="en">
                <a:solidFill>
                  <a:srgbClr val="000000"/>
                </a:solidFill>
              </a:rPr>
              <a:t>and</a:t>
            </a:r>
            <a:endParaRPr>
              <a:solidFill>
                <a:srgbClr val="000000"/>
              </a:solidFill>
            </a:endParaRPr>
          </a:p>
          <a:p>
            <a:pPr indent="0" lvl="0" marL="0" rtl="0" algn="ctr">
              <a:spcBef>
                <a:spcPts val="0"/>
              </a:spcBef>
              <a:spcAft>
                <a:spcPts val="0"/>
              </a:spcAft>
              <a:buNone/>
            </a:pPr>
            <a:r>
              <a:rPr lang="en">
                <a:solidFill>
                  <a:srgbClr val="000000"/>
                </a:solidFill>
              </a:rPr>
              <a:t>Feedback</a:t>
            </a:r>
            <a:endParaRPr>
              <a:solidFill>
                <a:srgbClr val="000000"/>
              </a:solidFill>
            </a:endParaRPr>
          </a:p>
        </p:txBody>
      </p:sp>
      <p:pic>
        <p:nvPicPr>
          <p:cNvPr id="355" name="Google Shape;355;p54"/>
          <p:cNvPicPr preferRelativeResize="0"/>
          <p:nvPr/>
        </p:nvPicPr>
        <p:blipFill>
          <a:blip r:embed="rId3">
            <a:alphaModFix/>
          </a:blip>
          <a:stretch>
            <a:fillRect/>
          </a:stretch>
        </p:blipFill>
        <p:spPr>
          <a:xfrm>
            <a:off x="4962975" y="616375"/>
            <a:ext cx="3837125" cy="3837125"/>
          </a:xfrm>
          <a:prstGeom prst="rect">
            <a:avLst/>
          </a:prstGeom>
          <a:noFill/>
          <a:ln>
            <a:noFill/>
          </a:ln>
        </p:spPr>
      </p:pic>
      <p:pic>
        <p:nvPicPr>
          <p:cNvPr id="356" name="Google Shape;356;p54"/>
          <p:cNvPicPr preferRelativeResize="0"/>
          <p:nvPr/>
        </p:nvPicPr>
        <p:blipFill rotWithShape="1">
          <a:blip r:embed="rId4">
            <a:alphaModFix/>
          </a:blip>
          <a:srcRect b="0" l="-4090" r="0" t="-4090"/>
          <a:stretch/>
        </p:blipFill>
        <p:spPr>
          <a:xfrm>
            <a:off x="7526850" y="4702525"/>
            <a:ext cx="1502375" cy="365175"/>
          </a:xfrm>
          <a:prstGeom prst="rect">
            <a:avLst/>
          </a:prstGeom>
          <a:noFill/>
          <a:ln>
            <a:noFill/>
          </a:ln>
        </p:spPr>
      </p:pic>
    </p:spTree>
  </p:cSld>
  <p:clrMapOvr>
    <a:masterClrMapping/>
  </p:clrMapOvr>
  <mc:AlternateContent>
    <mc:Choice Requires="p14">
      <p:transition spd="slow" p14:dur="2900">
        <p14:gallery dir="l"/>
      </p:transition>
    </mc:Choice>
    <mc:Fallback>
      <p:transition spd="slow">
        <p:fade/>
      </p:transition>
    </mc:Fallback>
  </mc:AlternateContent>
</p:sld>
</file>

<file path=ppt/theme/theme1.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